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9" r:id="rId11"/>
    <p:sldId id="268" r:id="rId12"/>
    <p:sldId id="270" r:id="rId13"/>
    <p:sldId id="265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33CC"/>
    <a:srgbClr val="990099"/>
    <a:srgbClr val="66FFFF"/>
    <a:srgbClr val="FF0000"/>
    <a:srgbClr val="996633"/>
    <a:srgbClr val="000099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</p:grpSp>
      <p:sp>
        <p:nvSpPr>
          <p:cNvPr id="2253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664744-5119-425E-800C-53A3E5EF33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C02AD-1701-4869-86B3-4187C77D483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51967-A942-4F1D-A6F8-DA542A99CA8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ACE35-2A36-4721-A07D-78DE9F4F75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06815-03BF-4D59-BBAD-5553F9B5D7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0B66D-A15E-479B-9BDF-D6AB4A6030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48E89-19AB-49A4-A157-DE4B436A50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F6D70-20E6-42A7-859B-A118834FA7C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7F9D-23C3-475C-B40A-041724BB044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0FEF1-43B8-4023-9EEC-73AAFBC1A5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C696C-2EF6-4659-9FC2-F58B6135B5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2150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2150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2150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2151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2151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2151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2151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2151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</p:grpSp>
      <p:sp>
        <p:nvSpPr>
          <p:cNvPr id="215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5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B517555-65B5-40C8-86AE-350480AE735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151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151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196975"/>
            <a:ext cx="8229600" cy="1905000"/>
          </a:xfrm>
          <a:solidFill>
            <a:schemeClr val="tx1"/>
          </a:solidFill>
          <a:ln w="38100">
            <a:solidFill>
              <a:srgbClr val="CC99FF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es-ES" sz="3600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Metodología Marxista y el Configuracionismo Latinoamericano</a:t>
            </a:r>
            <a:r>
              <a:rPr lang="es-MX" sz="3600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MX" sz="3600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MX" sz="4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MX" sz="4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ES" sz="480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4559300"/>
            <a:ext cx="4013200" cy="1822450"/>
          </a:xfrm>
          <a:solidFill>
            <a:srgbClr val="990099"/>
          </a:solidFill>
        </p:spPr>
        <p:txBody>
          <a:bodyPr/>
          <a:lstStyle/>
          <a:p>
            <a:pPr algn="ctr" eaLnBrk="1" hangingPunct="1"/>
            <a:r>
              <a:rPr lang="es-MX" b="1" smtClean="0">
                <a:latin typeface="Bodoni MT Black" pitchFamily="18" charset="0"/>
              </a:rPr>
              <a:t>0</a:t>
            </a:r>
            <a:endParaRPr lang="es-ES" b="1" smtClean="0"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4213" y="908050"/>
            <a:ext cx="800735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None/>
            </a:pPr>
            <a:r>
              <a:rPr lang="es-ES" sz="2000" smtClean="0"/>
              <a:t>El Configuracionismo latinoamericano de inicios del siglo XXI: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endParaRPr lang="es-ES" sz="2000" smtClean="0"/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ES" sz="2000" smtClean="0"/>
              <a:t>Debate con el positivismo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ES" sz="2000" smtClean="0"/>
              <a:t>Reivindicación de ver a la realidad en movimiento 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ES" sz="2000" smtClean="0"/>
              <a:t>No negación del concepto de estructura pero si del estructuralismo 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ES" sz="2000" smtClean="0"/>
              <a:t>Del reconocimiento de los procesos de objetivación que no son independientes de los subjetivos pero que no se reducen a estos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ES" sz="2000" smtClean="0"/>
              <a:t>Del debate con la idea de sistema, de coherencia, de no contradicción, de homogeneidad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ES" sz="2000" smtClean="0"/>
              <a:t>Del debate con los conceptos más actuales de configuración, subjetividad y de cultura. 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None/>
            </a:pPr>
            <a:endParaRPr lang="es-ES" sz="2000" smtClean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80975" y="4581525"/>
            <a:ext cx="2735263" cy="2105025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None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El concepto de configuración =  concepto central metodológicamente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None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No determinismo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None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No objetivismo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None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No estructuralismo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None/>
            </a:pPr>
            <a:r>
              <a:rPr lang="es-MX">
                <a:effectLst>
                  <a:outerShdw blurRad="38100" dist="38100" dir="2700000" algn="tl">
                    <a:srgbClr val="000000"/>
                  </a:outerShdw>
                </a:effectLst>
              </a:rPr>
              <a:t>No subjetivismo</a:t>
            </a:r>
            <a:endParaRPr lang="es-E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4367213" y="4997450"/>
            <a:ext cx="4308475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sin caer en lo aleatorio o el subjetivismo.</a:t>
            </a:r>
          </a:p>
        </p:txBody>
      </p:sp>
      <p:sp>
        <p:nvSpPr>
          <p:cNvPr id="12293" name="Line 6"/>
          <p:cNvSpPr>
            <a:spLocks noChangeShapeType="1"/>
          </p:cNvSpPr>
          <p:nvPr/>
        </p:nvSpPr>
        <p:spPr bwMode="auto">
          <a:xfrm>
            <a:off x="2987675" y="5157788"/>
            <a:ext cx="1368425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132138" y="5734050"/>
            <a:ext cx="5256212" cy="842963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None/>
              <a:defRPr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Recuperar la creación de sentido, analizable a partir de la ciencia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None/>
              <a:defRPr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Con componentes objetivados y subjetivados.</a:t>
            </a:r>
          </a:p>
        </p:txBody>
      </p:sp>
      <p:sp>
        <p:nvSpPr>
          <p:cNvPr id="12295" name="Line 8"/>
          <p:cNvSpPr>
            <a:spLocks noChangeShapeType="1"/>
          </p:cNvSpPr>
          <p:nvPr/>
        </p:nvSpPr>
        <p:spPr bwMode="auto">
          <a:xfrm>
            <a:off x="3851275" y="5157788"/>
            <a:ext cx="0" cy="503237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00113" y="765175"/>
            <a:ext cx="3311525" cy="3384550"/>
          </a:xfrm>
          <a:ln w="38100">
            <a:solidFill>
              <a:srgbClr val="FF33CC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400" smtClean="0"/>
              <a:t>MARXISMO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MX" sz="1800" smtClean="0"/>
              <a:t>La idea de método de reconstrucción ante una realidad en movimiento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MX" sz="1800" smtClean="0"/>
              <a:t>Sujetos que cambian la realidad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MX" sz="1800" smtClean="0"/>
              <a:t>La ley de la tendencia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MX" sz="1800" smtClean="0"/>
              <a:t>La  idea de abstracciones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None/>
            </a:pPr>
            <a:r>
              <a:rPr lang="es-MX" sz="1800" smtClean="0"/>
              <a:t>      y Conceptos históricamente determinados</a:t>
            </a:r>
          </a:p>
        </p:txBody>
      </p:sp>
      <p:sp>
        <p:nvSpPr>
          <p:cNvPr id="27652" name="Rectangle 4"/>
          <p:cNvSpPr>
            <a:spLocks noRot="1" noChangeArrowheads="1"/>
          </p:cNvSpPr>
          <p:nvPr/>
        </p:nvSpPr>
        <p:spPr bwMode="auto">
          <a:xfrm>
            <a:off x="4716463" y="909638"/>
            <a:ext cx="3086100" cy="2232025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MX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DESCRIPCIÓN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MX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ARTICULADA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s-E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Char char="v"/>
            </a:pPr>
            <a:r>
              <a:rPr lang="es-E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La idea de desarticulación de conceptos de sus corpus teóricos,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Char char="v"/>
            </a:pPr>
            <a:r>
              <a:rPr lang="es-E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De búsqueda de nuevas articulaciones en relación con lo empírico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Char char="v"/>
            </a:pPr>
            <a:endParaRPr lang="es-ES" sz="1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Char char="v"/>
            </a:pPr>
            <a:endParaRPr lang="es-ES" sz="1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F33CC"/>
              </a:buClr>
              <a:buFont typeface="Wingdings" pitchFamily="2" charset="2"/>
              <a:buChar char="v"/>
            </a:pPr>
            <a:endParaRPr lang="es-E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s-E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s-E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s-E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s-E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971550" y="4510088"/>
            <a:ext cx="7021513" cy="2052637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El problema de la relación sujeto-objeto </a:t>
            </a:r>
          </a:p>
          <a:p>
            <a:pPr>
              <a:defRPr/>
            </a:pPr>
            <a:r>
              <a:rPr lang="es-ES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estructura-subjetividad e interacción,</a:t>
            </a: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Distinción entre </a:t>
            </a:r>
            <a:r>
              <a:rPr lang="es-ES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cultura y subjetividad</a:t>
            </a: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El concepto de configuración como alternativa del concepto estándar de teoría, de sistema social, de cultura como sistema de normas y valores.</a:t>
            </a:r>
          </a:p>
          <a:p>
            <a:pPr>
              <a:defRPr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Aparece como la traducción metodológica de la </a:t>
            </a:r>
            <a:r>
              <a:rPr lang="es-ES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Totalidad. </a:t>
            </a:r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5580063" y="4006850"/>
            <a:ext cx="0" cy="503238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3318" name="Line 10"/>
          <p:cNvSpPr>
            <a:spLocks noChangeShapeType="1"/>
          </p:cNvSpPr>
          <p:nvPr/>
        </p:nvSpPr>
        <p:spPr bwMode="auto">
          <a:xfrm>
            <a:off x="5580063" y="4078288"/>
            <a:ext cx="0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3319" name="Line 12"/>
          <p:cNvSpPr>
            <a:spLocks noChangeShapeType="1"/>
          </p:cNvSpPr>
          <p:nvPr/>
        </p:nvSpPr>
        <p:spPr bwMode="auto">
          <a:xfrm>
            <a:off x="4211638" y="3933825"/>
            <a:ext cx="1368425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5580063" y="3141663"/>
            <a:ext cx="0" cy="935037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609600"/>
            <a:ext cx="8521700" cy="1381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000" b="1" smtClean="0"/>
              <a:t>	Concepto de Configuración: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1800" smtClean="0"/>
              <a:t>Recurrir a formas de razonamiento diferentes a la deducción para dar cuenta 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1800" smtClean="0"/>
              <a:t>relaciones entre conceptos, entre actores o entre códigos de la cultura.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800" b="1" smtClean="0"/>
          </a:p>
          <a:p>
            <a:pPr lvl="4" eaLnBrk="1" hangingPunct="1">
              <a:lnSpc>
                <a:spcPct val="80000"/>
              </a:lnSpc>
            </a:pPr>
            <a:endParaRPr lang="es-ES" sz="1200" smtClean="0"/>
          </a:p>
          <a:p>
            <a:pPr eaLnBrk="1" hangingPunct="1">
              <a:lnSpc>
                <a:spcPct val="80000"/>
              </a:lnSpc>
            </a:pPr>
            <a:endParaRPr lang="es-ES" sz="1800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771775" y="3282950"/>
            <a:ext cx="6102350" cy="1228725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No verifica los conceptos sino ayuda a reconstruirlos, a descubrir nuevas relaciones, primero  como relaciones empíricas que pueden ayudar a reconstrucciones de no observacionales.</a:t>
            </a:r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1042988" y="1916113"/>
            <a:ext cx="0" cy="1368425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771775" y="2416175"/>
            <a:ext cx="6102350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Triplemente construido: Teoría, subjetividad de los interrogados y  del interrogador. 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825750" y="4722813"/>
            <a:ext cx="6029325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Contiene componentes subjetivos y objetivos, ambos reales , son una realidad mediada.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161925" y="3529013"/>
            <a:ext cx="1746250" cy="404812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Dato empírico</a:t>
            </a:r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>
            <a:off x="1979613" y="3789363"/>
            <a:ext cx="647700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9" name="Rectangle 13"/>
          <p:cNvSpPr>
            <a:spLocks noRot="1" noChangeArrowheads="1"/>
          </p:cNvSpPr>
          <p:nvPr/>
        </p:nvSpPr>
        <p:spPr bwMode="auto">
          <a:xfrm>
            <a:off x="395288" y="188913"/>
            <a:ext cx="8385175" cy="1168400"/>
          </a:xfrm>
          <a:prstGeom prst="rect">
            <a:avLst/>
          </a:prstGeom>
          <a:solidFill>
            <a:schemeClr val="tx1"/>
          </a:solidFill>
          <a:ln w="635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ES" sz="28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Hacia una síntesis configuracionista</a:t>
            </a:r>
          </a:p>
        </p:txBody>
      </p:sp>
      <p:sp>
        <p:nvSpPr>
          <p:cNvPr id="15363" name="Text Box 14"/>
          <p:cNvSpPr txBox="1">
            <a:spLocks noChangeArrowheads="1"/>
          </p:cNvSpPr>
          <p:nvPr/>
        </p:nvSpPr>
        <p:spPr bwMode="auto">
          <a:xfrm>
            <a:off x="3021013" y="1576388"/>
            <a:ext cx="3244850" cy="404812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/>
              <a:t>En el plano de la metodología</a:t>
            </a:r>
            <a:endParaRPr lang="es-ES"/>
          </a:p>
        </p:txBody>
      </p:sp>
      <p:sp>
        <p:nvSpPr>
          <p:cNvPr id="15364" name="Text Box 15"/>
          <p:cNvSpPr txBox="1">
            <a:spLocks noChangeArrowheads="1"/>
          </p:cNvSpPr>
          <p:nvPr/>
        </p:nvSpPr>
        <p:spPr bwMode="auto">
          <a:xfrm>
            <a:off x="755650" y="2205038"/>
            <a:ext cx="3155950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/>
              <a:t>Positivismo </a:t>
            </a:r>
          </a:p>
          <a:p>
            <a:r>
              <a:rPr lang="es-MX"/>
              <a:t>Método Hipotético-Deductivo</a:t>
            </a:r>
            <a:endParaRPr lang="es-ES"/>
          </a:p>
        </p:txBody>
      </p:sp>
      <p:sp>
        <p:nvSpPr>
          <p:cNvPr id="15365" name="Text Box 16"/>
          <p:cNvSpPr txBox="1">
            <a:spLocks noChangeArrowheads="1"/>
          </p:cNvSpPr>
          <p:nvPr/>
        </p:nvSpPr>
        <p:spPr bwMode="auto">
          <a:xfrm>
            <a:off x="5375275" y="2273300"/>
            <a:ext cx="1873250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/>
              <a:t>Postpositivismo/</a:t>
            </a:r>
          </a:p>
          <a:p>
            <a:r>
              <a:rPr lang="es-MX"/>
              <a:t>Hermenéutica </a:t>
            </a:r>
            <a:endParaRPr lang="es-ES"/>
          </a:p>
        </p:txBody>
      </p:sp>
      <p:sp>
        <p:nvSpPr>
          <p:cNvPr id="15366" name="Line 17"/>
          <p:cNvSpPr>
            <a:spLocks noChangeShapeType="1"/>
          </p:cNvSpPr>
          <p:nvPr/>
        </p:nvSpPr>
        <p:spPr bwMode="auto">
          <a:xfrm>
            <a:off x="4716463" y="2708275"/>
            <a:ext cx="0" cy="649288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5367" name="Text Box 18"/>
          <p:cNvSpPr txBox="1">
            <a:spLocks noChangeArrowheads="1"/>
          </p:cNvSpPr>
          <p:nvPr/>
        </p:nvSpPr>
        <p:spPr bwMode="auto">
          <a:xfrm>
            <a:off x="250825" y="4002088"/>
            <a:ext cx="4565650" cy="1228725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/>
              <a:t>Marxismo S-O</a:t>
            </a:r>
          </a:p>
          <a:p>
            <a:r>
              <a:rPr lang="es-MX"/>
              <a:t>Perspectiva antipositivista</a:t>
            </a:r>
          </a:p>
          <a:p>
            <a:r>
              <a:rPr lang="es-MX"/>
              <a:t>Que supera el subjetivismo, en especial al </a:t>
            </a:r>
          </a:p>
          <a:p>
            <a:r>
              <a:rPr lang="es-MX"/>
              <a:t>Empirismo e intuicionismo en metodología</a:t>
            </a:r>
            <a:endParaRPr lang="es-ES"/>
          </a:p>
        </p:txBody>
      </p:sp>
      <p:sp>
        <p:nvSpPr>
          <p:cNvPr id="15368" name="Line 19"/>
          <p:cNvSpPr>
            <a:spLocks noChangeShapeType="1"/>
          </p:cNvSpPr>
          <p:nvPr/>
        </p:nvSpPr>
        <p:spPr bwMode="auto">
          <a:xfrm>
            <a:off x="5003800" y="4578350"/>
            <a:ext cx="360363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5369" name="Text Box 20"/>
          <p:cNvSpPr txBox="1">
            <a:spLocks noChangeArrowheads="1"/>
          </p:cNvSpPr>
          <p:nvPr/>
        </p:nvSpPr>
        <p:spPr bwMode="auto">
          <a:xfrm>
            <a:off x="5508625" y="3930650"/>
            <a:ext cx="3419475" cy="1503363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Método de reconstrucción del objeto pero desde una concepción del</a:t>
            </a:r>
          </a:p>
          <a:p>
            <a:r>
              <a:rPr lang="es-MX" b="1">
                <a:solidFill>
                  <a:srgbClr val="FF33CC"/>
                </a:solidFill>
              </a:rPr>
              <a:t>MOVIEMIENTO DE LO REAL con una</a:t>
            </a:r>
          </a:p>
        </p:txBody>
      </p:sp>
      <p:sp>
        <p:nvSpPr>
          <p:cNvPr id="15370" name="Line 21"/>
          <p:cNvSpPr>
            <a:spLocks noChangeShapeType="1"/>
          </p:cNvSpPr>
          <p:nvPr/>
        </p:nvSpPr>
        <p:spPr bwMode="auto">
          <a:xfrm>
            <a:off x="7235825" y="5154613"/>
            <a:ext cx="0" cy="288925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5371" name="Text Box 22"/>
          <p:cNvSpPr txBox="1">
            <a:spLocks noChangeArrowheads="1"/>
          </p:cNvSpPr>
          <p:nvPr/>
        </p:nvSpPr>
        <p:spPr bwMode="auto">
          <a:xfrm>
            <a:off x="6443663" y="5514975"/>
            <a:ext cx="1800225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Cara objetiva</a:t>
            </a:r>
          </a:p>
          <a:p>
            <a:r>
              <a:rPr lang="es-MX"/>
              <a:t>Cara subjetiva</a:t>
            </a:r>
            <a:endParaRPr lang="es-MX" b="1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179388" y="1196975"/>
            <a:ext cx="3744912" cy="404813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>
                <a:solidFill>
                  <a:srgbClr val="FF33CC"/>
                </a:solidFill>
              </a:rPr>
              <a:t>REALIDAD EN MOVIMIENTO</a:t>
            </a:r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4789488" y="1125538"/>
            <a:ext cx="4068762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Dialéctica Sujeto-Objeto relación </a:t>
            </a:r>
          </a:p>
          <a:p>
            <a:r>
              <a:rPr lang="es-MX"/>
              <a:t>Estructura-Subjetividad-Interacción</a:t>
            </a:r>
            <a:endParaRPr lang="es-MX" b="1">
              <a:solidFill>
                <a:srgbClr val="FF33CC"/>
              </a:solidFill>
            </a:endParaRPr>
          </a:p>
        </p:txBody>
      </p:sp>
      <p:sp>
        <p:nvSpPr>
          <p:cNvPr id="16388" name="Line 8"/>
          <p:cNvSpPr>
            <a:spLocks noChangeShapeType="1"/>
          </p:cNvSpPr>
          <p:nvPr/>
        </p:nvSpPr>
        <p:spPr bwMode="auto">
          <a:xfrm>
            <a:off x="4213225" y="1414463"/>
            <a:ext cx="360363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5508625" y="2062163"/>
            <a:ext cx="3205163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/>
              <a:t>Pr</a:t>
            </a: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oblematización del concepto de estructura</a:t>
            </a:r>
            <a:r>
              <a:rPr lang="es-ES"/>
              <a:t> </a:t>
            </a:r>
            <a:endParaRPr lang="es-MX"/>
          </a:p>
        </p:txBody>
      </p:sp>
      <p:sp>
        <p:nvSpPr>
          <p:cNvPr id="16390" name="Line 11"/>
          <p:cNvSpPr>
            <a:spLocks noChangeShapeType="1"/>
          </p:cNvSpPr>
          <p:nvPr/>
        </p:nvSpPr>
        <p:spPr bwMode="auto">
          <a:xfrm flipH="1">
            <a:off x="8496300" y="3933825"/>
            <a:ext cx="396875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6391" name="Line 12"/>
          <p:cNvSpPr>
            <a:spLocks noChangeShapeType="1"/>
          </p:cNvSpPr>
          <p:nvPr/>
        </p:nvSpPr>
        <p:spPr bwMode="auto">
          <a:xfrm>
            <a:off x="8893175" y="1701800"/>
            <a:ext cx="0" cy="2232025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508625" y="3070225"/>
            <a:ext cx="3205163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/>
              <a:t>Pr</a:t>
            </a: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oblematización del concepto de subjetividad</a:t>
            </a:r>
            <a:r>
              <a:rPr lang="es-ES"/>
              <a:t> </a:t>
            </a:r>
            <a:endParaRPr lang="es-MX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5508625" y="4291013"/>
            <a:ext cx="3168650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/>
              <a:t>Pr</a:t>
            </a: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oblematización del concepto de interacción</a:t>
            </a:r>
            <a:r>
              <a:rPr lang="es-ES"/>
              <a:t> </a:t>
            </a:r>
            <a:endParaRPr lang="es-MX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52413" y="4149725"/>
            <a:ext cx="4068762" cy="2052638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MX"/>
          </a:p>
          <a:p>
            <a:r>
              <a:rPr lang="es-MX"/>
              <a:t>Dimensiones</a:t>
            </a:r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 de interés, de poder, de cultura, embebida de códigos cognitivos, morales, emotivos, estéticos y soldados con formas de razonamiento formales y cotidianos.</a:t>
            </a:r>
          </a:p>
          <a:p>
            <a:endParaRPr lang="es-MX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180975" y="3070225"/>
            <a:ext cx="4068763" cy="1228725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Distinción entre cultura y subjetividad, códigos acumulados socialmente para dar significados y proceso de construcción de significados</a:t>
            </a:r>
            <a:endParaRPr lang="es-MX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215900" y="1990725"/>
            <a:ext cx="4068763" cy="954088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Diversos niveles de realidad, </a:t>
            </a:r>
          </a:p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Contenidos dependiendo del objeto de estudio</a:t>
            </a:r>
            <a:endParaRPr lang="es-MX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7" name="Line 18"/>
          <p:cNvSpPr>
            <a:spLocks noChangeShapeType="1"/>
          </p:cNvSpPr>
          <p:nvPr/>
        </p:nvSpPr>
        <p:spPr bwMode="auto">
          <a:xfrm flipH="1">
            <a:off x="4789488" y="2276475"/>
            <a:ext cx="360362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6398" name="Line 19"/>
          <p:cNvSpPr>
            <a:spLocks noChangeShapeType="1"/>
          </p:cNvSpPr>
          <p:nvPr/>
        </p:nvSpPr>
        <p:spPr bwMode="auto">
          <a:xfrm flipH="1">
            <a:off x="4860925" y="4652963"/>
            <a:ext cx="360363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6399" name="Line 20"/>
          <p:cNvSpPr>
            <a:spLocks noChangeShapeType="1"/>
          </p:cNvSpPr>
          <p:nvPr/>
        </p:nvSpPr>
        <p:spPr bwMode="auto">
          <a:xfrm flipH="1">
            <a:off x="4789488" y="3429000"/>
            <a:ext cx="360362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539750" y="1123950"/>
            <a:ext cx="2447925" cy="404813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Reconocer niveles </a:t>
            </a:r>
            <a:endParaRPr lang="es-ES"/>
          </a:p>
        </p:txBody>
      </p:sp>
      <p:cxnSp>
        <p:nvCxnSpPr>
          <p:cNvPr id="17411" name="AutoShape 5"/>
          <p:cNvCxnSpPr>
            <a:cxnSpLocks noChangeShapeType="1"/>
          </p:cNvCxnSpPr>
          <p:nvPr/>
        </p:nvCxnSpPr>
        <p:spPr bwMode="auto">
          <a:xfrm flipV="1">
            <a:off x="2987675" y="835025"/>
            <a:ext cx="720725" cy="477838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</p:cxnSp>
      <p:cxnSp>
        <p:nvCxnSpPr>
          <p:cNvPr id="17412" name="AutoShape 6"/>
          <p:cNvCxnSpPr>
            <a:cxnSpLocks noChangeShapeType="1"/>
          </p:cNvCxnSpPr>
          <p:nvPr/>
        </p:nvCxnSpPr>
        <p:spPr bwMode="auto">
          <a:xfrm>
            <a:off x="2987675" y="1239838"/>
            <a:ext cx="720725" cy="46037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</p:cxn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3708400" y="1484313"/>
            <a:ext cx="1727200" cy="404812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De Interacción</a:t>
            </a:r>
            <a:endParaRPr lang="es-ES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3708400" y="692150"/>
            <a:ext cx="1727200" cy="404813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Estructurales</a:t>
            </a:r>
            <a:endParaRPr lang="es-ES"/>
          </a:p>
        </p:txBody>
      </p: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708400" y="1123950"/>
            <a:ext cx="1727200" cy="404813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Subjetivos </a:t>
            </a:r>
            <a:endParaRPr lang="es-ES"/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3348038" y="1268413"/>
            <a:ext cx="360362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17417" name="Line 12"/>
          <p:cNvSpPr>
            <a:spLocks noChangeShapeType="1"/>
          </p:cNvSpPr>
          <p:nvPr/>
        </p:nvSpPr>
        <p:spPr bwMode="auto">
          <a:xfrm flipH="1">
            <a:off x="4572000" y="1844675"/>
            <a:ext cx="0" cy="504825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3276600" y="3074988"/>
            <a:ext cx="4392613" cy="22542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/>
              <a:t>Espacios para las posibilidades</a:t>
            </a:r>
          </a:p>
          <a:p>
            <a:pPr>
              <a:spcBef>
                <a:spcPct val="50000"/>
              </a:spcBef>
            </a:pPr>
            <a:r>
              <a:rPr lang="es-MX" sz="1600"/>
              <a:t>Partes blandas</a:t>
            </a:r>
          </a:p>
          <a:p>
            <a:pPr>
              <a:spcBef>
                <a:spcPct val="50000"/>
              </a:spcBef>
            </a:pPr>
            <a:r>
              <a:rPr lang="es-MX" sz="1600"/>
              <a:t>Partes sólidas</a:t>
            </a:r>
          </a:p>
          <a:p>
            <a:pPr>
              <a:spcBef>
                <a:spcPct val="50000"/>
              </a:spcBef>
            </a:pPr>
            <a:r>
              <a:rPr lang="es-MX" sz="1600"/>
              <a:t>Partes precisas/ambiguedades</a:t>
            </a:r>
          </a:p>
          <a:p>
            <a:pPr>
              <a:spcBef>
                <a:spcPct val="50000"/>
              </a:spcBef>
            </a:pPr>
            <a:r>
              <a:rPr lang="es-MX" sz="1600"/>
              <a:t> con  incertidumbre /obscuridad</a:t>
            </a:r>
          </a:p>
          <a:p>
            <a:pPr>
              <a:spcBef>
                <a:spcPct val="50000"/>
              </a:spcBef>
            </a:pPr>
            <a:r>
              <a:rPr lang="es-MX"/>
              <a:t> </a:t>
            </a:r>
            <a:endParaRPr lang="es-ES"/>
          </a:p>
        </p:txBody>
      </p:sp>
      <p:sp>
        <p:nvSpPr>
          <p:cNvPr id="17419" name="Line 15"/>
          <p:cNvSpPr>
            <a:spLocks noChangeShapeType="1"/>
          </p:cNvSpPr>
          <p:nvPr/>
        </p:nvSpPr>
        <p:spPr bwMode="auto">
          <a:xfrm flipH="1">
            <a:off x="3059113" y="4011613"/>
            <a:ext cx="287337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17420" name="Text Box 16"/>
          <p:cNvSpPr txBox="1">
            <a:spLocks noChangeArrowheads="1"/>
          </p:cNvSpPr>
          <p:nvPr/>
        </p:nvSpPr>
        <p:spPr bwMode="auto">
          <a:xfrm>
            <a:off x="539750" y="3716338"/>
            <a:ext cx="2447925" cy="1503362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La acción de los sujetos puede definir, en ciertas condiciones estructurales</a:t>
            </a:r>
            <a:endParaRPr lang="es-ES"/>
          </a:p>
        </p:txBody>
      </p:sp>
      <p:sp>
        <p:nvSpPr>
          <p:cNvPr id="17421" name="Text Box 17"/>
          <p:cNvSpPr txBox="1">
            <a:spLocks noChangeArrowheads="1"/>
          </p:cNvSpPr>
          <p:nvPr/>
        </p:nvSpPr>
        <p:spPr bwMode="auto">
          <a:xfrm>
            <a:off x="2555875" y="2332038"/>
            <a:ext cx="4392613" cy="404812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>
                <a:solidFill>
                  <a:srgbClr val="FF33CC"/>
                </a:solidFill>
              </a:rPr>
              <a:t>Configuración de Configuraciones</a:t>
            </a:r>
            <a:endParaRPr lang="es-ES" b="1">
              <a:solidFill>
                <a:srgbClr val="FF33CC"/>
              </a:solidFill>
            </a:endParaRP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1908175" y="5589588"/>
            <a:ext cx="4321175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Configuraciones abiertas a la reconfiguración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260475" y="444500"/>
            <a:ext cx="7343775" cy="817563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Configuracionismo es propuesta metodológica, se ocupa del </a:t>
            </a:r>
          </a:p>
          <a:p>
            <a:pPr algn="ctr">
              <a:spcBef>
                <a:spcPct val="50000"/>
              </a:spcBef>
            </a:pPr>
            <a:r>
              <a:rPr lang="es-MX"/>
              <a:t>Pasado-Presente-Futuro</a:t>
            </a:r>
            <a:endParaRPr lang="es-ES"/>
          </a:p>
        </p:txBody>
      </p:sp>
      <p:sp>
        <p:nvSpPr>
          <p:cNvPr id="18435" name="Line 5"/>
          <p:cNvSpPr>
            <a:spLocks noChangeShapeType="1"/>
          </p:cNvSpPr>
          <p:nvPr/>
        </p:nvSpPr>
        <p:spPr bwMode="auto">
          <a:xfrm>
            <a:off x="2268538" y="1236663"/>
            <a:ext cx="0" cy="360362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539750" y="1668463"/>
            <a:ext cx="3384550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La realidad esta dándose en el presente y se dio en el pasado</a:t>
            </a:r>
            <a:endParaRPr lang="es-ES"/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4356100" y="1668463"/>
            <a:ext cx="3384550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Rebasar marcos teóricos reconocidos</a:t>
            </a:r>
            <a:endParaRPr lang="es-ES"/>
          </a:p>
        </p:txBody>
      </p:sp>
      <p:sp>
        <p:nvSpPr>
          <p:cNvPr id="18438" name="Line 8"/>
          <p:cNvSpPr>
            <a:spLocks noChangeShapeType="1"/>
          </p:cNvSpPr>
          <p:nvPr/>
        </p:nvSpPr>
        <p:spPr bwMode="auto">
          <a:xfrm>
            <a:off x="3924300" y="1955800"/>
            <a:ext cx="287338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>
            <a:off x="5868988" y="2316163"/>
            <a:ext cx="0" cy="360362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8440" name="Text Box 10"/>
          <p:cNvSpPr txBox="1">
            <a:spLocks noChangeArrowheads="1"/>
          </p:cNvSpPr>
          <p:nvPr/>
        </p:nvSpPr>
        <p:spPr bwMode="auto">
          <a:xfrm>
            <a:off x="4716463" y="2676525"/>
            <a:ext cx="3384550" cy="3567113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Uso reconstructivo de teoría a partir de:</a:t>
            </a:r>
          </a:p>
          <a:p>
            <a:pPr>
              <a:spcBef>
                <a:spcPct val="50000"/>
              </a:spcBef>
              <a:buClr>
                <a:srgbClr val="FF33CC"/>
              </a:buClr>
              <a:buFont typeface="Wingdings" pitchFamily="2" charset="2"/>
              <a:buChar char="v"/>
            </a:pPr>
            <a:r>
              <a:rPr lang="es-MX"/>
              <a:t>Definición de áreas de relaciones sociales</a:t>
            </a:r>
          </a:p>
          <a:p>
            <a:pPr>
              <a:spcBef>
                <a:spcPct val="50000"/>
              </a:spcBef>
              <a:buClr>
                <a:srgbClr val="FF33CC"/>
              </a:buClr>
              <a:buFont typeface="Wingdings" pitchFamily="2" charset="2"/>
              <a:buChar char="v"/>
            </a:pPr>
            <a:r>
              <a:rPr lang="es-MX"/>
              <a:t>Selección de conceptos ordenadores desarticulados de su corpus teórico</a:t>
            </a:r>
          </a:p>
          <a:p>
            <a:pPr>
              <a:spcBef>
                <a:spcPct val="50000"/>
              </a:spcBef>
              <a:buClr>
                <a:srgbClr val="FF33CC"/>
              </a:buClr>
              <a:buFont typeface="Wingdings" pitchFamily="2" charset="2"/>
              <a:buChar char="v"/>
            </a:pPr>
            <a:r>
              <a:rPr lang="es-MX"/>
              <a:t>Descripción desarticulada</a:t>
            </a:r>
          </a:p>
          <a:p>
            <a:pPr>
              <a:spcBef>
                <a:spcPct val="50000"/>
              </a:spcBef>
              <a:buClr>
                <a:srgbClr val="FF33CC"/>
              </a:buClr>
              <a:buFont typeface="Wingdings" pitchFamily="2" charset="2"/>
              <a:buChar char="v"/>
            </a:pPr>
            <a:r>
              <a:rPr lang="es-MX"/>
              <a:t>Descripción articulada</a:t>
            </a:r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H="1">
            <a:off x="4356100" y="3108325"/>
            <a:ext cx="288925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 rot="10800000" flipV="1">
            <a:off x="504825" y="2676525"/>
            <a:ext cx="3781425" cy="109220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>
                <a:solidFill>
                  <a:srgbClr val="FF33CC"/>
                </a:solidFill>
              </a:rPr>
              <a:t>Configuración de</a:t>
            </a:r>
          </a:p>
          <a:p>
            <a:pPr algn="ctr">
              <a:spcBef>
                <a:spcPct val="50000"/>
              </a:spcBef>
            </a:pPr>
            <a:r>
              <a:rPr lang="es-MX"/>
              <a:t>Estructuras-Subjetividades-Interacciones</a:t>
            </a:r>
            <a:endParaRPr lang="es-ES"/>
          </a:p>
        </p:txBody>
      </p:sp>
      <p:sp>
        <p:nvSpPr>
          <p:cNvPr id="18443" name="Line 13"/>
          <p:cNvSpPr>
            <a:spLocks noChangeShapeType="1"/>
          </p:cNvSpPr>
          <p:nvPr/>
        </p:nvSpPr>
        <p:spPr bwMode="auto">
          <a:xfrm flipH="1">
            <a:off x="2195513" y="3756025"/>
            <a:ext cx="0" cy="287338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 rot="10800000" flipV="1">
            <a:off x="541338" y="4116388"/>
            <a:ext cx="3781425" cy="2605087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Objetos pueden ser de distintos tipos:</a:t>
            </a:r>
          </a:p>
          <a:p>
            <a:pPr>
              <a:spcBef>
                <a:spcPct val="50000"/>
              </a:spcBef>
              <a:buClr>
                <a:srgbClr val="FF33CC"/>
              </a:buClr>
              <a:buFont typeface="Wingdings" pitchFamily="2" charset="2"/>
              <a:buChar char="v"/>
            </a:pPr>
            <a:r>
              <a:rPr lang="es-MX"/>
              <a:t>Teoricos</a:t>
            </a:r>
          </a:p>
          <a:p>
            <a:pPr>
              <a:spcBef>
                <a:spcPct val="50000"/>
              </a:spcBef>
              <a:buClr>
                <a:srgbClr val="FF33CC"/>
              </a:buClr>
              <a:buFont typeface="Wingdings" pitchFamily="2" charset="2"/>
              <a:buChar char="v"/>
            </a:pPr>
            <a:r>
              <a:rPr lang="es-MX"/>
              <a:t>Hechos históricos</a:t>
            </a:r>
          </a:p>
          <a:p>
            <a:pPr>
              <a:spcBef>
                <a:spcPct val="50000"/>
              </a:spcBef>
              <a:buClr>
                <a:srgbClr val="FF33CC"/>
              </a:buClr>
              <a:buFont typeface="Wingdings" pitchFamily="2" charset="2"/>
              <a:buChar char="v"/>
            </a:pPr>
            <a:r>
              <a:rPr lang="es-MX"/>
              <a:t>En el tiempo presente</a:t>
            </a:r>
          </a:p>
          <a:p>
            <a:pPr>
              <a:spcBef>
                <a:spcPct val="50000"/>
              </a:spcBef>
              <a:buClr>
                <a:srgbClr val="FF33CC"/>
              </a:buClr>
              <a:buFont typeface="Wingdings" pitchFamily="2" charset="2"/>
              <a:buNone/>
            </a:pPr>
            <a:r>
              <a:rPr lang="es-MX"/>
              <a:t>Y diferentes niveles de realidad (micro, messo, macro)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188913"/>
            <a:ext cx="8285162" cy="1152525"/>
          </a:xfrm>
          <a:solidFill>
            <a:schemeClr val="tx1"/>
          </a:solidFill>
          <a:ln w="50800">
            <a:solidFill>
              <a:srgbClr val="800080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es-ES" sz="2800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 Black" pitchFamily="18" charset="0"/>
              </a:rPr>
              <a:t>La Metodología Marxista y el Configuracionismo Latinoamericano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 rot="-5400000">
            <a:off x="-793749" y="3970337"/>
            <a:ext cx="2519362" cy="430213"/>
          </a:xfrm>
          <a:prstGeom prst="rect">
            <a:avLst/>
          </a:prstGeom>
          <a:solidFill>
            <a:srgbClr val="003366"/>
          </a:solidFill>
          <a:ln w="635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>
                <a:solidFill>
                  <a:srgbClr val="FF33CC"/>
                </a:solidFill>
                <a:latin typeface="Bodoni MT Black" pitchFamily="18" charset="0"/>
              </a:rPr>
              <a:t>MARXISMO</a:t>
            </a:r>
            <a:endParaRPr lang="es-ES" b="1">
              <a:solidFill>
                <a:srgbClr val="FF33CC"/>
              </a:solidFill>
              <a:latin typeface="Bodoni MT Black" pitchFamily="18" charset="0"/>
            </a:endParaRPr>
          </a:p>
        </p:txBody>
      </p:sp>
      <p:sp>
        <p:nvSpPr>
          <p:cNvPr id="4100" name="AutoShape 8"/>
          <p:cNvSpPr>
            <a:spLocks/>
          </p:cNvSpPr>
          <p:nvPr/>
        </p:nvSpPr>
        <p:spPr bwMode="auto">
          <a:xfrm>
            <a:off x="684213" y="1989138"/>
            <a:ext cx="252412" cy="4679950"/>
          </a:xfrm>
          <a:prstGeom prst="leftBrace">
            <a:avLst>
              <a:gd name="adj1" fmla="val 154508"/>
              <a:gd name="adj2" fmla="val 50000"/>
            </a:avLst>
          </a:prstGeom>
          <a:noFill/>
          <a:ln w="22225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4140200" y="4292600"/>
            <a:ext cx="4822825" cy="1984375"/>
          </a:xfrm>
          <a:prstGeom prst="rect">
            <a:avLst/>
          </a:prstGeom>
          <a:noFill/>
          <a:ln w="635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000">
                <a:latin typeface="Bodoni MT Black" pitchFamily="18" charset="0"/>
              </a:rPr>
              <a:t>S-O </a:t>
            </a:r>
          </a:p>
          <a:p>
            <a:pPr algn="just"/>
            <a:r>
              <a:rPr lang="es-ES" sz="2000">
                <a:latin typeface="Bodoni MT Black" pitchFamily="18" charset="0"/>
              </a:rPr>
              <a:t>Gramsci</a:t>
            </a:r>
          </a:p>
          <a:p>
            <a:pPr algn="just"/>
            <a:r>
              <a:rPr lang="es-ES" sz="2000">
                <a:latin typeface="Bodoni MT Black" pitchFamily="18" charset="0"/>
              </a:rPr>
              <a:t>Escuela de Frankfort</a:t>
            </a:r>
          </a:p>
          <a:p>
            <a:pPr algn="just"/>
            <a:r>
              <a:rPr lang="es-ES" sz="2000">
                <a:latin typeface="Bodoni MT Black" pitchFamily="18" charset="0"/>
              </a:rPr>
              <a:t>E.P. Thompson : la incorporación del Sujeto y su subjetividad</a:t>
            </a:r>
          </a:p>
          <a:p>
            <a:pPr algn="just"/>
            <a:r>
              <a:rPr lang="es-ES" sz="2000">
                <a:latin typeface="Bodoni MT Black" pitchFamily="18" charset="0"/>
              </a:rPr>
              <a:t> vs positivismo lógico </a:t>
            </a:r>
          </a:p>
        </p:txBody>
      </p:sp>
      <p:sp>
        <p:nvSpPr>
          <p:cNvPr id="4102" name="Text Box 12"/>
          <p:cNvSpPr txBox="1">
            <a:spLocks noChangeArrowheads="1"/>
          </p:cNvSpPr>
          <p:nvPr/>
        </p:nvSpPr>
        <p:spPr bwMode="auto">
          <a:xfrm>
            <a:off x="827088" y="2060575"/>
            <a:ext cx="6264275" cy="1968500"/>
          </a:xfrm>
          <a:prstGeom prst="rect">
            <a:avLst/>
          </a:prstGeom>
          <a:noFill/>
          <a:ln w="508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b="1">
                <a:latin typeface="Bodoni MT Black" pitchFamily="18" charset="0"/>
              </a:rPr>
              <a:t>Lukács (1969) Historia y conciencia de Clase</a:t>
            </a:r>
          </a:p>
          <a:p>
            <a:pPr>
              <a:spcBef>
                <a:spcPct val="50000"/>
              </a:spcBef>
            </a:pPr>
            <a:r>
              <a:rPr lang="es-MX" sz="2400" b="1">
                <a:latin typeface="Bodoni MT Black" pitchFamily="18" charset="0"/>
              </a:rPr>
              <a:t>Gramsci: Sujeto y Cultura</a:t>
            </a:r>
          </a:p>
          <a:p>
            <a:pPr>
              <a:spcBef>
                <a:spcPct val="50000"/>
              </a:spcBef>
            </a:pPr>
            <a:r>
              <a:rPr lang="es-MX" sz="2400" b="1">
                <a:latin typeface="Bodoni MT Black" pitchFamily="18" charset="0"/>
              </a:rPr>
              <a:t>Escuela de Frankfort</a:t>
            </a:r>
            <a:r>
              <a:rPr lang="es-ES" sz="2400" b="1">
                <a:latin typeface="Bodoni MT Black" pitchFamily="18" charset="0"/>
              </a:rPr>
              <a:t> </a:t>
            </a: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4932363" y="2276475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 b="1">
              <a:solidFill>
                <a:srgbClr val="FF33CC"/>
              </a:solidFill>
            </a:endParaRPr>
          </a:p>
        </p:txBody>
      </p:sp>
      <p:cxnSp>
        <p:nvCxnSpPr>
          <p:cNvPr id="4104" name="AutoShape 16"/>
          <p:cNvCxnSpPr>
            <a:cxnSpLocks noChangeShapeType="1"/>
          </p:cNvCxnSpPr>
          <p:nvPr/>
        </p:nvCxnSpPr>
        <p:spPr bwMode="auto">
          <a:xfrm>
            <a:off x="2484438" y="4005263"/>
            <a:ext cx="1366837" cy="1265237"/>
          </a:xfrm>
          <a:prstGeom prst="bentConnector3">
            <a:avLst>
              <a:gd name="adj1" fmla="val 49940"/>
            </a:avLst>
          </a:prstGeom>
          <a:noFill/>
          <a:ln w="63500">
            <a:solidFill>
              <a:srgbClr val="FF33CC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385175" cy="1152525"/>
          </a:xfrm>
          <a:solidFill>
            <a:schemeClr val="tx1"/>
          </a:solidFill>
          <a:ln w="63500">
            <a:solidFill>
              <a:srgbClr val="CC99FF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es-ES" sz="280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La Concepción Marxista sobre la Realidad Social y el Conocimiento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2060575"/>
            <a:ext cx="8007350" cy="1079500"/>
          </a:xfrm>
          <a:noFill/>
          <a:ln w="50800" cap="flat">
            <a:solidFill>
              <a:srgbClr val="FF99CC"/>
            </a:solidFill>
            <a:prstDash val="sysDot"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b="1" smtClean="0">
                <a:effectLst/>
                <a:latin typeface="Arial Black" pitchFamily="34" charset="0"/>
              </a:rPr>
              <a:t>H. Clever en Marx conviven, dos conceptos de ciencia: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0113" y="4652963"/>
            <a:ext cx="3240087" cy="979487"/>
          </a:xfrm>
          <a:prstGeom prst="rect">
            <a:avLst/>
          </a:prstGeom>
          <a:noFill/>
          <a:ln w="635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latin typeface="Arial Black" pitchFamily="34" charset="0"/>
              </a:rPr>
              <a:t>Ciencia empírica sajona cercana a la ciencia natural.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643438" y="4464050"/>
            <a:ext cx="3960812" cy="1858963"/>
          </a:xfrm>
          <a:prstGeom prst="rect">
            <a:avLst/>
          </a:prstGeom>
          <a:noFill/>
          <a:ln w="635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ES" b="1">
                <a:latin typeface="Arial Black" pitchFamily="34" charset="0"/>
              </a:rPr>
              <a:t>Tradición romántica alemana que habla de verdad local, que historiza las categorías y concede importancia a la voluntada de los sujetos. </a:t>
            </a:r>
          </a:p>
          <a:p>
            <a:pPr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s-ES" b="1">
              <a:latin typeface="Arial Black" pitchFamily="34" charset="0"/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H="1">
            <a:off x="2051050" y="3357563"/>
            <a:ext cx="936625" cy="1081087"/>
          </a:xfrm>
          <a:prstGeom prst="line">
            <a:avLst/>
          </a:prstGeom>
          <a:noFill/>
          <a:ln w="254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6011863" y="3355975"/>
            <a:ext cx="1079500" cy="936625"/>
          </a:xfrm>
          <a:prstGeom prst="line">
            <a:avLst/>
          </a:prstGeom>
          <a:noFill/>
          <a:ln w="254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385175" cy="1168400"/>
          </a:xfrm>
          <a:solidFill>
            <a:schemeClr val="tx1"/>
          </a:solidFill>
          <a:ln w="63500">
            <a:solidFill>
              <a:srgbClr val="CC99FF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es-MX" sz="3200" smtClean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concepción Marxista sobre la Realidad Social y el Conocimiento</a:t>
            </a:r>
            <a:endParaRPr lang="es-ES" sz="3200" smtClean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692275" y="1916113"/>
            <a:ext cx="5832475" cy="4191000"/>
          </a:xfrm>
          <a:ln w="63500">
            <a:solidFill>
              <a:srgbClr val="FF33CC"/>
            </a:solidFill>
          </a:ln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800" b="1" smtClean="0"/>
              <a:t>MARXISMO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800" b="1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800" b="1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800" b="1" smtClean="0"/>
              <a:t>Realidad como </a:t>
            </a:r>
            <a:r>
              <a:rPr lang="es-ES" sz="1800" b="1" smtClean="0"/>
              <a:t>articulación entre objetividad y subjetividad 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800" b="1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800" b="1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800" b="1" smtClean="0"/>
              <a:t>Leyes  como ley de tendencia: realidad en constante transformación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800" b="1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800" b="1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800" b="1" smtClean="0"/>
              <a:t>Concepto de Objetivación: niveles de realidad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800" b="1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800" b="1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800" b="1" smtClean="0"/>
              <a:t>La realidad con una dimensión de sentido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800" b="1" smtClean="0">
              <a:effectLst/>
            </a:endParaRP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800" b="1" smtClean="0">
              <a:effectLst/>
            </a:endParaRP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00113" y="1844675"/>
            <a:ext cx="7488237" cy="5762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s-ES" sz="2800" smtClean="0"/>
              <a:t>El método del Concreto-Abstracto-Concreto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ES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s-ES" sz="2800" smtClean="0"/>
          </a:p>
        </p:txBody>
      </p:sp>
      <p:sp>
        <p:nvSpPr>
          <p:cNvPr id="10245" name="Rectangle 5"/>
          <p:cNvSpPr>
            <a:spLocks noRot="1" noChangeArrowheads="1"/>
          </p:cNvSpPr>
          <p:nvPr/>
        </p:nvSpPr>
        <p:spPr bwMode="auto">
          <a:xfrm>
            <a:off x="468313" y="476250"/>
            <a:ext cx="8385175" cy="1168400"/>
          </a:xfrm>
          <a:prstGeom prst="rect">
            <a:avLst/>
          </a:prstGeom>
          <a:solidFill>
            <a:schemeClr val="tx1"/>
          </a:solidFill>
          <a:ln w="635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E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El Método de la Economía Política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23850" y="3933825"/>
            <a:ext cx="3743325" cy="1392238"/>
          </a:xfrm>
          <a:prstGeom prst="rect">
            <a:avLst/>
          </a:prstGeom>
          <a:noFill/>
          <a:ln w="635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Fase de investigación:</a:t>
            </a:r>
          </a:p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intuiciones y </a:t>
            </a:r>
          </a:p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representaciones  en    conceptos. </a:t>
            </a:r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427538" y="3573463"/>
            <a:ext cx="4679950" cy="1803400"/>
          </a:xfrm>
          <a:prstGeom prst="rect">
            <a:avLst/>
          </a:prstGeom>
          <a:noFill/>
          <a:ln w="635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Fase de exposición</a:t>
            </a:r>
          </a:p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Punto de partida = la categoría más simple o la más abstracta </a:t>
            </a:r>
          </a:p>
          <a:p>
            <a:r>
              <a:rPr lang="es-ES">
                <a:effectLst>
                  <a:outerShdw blurRad="38100" dist="38100" dir="2700000" algn="tl">
                    <a:srgbClr val="000000"/>
                  </a:outerShdw>
                </a:effectLst>
              </a:rPr>
              <a:t>Reconstrucción de categorías y conceptos desde los más simples hasta los más complejos.</a:t>
            </a:r>
            <a:endParaRPr lang="es-ES"/>
          </a:p>
        </p:txBody>
      </p:sp>
      <p:sp>
        <p:nvSpPr>
          <p:cNvPr id="7174" name="Line 13"/>
          <p:cNvSpPr>
            <a:spLocks noChangeShapeType="1"/>
          </p:cNvSpPr>
          <p:nvPr/>
        </p:nvSpPr>
        <p:spPr bwMode="auto">
          <a:xfrm>
            <a:off x="2268538" y="4724400"/>
            <a:ext cx="288925" cy="0"/>
          </a:xfrm>
          <a:prstGeom prst="line">
            <a:avLst/>
          </a:prstGeom>
          <a:noFill/>
          <a:ln w="254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cxnSp>
        <p:nvCxnSpPr>
          <p:cNvPr id="7175" name="AutoShape 14"/>
          <p:cNvCxnSpPr>
            <a:cxnSpLocks noChangeShapeType="1"/>
          </p:cNvCxnSpPr>
          <p:nvPr/>
        </p:nvCxnSpPr>
        <p:spPr bwMode="auto">
          <a:xfrm>
            <a:off x="4643438" y="2852738"/>
            <a:ext cx="3600450" cy="720725"/>
          </a:xfrm>
          <a:prstGeom prst="bentConnector3">
            <a:avLst>
              <a:gd name="adj1" fmla="val 101542"/>
            </a:avLst>
          </a:prstGeom>
          <a:noFill/>
          <a:ln w="63500">
            <a:solidFill>
              <a:srgbClr val="FF33CC"/>
            </a:solidFill>
            <a:miter lim="800000"/>
            <a:headEnd/>
            <a:tailEnd type="triangle" w="med" len="med"/>
          </a:ln>
        </p:spPr>
      </p:cxnSp>
      <p:cxnSp>
        <p:nvCxnSpPr>
          <p:cNvPr id="7176" name="AutoShape 15"/>
          <p:cNvCxnSpPr>
            <a:cxnSpLocks noChangeShapeType="1"/>
            <a:stCxn id="10243" idx="2"/>
            <a:endCxn id="10248" idx="0"/>
          </p:cNvCxnSpPr>
          <p:nvPr/>
        </p:nvCxnSpPr>
        <p:spPr bwMode="auto">
          <a:xfrm rot="5400000">
            <a:off x="2679700" y="1936751"/>
            <a:ext cx="1481137" cy="2449512"/>
          </a:xfrm>
          <a:prstGeom prst="bentConnector3">
            <a:avLst>
              <a:gd name="adj1" fmla="val 51019"/>
            </a:avLst>
          </a:prstGeom>
          <a:noFill/>
          <a:ln w="63500">
            <a:solidFill>
              <a:srgbClr val="FF33CC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Rot="1" noChangeArrowheads="1"/>
          </p:cNvSpPr>
          <p:nvPr/>
        </p:nvSpPr>
        <p:spPr bwMode="auto">
          <a:xfrm>
            <a:off x="468313" y="260350"/>
            <a:ext cx="8496300" cy="1081088"/>
          </a:xfrm>
          <a:prstGeom prst="rect">
            <a:avLst/>
          </a:prstGeom>
          <a:solidFill>
            <a:schemeClr val="tx1"/>
          </a:solidFill>
          <a:ln w="635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E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La Descripción Articulada </a:t>
            </a:r>
            <a:br>
              <a:rPr lang="es-E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s-E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H. Zemelman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23850" y="1844675"/>
            <a:ext cx="3116263" cy="954088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>
                <a:effectLst>
                  <a:outerShdw blurRad="38100" dist="38100" dir="2700000" algn="tl">
                    <a:srgbClr val="000000"/>
                  </a:outerShdw>
                </a:effectLst>
              </a:rPr>
              <a:t>El tiempo presente es el problema central de la investigación.</a:t>
            </a:r>
            <a:endParaRPr lang="es-E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859338" y="1844675"/>
            <a:ext cx="3763962" cy="954088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>
                <a:effectLst>
                  <a:outerShdw blurRad="38100" dist="38100" dir="2700000" algn="tl">
                    <a:srgbClr val="000000"/>
                  </a:outerShdw>
                </a:effectLst>
              </a:rPr>
              <a:t>No es susceptible a anticipación teórica</a:t>
            </a:r>
          </a:p>
          <a:p>
            <a:pPr>
              <a:defRPr/>
            </a:pPr>
            <a:r>
              <a:rPr lang="es-MX">
                <a:effectLst>
                  <a:outerShdw blurRad="38100" dist="38100" dir="2700000" algn="tl">
                    <a:srgbClr val="000000"/>
                  </a:outerShdw>
                </a:effectLst>
              </a:rPr>
              <a:t>Potencialidad de lo dándose</a:t>
            </a:r>
            <a:endParaRPr lang="es-E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7" name="Line 8"/>
          <p:cNvSpPr>
            <a:spLocks noChangeShapeType="1"/>
          </p:cNvSpPr>
          <p:nvPr/>
        </p:nvSpPr>
        <p:spPr bwMode="auto">
          <a:xfrm>
            <a:off x="3563938" y="2349500"/>
            <a:ext cx="1223962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4140200" y="3500438"/>
            <a:ext cx="4679950" cy="954087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/>
              <a:t>Corpus conceptuales abiertos a través de la desestructuración de los corpus teóricos preexistentes</a:t>
            </a:r>
            <a:endParaRPr lang="es-ES"/>
          </a:p>
        </p:txBody>
      </p:sp>
      <p:sp>
        <p:nvSpPr>
          <p:cNvPr id="8199" name="Line 11"/>
          <p:cNvSpPr>
            <a:spLocks noChangeShapeType="1"/>
          </p:cNvSpPr>
          <p:nvPr/>
        </p:nvSpPr>
        <p:spPr bwMode="auto">
          <a:xfrm>
            <a:off x="6732588" y="2781300"/>
            <a:ext cx="0" cy="6477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755650" y="5229225"/>
            <a:ext cx="5040313" cy="1285875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s-MX">
                <a:effectLst>
                  <a:outerShdw blurRad="38100" dist="38100" dir="2700000" algn="tl">
                    <a:srgbClr val="000000"/>
                  </a:outerShdw>
                </a:effectLst>
              </a:rPr>
              <a:t>Explicar =/= deducir de un marco teórico, es abrirse a las exigencias de la realidad en movimiento.</a:t>
            </a:r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8201" name="Line 13"/>
          <p:cNvSpPr>
            <a:spLocks noChangeShapeType="1"/>
          </p:cNvSpPr>
          <p:nvPr/>
        </p:nvSpPr>
        <p:spPr bwMode="auto">
          <a:xfrm>
            <a:off x="4427538" y="4437063"/>
            <a:ext cx="0" cy="792162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827088" y="1916113"/>
            <a:ext cx="8007350" cy="4191000"/>
          </a:xfrm>
        </p:spPr>
        <p:txBody>
          <a:bodyPr/>
          <a:lstStyle/>
          <a:p>
            <a:pPr marL="381000" indent="-381000" eaLnBrk="1" hangingPunct="1">
              <a:buFont typeface="Wingdings" pitchFamily="2" charset="2"/>
              <a:buNone/>
            </a:pPr>
            <a:r>
              <a:rPr lang="es-MX" smtClean="0"/>
              <a:t> Descripción Articulada:</a:t>
            </a:r>
          </a:p>
          <a:p>
            <a:pPr marL="381000" indent="-381000" eaLnBrk="1" hangingPunct="1">
              <a:buClr>
                <a:srgbClr val="FF33CC"/>
              </a:buClr>
              <a:buFont typeface="Wingdings" pitchFamily="2" charset="2"/>
              <a:buChar char="v"/>
            </a:pPr>
            <a:r>
              <a:rPr lang="es-ES" smtClean="0"/>
              <a:t>Definición de un problema y su problematización</a:t>
            </a:r>
          </a:p>
          <a:p>
            <a:pPr marL="381000" indent="-381000" eaLnBrk="1" hangingPunct="1">
              <a:buClr>
                <a:srgbClr val="FF33CC"/>
              </a:buClr>
              <a:buFont typeface="Wingdings" pitchFamily="2" charset="2"/>
              <a:buChar char="v"/>
            </a:pPr>
            <a:r>
              <a:rPr lang="es-ES" smtClean="0"/>
              <a:t>Definición de áreas </a:t>
            </a:r>
          </a:p>
          <a:p>
            <a:pPr marL="381000" indent="-381000" eaLnBrk="1" hangingPunct="1">
              <a:buClr>
                <a:srgbClr val="FF33CC"/>
              </a:buClr>
              <a:buFont typeface="Wingdings" pitchFamily="2" charset="2"/>
              <a:buChar char="v"/>
            </a:pPr>
            <a:r>
              <a:rPr lang="es-ES" smtClean="0"/>
              <a:t>Conceptos ordenadores. </a:t>
            </a:r>
          </a:p>
          <a:p>
            <a:pPr marL="381000" indent="-381000" eaLnBrk="1" hangingPunct="1">
              <a:buClr>
                <a:srgbClr val="FF33CC"/>
              </a:buClr>
              <a:buFont typeface="Wingdings" pitchFamily="2" charset="2"/>
              <a:buChar char="v"/>
            </a:pPr>
            <a:r>
              <a:rPr lang="es-ES" smtClean="0"/>
              <a:t>Descripción desarticulada</a:t>
            </a:r>
          </a:p>
          <a:p>
            <a:pPr marL="381000" indent="-381000" eaLnBrk="1" hangingPunct="1">
              <a:buClr>
                <a:srgbClr val="FF33CC"/>
              </a:buClr>
              <a:buFont typeface="Wingdings" pitchFamily="2" charset="2"/>
              <a:buChar char="v"/>
            </a:pPr>
            <a:r>
              <a:rPr lang="es-ES" smtClean="0"/>
              <a:t>La descripción articulada</a:t>
            </a:r>
          </a:p>
        </p:txBody>
      </p:sp>
      <p:sp>
        <p:nvSpPr>
          <p:cNvPr id="25605" name="Rectangle 5"/>
          <p:cNvSpPr>
            <a:spLocks noRot="1" noChangeArrowheads="1"/>
          </p:cNvSpPr>
          <p:nvPr/>
        </p:nvSpPr>
        <p:spPr bwMode="auto">
          <a:xfrm>
            <a:off x="468313" y="260350"/>
            <a:ext cx="8496300" cy="1081088"/>
          </a:xfrm>
          <a:prstGeom prst="rect">
            <a:avLst/>
          </a:prstGeom>
          <a:solidFill>
            <a:schemeClr val="tx1"/>
          </a:solidFill>
          <a:ln w="635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E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La Descripción Articulada </a:t>
            </a:r>
            <a:br>
              <a:rPr lang="es-E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s-ES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H. Zemelman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067175" y="4581525"/>
            <a:ext cx="4394200" cy="1584325"/>
          </a:xfrm>
          <a:ln w="38100">
            <a:solidFill>
              <a:srgbClr val="FF33CC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400" smtClean="0"/>
              <a:t>Captar el movimiento de las estructuras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400" smtClean="0"/>
              <a:t>Áreas con  estructuras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400" smtClean="0"/>
              <a:t>Los conceptos aunque buscan captar el  proceso lo  son del cambio de las estructuras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400" smtClean="0"/>
              <a:t>Las articulaciones son  estructurales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400" smtClean="0"/>
              <a:t>El espacio de posibilidades es una  estructura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400" smtClean="0"/>
          </a:p>
        </p:txBody>
      </p:sp>
      <p:sp>
        <p:nvSpPr>
          <p:cNvPr id="26666" name="Rectangle 42"/>
          <p:cNvSpPr>
            <a:spLocks noRot="1" noChangeArrowheads="1"/>
          </p:cNvSpPr>
          <p:nvPr/>
        </p:nvSpPr>
        <p:spPr bwMode="auto">
          <a:xfrm>
            <a:off x="468313" y="260350"/>
            <a:ext cx="8496300" cy="1081088"/>
          </a:xfrm>
          <a:prstGeom prst="rect">
            <a:avLst/>
          </a:prstGeom>
          <a:solidFill>
            <a:schemeClr val="tx1"/>
          </a:solidFill>
          <a:ln w="635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MX" sz="32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Comentarios</a:t>
            </a:r>
            <a:endParaRPr lang="es-ES" sz="3200" b="1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6667" name="Rectangle 43"/>
          <p:cNvSpPr>
            <a:spLocks noRot="1" noChangeArrowheads="1"/>
          </p:cNvSpPr>
          <p:nvPr/>
        </p:nvSpPr>
        <p:spPr bwMode="auto">
          <a:xfrm>
            <a:off x="971550" y="1484313"/>
            <a:ext cx="7200900" cy="1081087"/>
          </a:xfrm>
          <a:prstGeom prst="rect">
            <a:avLst/>
          </a:prstGeom>
          <a:noFill/>
          <a:ln w="508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s-MX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Falta incorporar al sujeto en 2 sentidos: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s-MX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s-E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5" name="Text Box 44"/>
          <p:cNvSpPr txBox="1">
            <a:spLocks noChangeArrowheads="1"/>
          </p:cNvSpPr>
          <p:nvPr/>
        </p:nvSpPr>
        <p:spPr bwMode="auto">
          <a:xfrm>
            <a:off x="755650" y="3429000"/>
            <a:ext cx="3024188" cy="6794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Como sujeto cognoscente  que investiga</a:t>
            </a:r>
            <a:endParaRPr lang="es-ES"/>
          </a:p>
        </p:txBody>
      </p:sp>
      <p:sp>
        <p:nvSpPr>
          <p:cNvPr id="10246" name="Text Box 45"/>
          <p:cNvSpPr txBox="1">
            <a:spLocks noChangeArrowheads="1"/>
          </p:cNvSpPr>
          <p:nvPr/>
        </p:nvSpPr>
        <p:spPr bwMode="auto">
          <a:xfrm>
            <a:off x="4356100" y="2925763"/>
            <a:ext cx="4464050" cy="954087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/>
              <a:t>Los Sujetos a investigar con sus subjetividades, y como sujetos transformadores </a:t>
            </a:r>
            <a:endParaRPr lang="es-ES"/>
          </a:p>
        </p:txBody>
      </p:sp>
      <p:sp>
        <p:nvSpPr>
          <p:cNvPr id="26670" name="Rectangle 46"/>
          <p:cNvSpPr>
            <a:spLocks noChangeArrowheads="1"/>
          </p:cNvSpPr>
          <p:nvPr/>
        </p:nvSpPr>
        <p:spPr bwMode="auto">
          <a:xfrm>
            <a:off x="395288" y="4868863"/>
            <a:ext cx="2519362" cy="1225550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s-MX">
                <a:effectLst>
                  <a:outerShdw blurRad="38100" dist="38100" dir="2700000" algn="tl">
                    <a:srgbClr val="000000"/>
                  </a:outerShdw>
                </a:effectLst>
              </a:rPr>
              <a:t>Propuesta de la Descripción Articulada mantiene una herencia estructuralista:</a:t>
            </a:r>
          </a:p>
        </p:txBody>
      </p:sp>
      <p:sp>
        <p:nvSpPr>
          <p:cNvPr id="10248" name="Line 47"/>
          <p:cNvSpPr>
            <a:spLocks noChangeShapeType="1"/>
          </p:cNvSpPr>
          <p:nvPr/>
        </p:nvSpPr>
        <p:spPr bwMode="auto">
          <a:xfrm>
            <a:off x="3348038" y="5373688"/>
            <a:ext cx="576262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cxnSp>
        <p:nvCxnSpPr>
          <p:cNvPr id="10249" name="AutoShape 48"/>
          <p:cNvCxnSpPr>
            <a:cxnSpLocks noChangeShapeType="1"/>
            <a:stCxn id="26667" idx="2"/>
            <a:endCxn id="10246" idx="0"/>
          </p:cNvCxnSpPr>
          <p:nvPr/>
        </p:nvCxnSpPr>
        <p:spPr bwMode="auto">
          <a:xfrm rot="16200000" flipH="1">
            <a:off x="5422106" y="1740694"/>
            <a:ext cx="315913" cy="2016125"/>
          </a:xfrm>
          <a:prstGeom prst="bentConnector3">
            <a:avLst>
              <a:gd name="adj1" fmla="val 48745"/>
            </a:avLst>
          </a:prstGeom>
          <a:noFill/>
          <a:ln w="38100">
            <a:solidFill>
              <a:srgbClr val="FF33CC"/>
            </a:solidFill>
            <a:miter lim="800000"/>
            <a:headEnd/>
            <a:tailEnd type="triangle" w="med" len="med"/>
          </a:ln>
        </p:spPr>
      </p:cxnSp>
      <p:cxnSp>
        <p:nvCxnSpPr>
          <p:cNvPr id="10250" name="AutoShape 49"/>
          <p:cNvCxnSpPr>
            <a:cxnSpLocks noChangeShapeType="1"/>
            <a:endCxn id="10245" idx="0"/>
          </p:cNvCxnSpPr>
          <p:nvPr/>
        </p:nvCxnSpPr>
        <p:spPr bwMode="auto">
          <a:xfrm rot="10800000" flipV="1">
            <a:off x="2268538" y="2733675"/>
            <a:ext cx="2374900" cy="676275"/>
          </a:xfrm>
          <a:prstGeom prst="bentConnector2">
            <a:avLst/>
          </a:prstGeom>
          <a:noFill/>
          <a:ln w="25400">
            <a:solidFill>
              <a:srgbClr val="FF33CC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00113" y="1481138"/>
            <a:ext cx="7945437" cy="15160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None/>
            </a:pPr>
            <a:r>
              <a:rPr lang="es-ES" sz="2000" smtClean="0"/>
              <a:t>El Configuracionismo: 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None/>
            </a:pPr>
            <a:endParaRPr lang="es-ES" sz="2000" smtClean="0"/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Char char="v"/>
            </a:pPr>
            <a:r>
              <a:rPr lang="es-ES" sz="2000" smtClean="0"/>
              <a:t>Alternativa  de teoría estándar  y a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Font typeface="Wingdings" pitchFamily="2" charset="2"/>
              <a:buNone/>
            </a:pPr>
            <a:r>
              <a:rPr lang="es-ES" sz="2000" smtClean="0"/>
              <a:t>    la Hermenéutica que desprecia el problema de la estructura de las teorías y de la realidad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2000" smtClean="0"/>
          </a:p>
        </p:txBody>
      </p:sp>
      <p:sp>
        <p:nvSpPr>
          <p:cNvPr id="12293" name="Rectangle 5"/>
          <p:cNvSpPr>
            <a:spLocks noRot="1" noChangeArrowheads="1"/>
          </p:cNvSpPr>
          <p:nvPr/>
        </p:nvSpPr>
        <p:spPr bwMode="auto">
          <a:xfrm>
            <a:off x="468313" y="260350"/>
            <a:ext cx="8385175" cy="1168400"/>
          </a:xfrm>
          <a:prstGeom prst="rect">
            <a:avLst/>
          </a:prstGeom>
          <a:solidFill>
            <a:schemeClr val="tx1"/>
          </a:solidFill>
          <a:ln w="635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ES" sz="2800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El Configuracionismo y el sujeto-objeto. 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003800" y="45085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s-MX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6516688" y="4221163"/>
            <a:ext cx="2449512" cy="1338262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Configuraciones de relaciones sociales</a:t>
            </a:r>
          </a:p>
          <a:p>
            <a:pPr algn="ctr">
              <a:spcBef>
                <a:spcPct val="50000"/>
              </a:spcBef>
            </a:pPr>
            <a:r>
              <a:rPr lang="es-MX"/>
              <a:t>Impregnada de significados</a:t>
            </a:r>
            <a:endParaRPr lang="es-ES"/>
          </a:p>
        </p:txBody>
      </p:sp>
      <p:sp>
        <p:nvSpPr>
          <p:cNvPr id="11270" name="Text Box 11"/>
          <p:cNvSpPr txBox="1">
            <a:spLocks noChangeArrowheads="1"/>
          </p:cNvSpPr>
          <p:nvPr/>
        </p:nvSpPr>
        <p:spPr bwMode="auto">
          <a:xfrm>
            <a:off x="3492500" y="3284538"/>
            <a:ext cx="2449513" cy="404812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Configuracionismo</a:t>
            </a:r>
            <a:endParaRPr lang="es-ES"/>
          </a:p>
        </p:txBody>
      </p:sp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395288" y="4149725"/>
            <a:ext cx="2449512" cy="1338263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Configuraciones estructurales</a:t>
            </a:r>
          </a:p>
          <a:p>
            <a:pPr algn="ctr">
              <a:spcBef>
                <a:spcPct val="50000"/>
              </a:spcBef>
            </a:pPr>
            <a:r>
              <a:rPr lang="es-MX" b="1"/>
              <a:t>Objetivación de relaciones sociales</a:t>
            </a:r>
            <a:endParaRPr lang="es-ES" b="1"/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3419475" y="4292600"/>
            <a:ext cx="2449513" cy="1641475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Configuraciones	 subjetivas</a:t>
            </a:r>
          </a:p>
          <a:p>
            <a:pPr algn="ctr">
              <a:spcBef>
                <a:spcPct val="50000"/>
              </a:spcBef>
            </a:pPr>
            <a:r>
              <a:rPr lang="es-MX"/>
              <a:t>Redes de códigos no sistémicos para dar significados</a:t>
            </a:r>
            <a:endParaRPr lang="es-ES"/>
          </a:p>
        </p:txBody>
      </p:sp>
      <p:sp>
        <p:nvSpPr>
          <p:cNvPr id="11273" name="Line 14"/>
          <p:cNvSpPr>
            <a:spLocks noChangeShapeType="1"/>
          </p:cNvSpPr>
          <p:nvPr/>
        </p:nvSpPr>
        <p:spPr bwMode="auto">
          <a:xfrm>
            <a:off x="4572000" y="3644900"/>
            <a:ext cx="0" cy="6477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1274" name="Line 15"/>
          <p:cNvSpPr>
            <a:spLocks noChangeShapeType="1"/>
          </p:cNvSpPr>
          <p:nvPr/>
        </p:nvSpPr>
        <p:spPr bwMode="auto">
          <a:xfrm>
            <a:off x="2124075" y="3860800"/>
            <a:ext cx="5400675" cy="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11275" name="Line 17"/>
          <p:cNvSpPr>
            <a:spLocks noChangeShapeType="1"/>
          </p:cNvSpPr>
          <p:nvPr/>
        </p:nvSpPr>
        <p:spPr bwMode="auto">
          <a:xfrm>
            <a:off x="7524750" y="3860800"/>
            <a:ext cx="0" cy="288925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1276" name="Line 18"/>
          <p:cNvSpPr>
            <a:spLocks noChangeShapeType="1"/>
          </p:cNvSpPr>
          <p:nvPr/>
        </p:nvSpPr>
        <p:spPr bwMode="auto">
          <a:xfrm>
            <a:off x="2124075" y="3860800"/>
            <a:ext cx="0" cy="288925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11277" name="Text Box 20"/>
          <p:cNvSpPr txBox="1">
            <a:spLocks noChangeArrowheads="1"/>
          </p:cNvSpPr>
          <p:nvPr/>
        </p:nvSpPr>
        <p:spPr bwMode="auto">
          <a:xfrm>
            <a:off x="1619250" y="5949950"/>
            <a:ext cx="6480175" cy="817563"/>
          </a:xfrm>
          <a:prstGeom prst="rect">
            <a:avLst/>
          </a:prstGeom>
          <a:noFill/>
          <a:ln w="38100">
            <a:solidFill>
              <a:srgbClr val="FF33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/>
              <a:t>Claras/Ambiguas        Contradictorias         Obscuras</a:t>
            </a:r>
          </a:p>
          <a:p>
            <a:pPr algn="ctr">
              <a:spcBef>
                <a:spcPct val="50000"/>
              </a:spcBef>
            </a:pPr>
            <a:r>
              <a:rPr lang="es-MX"/>
              <a:t>Discontinuas       Duras/Laxas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as de cristal">
  <a:themeElements>
    <a:clrScheme name="Capas de cristal 7">
      <a:dk1>
        <a:srgbClr val="573F8B"/>
      </a:dk1>
      <a:lt1>
        <a:srgbClr val="FFFFFF"/>
      </a:lt1>
      <a:dk2>
        <a:srgbClr val="666699"/>
      </a:dk2>
      <a:lt2>
        <a:srgbClr val="D9D9FF"/>
      </a:lt2>
      <a:accent1>
        <a:srgbClr val="CC99FF"/>
      </a:accent1>
      <a:accent2>
        <a:srgbClr val="9933FF"/>
      </a:accent2>
      <a:accent3>
        <a:srgbClr val="B8B8CA"/>
      </a:accent3>
      <a:accent4>
        <a:srgbClr val="DADADA"/>
      </a:accent4>
      <a:accent5>
        <a:srgbClr val="E2CAFF"/>
      </a:accent5>
      <a:accent6>
        <a:srgbClr val="8A2DE7"/>
      </a:accent6>
      <a:hlink>
        <a:srgbClr val="99F3FF"/>
      </a:hlink>
      <a:folHlink>
        <a:srgbClr val="CCCCFF"/>
      </a:folHlink>
    </a:clrScheme>
    <a:fontScheme name="Capas de cristal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as de cristal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de cristal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de cristal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1111</TotalTime>
  <Words>949</Words>
  <Application>Microsoft Office PowerPoint</Application>
  <PresentationFormat>Presentación en pantalla (4:3)</PresentationFormat>
  <Paragraphs>176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Wingdings</vt:lpstr>
      <vt:lpstr>Calibri</vt:lpstr>
      <vt:lpstr>Bodoni MT Black</vt:lpstr>
      <vt:lpstr>Capas de cristal</vt:lpstr>
      <vt:lpstr>La Metodología Marxista y el Configuracionismo Latinoamericano  </vt:lpstr>
      <vt:lpstr>La Metodología Marxista y el Configuracionismo Latinoamericano</vt:lpstr>
      <vt:lpstr> La Concepción Marxista sobre la Realidad Social y el Conocimiento</vt:lpstr>
      <vt:lpstr>La concepción Marxista sobre la Realidad Social y el Conocimiento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HERENCIA DEL MARXISMO EN EL CONFIGURACIONISMO LATINOAMERICANO  Enrique De La Garza Toledo</dc:title>
  <dc:creator>Carlos</dc:creator>
  <cp:lastModifiedBy>UAMI</cp:lastModifiedBy>
  <cp:revision>31</cp:revision>
  <dcterms:created xsi:type="dcterms:W3CDTF">2011-02-14T00:53:35Z</dcterms:created>
  <dcterms:modified xsi:type="dcterms:W3CDTF">2014-07-02T00:14:04Z</dcterms:modified>
</cp:coreProperties>
</file>