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911F-7AD6-4C5F-A7FA-FF831DEC9944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578F-420C-4236-886D-9EF9FF63825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S. </a:t>
            </a:r>
            <a:r>
              <a:rPr lang="es-MX" dirty="0" err="1" smtClean="0"/>
              <a:t>Liset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El Hombre Político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Definición de Democracia: sistema político que da oportunidades legales para el cambio de los dirigentes; la parte mayoritaria de la población permite influir en la política mediante elecciones y hay competencia electoral (definición sintetizada de Weber y </a:t>
            </a:r>
            <a:r>
              <a:rPr lang="es-MX" dirty="0" err="1" smtClean="0"/>
              <a:t>Schumpeter</a:t>
            </a:r>
            <a:r>
              <a:rPr lang="es-MX" dirty="0" smtClean="0"/>
              <a:t>)</a:t>
            </a:r>
          </a:p>
          <a:p>
            <a:r>
              <a:rPr lang="es-MX" dirty="0" smtClean="0"/>
              <a:t>Condiciones de la democracia: valores; líderes; competencia entre líderes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Factores que influyen en que haya democracia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Desarrollo económico</a:t>
            </a:r>
          </a:p>
          <a:p>
            <a:r>
              <a:rPr lang="es-MX" dirty="0" smtClean="0"/>
              <a:t>Legitimidad del sistema: los ciudadanos valoran las instituciones</a:t>
            </a:r>
          </a:p>
          <a:p>
            <a:pPr>
              <a:buNone/>
            </a:pPr>
            <a:r>
              <a:rPr lang="es-MX" dirty="0" smtClean="0"/>
              <a:t>Nota: no hay que ser determinista</a:t>
            </a:r>
          </a:p>
          <a:p>
            <a:pPr>
              <a:buNone/>
            </a:pPr>
            <a:r>
              <a:rPr lang="es-MX" dirty="0" smtClean="0"/>
              <a:t>*alfabetización</a:t>
            </a:r>
          </a:p>
          <a:p>
            <a:pPr>
              <a:buNone/>
            </a:pPr>
            <a:r>
              <a:rPr lang="es-MX" dirty="0" smtClean="0"/>
              <a:t>*organizaciones de la sociedad civil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Prueba empírica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Hipótesis: a mayor desarrollo económico &gt;democracia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 err="1" smtClean="0"/>
              <a:t>Operacionalización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dirty="0" smtClean="0"/>
              <a:t>Desarrollo económico: riqueza, industrialización, urbanización, educación (dimensiones)</a:t>
            </a:r>
          </a:p>
          <a:p>
            <a:pPr>
              <a:buNone/>
            </a:pPr>
            <a:r>
              <a:rPr lang="es-MX" dirty="0" smtClean="0"/>
              <a:t>Indicadores: ingreso per cápita; porcentaje de hombres empleados en la industria + energía per cápita porcentaje de la población en comunidades de más de 20 000 habitantes; porcentaje de alfabetización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Desarrollo Económico y lucha de clases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 el desarrollo económico la lucha de clases sigue la vía democrática</a:t>
            </a:r>
          </a:p>
          <a:p>
            <a:r>
              <a:rPr lang="es-MX" dirty="0" smtClean="0"/>
              <a:t>Influye en el extremismo el sentimiento </a:t>
            </a:r>
            <a:r>
              <a:rPr lang="es-MX" dirty="0" err="1" smtClean="0"/>
              <a:t>deprivación</a:t>
            </a:r>
            <a:r>
              <a:rPr lang="es-MX" dirty="0" smtClean="0"/>
              <a:t> relativa</a:t>
            </a:r>
          </a:p>
          <a:p>
            <a:pPr>
              <a:buNone/>
            </a:pPr>
            <a:r>
              <a:rPr lang="es-MX" dirty="0" smtClean="0"/>
              <a:t>Advertencia: alejarse del economicismo, en el </a:t>
            </a:r>
            <a:r>
              <a:rPr lang="es-MX" dirty="0" err="1" smtClean="0"/>
              <a:t>extremimso</a:t>
            </a:r>
            <a:r>
              <a:rPr lang="es-MX" dirty="0" smtClean="0"/>
              <a:t>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datos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/>
              <a:t>Indice</a:t>
            </a:r>
            <a:r>
              <a:rPr lang="es-MX" dirty="0" smtClean="0"/>
              <a:t> de riqueza en democracias estables:</a:t>
            </a:r>
          </a:p>
          <a:p>
            <a:pPr>
              <a:buNone/>
            </a:pPr>
            <a:r>
              <a:rPr lang="es-MX" dirty="0" smtClean="0"/>
              <a:t>*Ingreso per cápita: 695 dólares por persona</a:t>
            </a:r>
          </a:p>
          <a:p>
            <a:pPr>
              <a:buNone/>
            </a:pPr>
            <a:r>
              <a:rPr lang="es-MX" dirty="0" smtClean="0"/>
              <a:t>*Miles de personas por médico: 0.86</a:t>
            </a:r>
          </a:p>
          <a:p>
            <a:pPr>
              <a:buNone/>
            </a:pPr>
            <a:r>
              <a:rPr lang="es-MX" dirty="0" smtClean="0"/>
              <a:t>Personas por vehículo motorizado: 17</a:t>
            </a:r>
          </a:p>
          <a:p>
            <a:pPr>
              <a:buNone/>
            </a:pPr>
            <a:r>
              <a:rPr lang="es-MX" dirty="0" smtClean="0"/>
              <a:t>Teléfonos por 1000 personas: 205</a:t>
            </a:r>
          </a:p>
          <a:p>
            <a:pPr>
              <a:buNone/>
            </a:pPr>
            <a:r>
              <a:rPr lang="es-MX" dirty="0" smtClean="0"/>
              <a:t>Radios por 1000 personas: 350</a:t>
            </a:r>
          </a:p>
          <a:p>
            <a:pPr>
              <a:buNone/>
            </a:pPr>
            <a:r>
              <a:rPr lang="es-MX" dirty="0" smtClean="0"/>
              <a:t>Ejemplares de periódicos por 1000 personas: 341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Indice</a:t>
            </a:r>
            <a:r>
              <a:rPr lang="es-MX" dirty="0" smtClean="0"/>
              <a:t> de industrialización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Porcentaje de hombres en la agricultura: 21</a:t>
            </a:r>
          </a:p>
          <a:p>
            <a:pPr>
              <a:buNone/>
            </a:pPr>
            <a:r>
              <a:rPr lang="es-MX" dirty="0" smtClean="0"/>
              <a:t>Energía consumida per cápita: 3.6</a:t>
            </a:r>
          </a:p>
          <a:p>
            <a:pPr>
              <a:buNone/>
            </a:pPr>
            <a:r>
              <a:rPr lang="es-MX" dirty="0" err="1" smtClean="0"/>
              <a:t>Indice</a:t>
            </a:r>
            <a:r>
              <a:rPr lang="es-MX" dirty="0" smtClean="0"/>
              <a:t> de educación</a:t>
            </a:r>
          </a:p>
          <a:p>
            <a:pPr>
              <a:buNone/>
            </a:pPr>
            <a:r>
              <a:rPr lang="es-MX" dirty="0" smtClean="0"/>
              <a:t>Porcentaje de </a:t>
            </a:r>
            <a:r>
              <a:rPr lang="es-MX" dirty="0" err="1" smtClean="0"/>
              <a:t>alfabetas</a:t>
            </a:r>
            <a:r>
              <a:rPr lang="es-MX" dirty="0" smtClean="0"/>
              <a:t>: 96</a:t>
            </a:r>
          </a:p>
          <a:p>
            <a:pPr>
              <a:buNone/>
            </a:pPr>
            <a:r>
              <a:rPr lang="es-MX" dirty="0" smtClean="0"/>
              <a:t>Inscripciones en la escuela primaria por cada 1000 personas: 134</a:t>
            </a:r>
          </a:p>
          <a:p>
            <a:pPr>
              <a:buNone/>
            </a:pPr>
            <a:r>
              <a:rPr lang="es-MX" dirty="0" smtClean="0"/>
              <a:t>Inscripciones en la escuela </a:t>
            </a:r>
            <a:r>
              <a:rPr lang="es-MX" dirty="0" err="1" smtClean="0"/>
              <a:t>postprimaria</a:t>
            </a:r>
            <a:r>
              <a:rPr lang="es-MX" dirty="0" smtClean="0"/>
              <a:t> por cada 1000 personas: 44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Indice</a:t>
            </a:r>
            <a:r>
              <a:rPr lang="es-MX" dirty="0" smtClean="0"/>
              <a:t> de urbanización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Porcentaje de la población en ciudades de más de 20m 000 habitantes: 21</a:t>
            </a:r>
          </a:p>
          <a:p>
            <a:r>
              <a:rPr lang="es-MX" dirty="0" smtClean="0"/>
              <a:t>Porcentaje en ciudades de más de 100 000 habitantes: 28</a:t>
            </a:r>
          </a:p>
          <a:p>
            <a:r>
              <a:rPr lang="es-MX" dirty="0" smtClean="0"/>
              <a:t>Porcentaje de áreas metropolitanas: 38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321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S. Liset</vt:lpstr>
      <vt:lpstr>Marco Teórico</vt:lpstr>
      <vt:lpstr>Factores que influyen en que haya democracia</vt:lpstr>
      <vt:lpstr>Prueba empírica</vt:lpstr>
      <vt:lpstr>Desarrollo Económico y lucha de clases</vt:lpstr>
      <vt:lpstr>Los datos</vt:lpstr>
      <vt:lpstr>Indice de industrialización</vt:lpstr>
      <vt:lpstr>Indice de urbanización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 Liset</dc:title>
  <dc:creator>UAMI</dc:creator>
  <cp:lastModifiedBy>UAMI</cp:lastModifiedBy>
  <cp:revision>6</cp:revision>
  <dcterms:created xsi:type="dcterms:W3CDTF">2014-06-27T21:58:54Z</dcterms:created>
  <dcterms:modified xsi:type="dcterms:W3CDTF">2014-06-27T22:51:37Z</dcterms:modified>
</cp:coreProperties>
</file>