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614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74CD1D-ABD4-4161-8E51-14F089C00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6BC68-F18F-4361-B018-A7F5FFC339D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06AA-72B6-48E2-8A99-DE4D07171F0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248ED-FC78-43CC-BF8B-1D87756AF1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E720-71FA-4B34-9F77-B8CCCC12D4B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0DF93-B031-444E-818F-145A4197A74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948D0-0EA8-41FE-A8C1-BDB2D3EFF4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5DA43-C8F8-4604-8570-A4CD8AB2CB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6B567-AFC9-45A1-8CE3-3CA1C024D9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4CCCA-87FC-4F77-A423-BCA0357F0E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284F6-91E3-4B2D-B418-41F8D7C4E0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7C8C8-EA5B-4AE0-8310-AF6F3F6C891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6582C-77A7-4E27-827D-EB0837C3EA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8C0C0A2B-AFDA-4181-AC73-660FF11124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38300"/>
            <a:ext cx="7085013" cy="1655763"/>
          </a:xfrm>
        </p:spPr>
        <p:txBody>
          <a:bodyPr/>
          <a:lstStyle/>
          <a:p>
            <a:pPr eaLnBrk="1" hangingPunct="1"/>
            <a:r>
              <a:rPr lang="es-MX" sz="4800" smtClean="0"/>
              <a:t>Esquemas de diseños de Investigación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798888"/>
            <a:ext cx="5256212" cy="1143000"/>
          </a:xfrm>
        </p:spPr>
        <p:txBody>
          <a:bodyPr/>
          <a:lstStyle/>
          <a:p>
            <a:pPr eaLnBrk="1" hangingPunct="1"/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A. Russel - Ackoft</a:t>
            </a:r>
          </a:p>
        </p:txBody>
      </p:sp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2771775" y="1484313"/>
            <a:ext cx="1223963" cy="369887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Problema</a:t>
            </a:r>
          </a:p>
        </p:txBody>
      </p:sp>
      <p:sp>
        <p:nvSpPr>
          <p:cNvPr id="4100" name="4 CuadroTexto"/>
          <p:cNvSpPr txBox="1">
            <a:spLocks noChangeArrowheads="1"/>
          </p:cNvSpPr>
          <p:nvPr/>
        </p:nvSpPr>
        <p:spPr bwMode="auto">
          <a:xfrm>
            <a:off x="2771775" y="2133600"/>
            <a:ext cx="1223963" cy="646113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Marco teórico</a:t>
            </a:r>
          </a:p>
        </p:txBody>
      </p:sp>
      <p:sp>
        <p:nvSpPr>
          <p:cNvPr id="4101" name="5 CuadroTexto"/>
          <p:cNvSpPr txBox="1">
            <a:spLocks noChangeArrowheads="1"/>
          </p:cNvSpPr>
          <p:nvPr/>
        </p:nvSpPr>
        <p:spPr bwMode="auto">
          <a:xfrm>
            <a:off x="2484438" y="5300663"/>
            <a:ext cx="1800225" cy="646112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Presentación de resultados</a:t>
            </a:r>
          </a:p>
        </p:txBody>
      </p:sp>
      <p:sp>
        <p:nvSpPr>
          <p:cNvPr id="4102" name="6 CuadroTexto"/>
          <p:cNvSpPr txBox="1">
            <a:spLocks noChangeArrowheads="1"/>
          </p:cNvSpPr>
          <p:nvPr/>
        </p:nvSpPr>
        <p:spPr bwMode="auto">
          <a:xfrm>
            <a:off x="2771775" y="4652963"/>
            <a:ext cx="1223963" cy="369887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Análisis</a:t>
            </a:r>
          </a:p>
        </p:txBody>
      </p:sp>
      <p:sp>
        <p:nvSpPr>
          <p:cNvPr id="4103" name="7 CuadroTexto"/>
          <p:cNvSpPr txBox="1">
            <a:spLocks noChangeArrowheads="1"/>
          </p:cNvSpPr>
          <p:nvPr/>
        </p:nvSpPr>
        <p:spPr bwMode="auto">
          <a:xfrm>
            <a:off x="2555875" y="3716338"/>
            <a:ext cx="1655763" cy="647700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Diseño experimental</a:t>
            </a:r>
          </a:p>
        </p:txBody>
      </p:sp>
      <p:sp>
        <p:nvSpPr>
          <p:cNvPr id="4104" name="8 CuadroTexto"/>
          <p:cNvSpPr txBox="1">
            <a:spLocks noChangeArrowheads="1"/>
          </p:cNvSpPr>
          <p:nvPr/>
        </p:nvSpPr>
        <p:spPr bwMode="auto">
          <a:xfrm>
            <a:off x="2771775" y="3068638"/>
            <a:ext cx="1223963" cy="369887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Hipótesis</a:t>
            </a:r>
          </a:p>
        </p:txBody>
      </p:sp>
      <p:sp>
        <p:nvSpPr>
          <p:cNvPr id="4105" name="9 CuadroTexto"/>
          <p:cNvSpPr txBox="1">
            <a:spLocks noChangeArrowheads="1"/>
          </p:cNvSpPr>
          <p:nvPr/>
        </p:nvSpPr>
        <p:spPr bwMode="auto">
          <a:xfrm>
            <a:off x="5076825" y="3068638"/>
            <a:ext cx="1223963" cy="369887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Muestra</a:t>
            </a:r>
          </a:p>
        </p:txBody>
      </p:sp>
      <p:sp>
        <p:nvSpPr>
          <p:cNvPr id="4106" name="10 CuadroTexto"/>
          <p:cNvSpPr txBox="1">
            <a:spLocks noChangeArrowheads="1"/>
          </p:cNvSpPr>
          <p:nvPr/>
        </p:nvSpPr>
        <p:spPr bwMode="auto">
          <a:xfrm>
            <a:off x="5076825" y="4149725"/>
            <a:ext cx="1223963" cy="922338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Guía de trabajo de campo</a:t>
            </a:r>
          </a:p>
        </p:txBody>
      </p:sp>
      <p:sp>
        <p:nvSpPr>
          <p:cNvPr id="4107" name="11 CuadroTexto"/>
          <p:cNvSpPr txBox="1">
            <a:spLocks noChangeArrowheads="1"/>
          </p:cNvSpPr>
          <p:nvPr/>
        </p:nvSpPr>
        <p:spPr bwMode="auto">
          <a:xfrm>
            <a:off x="5076825" y="3573463"/>
            <a:ext cx="1223963" cy="368300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Técnicas</a:t>
            </a:r>
          </a:p>
        </p:txBody>
      </p:sp>
      <p:cxnSp>
        <p:nvCxnSpPr>
          <p:cNvPr id="14" name="13 Conector recto de flecha"/>
          <p:cNvCxnSpPr>
            <a:stCxn id="4099" idx="2"/>
            <a:endCxn id="4100" idx="0"/>
          </p:cNvCxnSpPr>
          <p:nvPr/>
        </p:nvCxnSpPr>
        <p:spPr>
          <a:xfrm rot="5400000">
            <a:off x="3244057" y="1993106"/>
            <a:ext cx="279400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5400000">
            <a:off x="3281362" y="5151438"/>
            <a:ext cx="277813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rot="5400000">
            <a:off x="3281362" y="4503738"/>
            <a:ext cx="277813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5400000">
            <a:off x="3280569" y="3567906"/>
            <a:ext cx="279400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rot="5400000">
            <a:off x="3281362" y="2919413"/>
            <a:ext cx="277813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endCxn id="4105" idx="1"/>
          </p:cNvCxnSpPr>
          <p:nvPr/>
        </p:nvCxnSpPr>
        <p:spPr>
          <a:xfrm flipV="1">
            <a:off x="4213225" y="3254375"/>
            <a:ext cx="863600" cy="5349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4103" idx="3"/>
            <a:endCxn id="4107" idx="1"/>
          </p:cNvCxnSpPr>
          <p:nvPr/>
        </p:nvCxnSpPr>
        <p:spPr>
          <a:xfrm flipV="1">
            <a:off x="4211638" y="3757613"/>
            <a:ext cx="865187" cy="282575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endCxn id="4106" idx="1"/>
          </p:cNvCxnSpPr>
          <p:nvPr/>
        </p:nvCxnSpPr>
        <p:spPr>
          <a:xfrm>
            <a:off x="4213225" y="4292600"/>
            <a:ext cx="863600" cy="317500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B. Camelot</a:t>
            </a:r>
          </a:p>
        </p:txBody>
      </p:sp>
      <p:sp>
        <p:nvSpPr>
          <p:cNvPr id="5123" name="3 CuadroTexto"/>
          <p:cNvSpPr txBox="1">
            <a:spLocks noChangeArrowheads="1"/>
          </p:cNvSpPr>
          <p:nvPr/>
        </p:nvSpPr>
        <p:spPr bwMode="auto">
          <a:xfrm>
            <a:off x="3635375" y="1671638"/>
            <a:ext cx="1223963" cy="461962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Teoría</a:t>
            </a:r>
          </a:p>
        </p:txBody>
      </p:sp>
      <p:sp>
        <p:nvSpPr>
          <p:cNvPr id="5124" name="4 CuadroTexto"/>
          <p:cNvSpPr txBox="1">
            <a:spLocks noChangeArrowheads="1"/>
          </p:cNvSpPr>
          <p:nvPr/>
        </p:nvSpPr>
        <p:spPr bwMode="auto">
          <a:xfrm>
            <a:off x="3348038" y="3141663"/>
            <a:ext cx="1871662" cy="830262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Variables o indicadores</a:t>
            </a:r>
          </a:p>
        </p:txBody>
      </p:sp>
      <p:sp>
        <p:nvSpPr>
          <p:cNvPr id="5125" name="5 CuadroTexto"/>
          <p:cNvSpPr txBox="1">
            <a:spLocks noChangeArrowheads="1"/>
          </p:cNvSpPr>
          <p:nvPr/>
        </p:nvSpPr>
        <p:spPr bwMode="auto">
          <a:xfrm>
            <a:off x="3563938" y="5414963"/>
            <a:ext cx="1368425" cy="461962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Análisis</a:t>
            </a:r>
          </a:p>
        </p:txBody>
      </p:sp>
      <p:sp>
        <p:nvSpPr>
          <p:cNvPr id="5126" name="6 CuadroTexto"/>
          <p:cNvSpPr txBox="1">
            <a:spLocks noChangeArrowheads="1"/>
          </p:cNvSpPr>
          <p:nvPr/>
        </p:nvSpPr>
        <p:spPr bwMode="auto">
          <a:xfrm>
            <a:off x="3348038" y="4292600"/>
            <a:ext cx="1800225" cy="831850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Mediciones e índices</a:t>
            </a:r>
          </a:p>
        </p:txBody>
      </p:sp>
      <p:sp>
        <p:nvSpPr>
          <p:cNvPr id="5127" name="7 CuadroTexto"/>
          <p:cNvSpPr txBox="1">
            <a:spLocks noChangeArrowheads="1"/>
          </p:cNvSpPr>
          <p:nvPr/>
        </p:nvSpPr>
        <p:spPr bwMode="auto">
          <a:xfrm>
            <a:off x="3492500" y="2420938"/>
            <a:ext cx="1511300" cy="461962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Hipótesis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 rot="5400000">
            <a:off x="4145757" y="5266531"/>
            <a:ext cx="279400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5124" idx="2"/>
          </p:cNvCxnSpPr>
          <p:nvPr/>
        </p:nvCxnSpPr>
        <p:spPr>
          <a:xfrm rot="5400000">
            <a:off x="4123531" y="4133057"/>
            <a:ext cx="320675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5400000">
            <a:off x="4145757" y="2991644"/>
            <a:ext cx="279400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5400000">
            <a:off x="4144962" y="2271713"/>
            <a:ext cx="277813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1301750" y="549275"/>
            <a:ext cx="7086600" cy="731838"/>
          </a:xfrm>
        </p:spPr>
        <p:txBody>
          <a:bodyPr/>
          <a:lstStyle/>
          <a:p>
            <a:pPr eaLnBrk="1" hangingPunct="1"/>
            <a:r>
              <a:rPr lang="es-MX" smtClean="0"/>
              <a:t>C. Survay</a:t>
            </a:r>
          </a:p>
        </p:txBody>
      </p:sp>
      <p:sp>
        <p:nvSpPr>
          <p:cNvPr id="6147" name="3 CuadroTexto"/>
          <p:cNvSpPr txBox="1">
            <a:spLocks noChangeArrowheads="1"/>
          </p:cNvSpPr>
          <p:nvPr/>
        </p:nvSpPr>
        <p:spPr bwMode="auto">
          <a:xfrm>
            <a:off x="1908175" y="1268413"/>
            <a:ext cx="863600" cy="369887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Teoría</a:t>
            </a:r>
          </a:p>
        </p:txBody>
      </p:sp>
      <p:sp>
        <p:nvSpPr>
          <p:cNvPr id="6148" name="4 CuadroTexto"/>
          <p:cNvSpPr txBox="1">
            <a:spLocks noChangeArrowheads="1"/>
          </p:cNvSpPr>
          <p:nvPr/>
        </p:nvSpPr>
        <p:spPr bwMode="auto">
          <a:xfrm>
            <a:off x="3059113" y="5445125"/>
            <a:ext cx="1008062" cy="369888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Análisis</a:t>
            </a:r>
          </a:p>
        </p:txBody>
      </p:sp>
      <p:sp>
        <p:nvSpPr>
          <p:cNvPr id="6149" name="5 CuadroTexto"/>
          <p:cNvSpPr txBox="1">
            <a:spLocks noChangeArrowheads="1"/>
          </p:cNvSpPr>
          <p:nvPr/>
        </p:nvSpPr>
        <p:spPr bwMode="auto">
          <a:xfrm>
            <a:off x="2627313" y="4797425"/>
            <a:ext cx="1800225" cy="368300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Procesamiento</a:t>
            </a:r>
          </a:p>
        </p:txBody>
      </p:sp>
      <p:sp>
        <p:nvSpPr>
          <p:cNvPr id="6150" name="6 CuadroTexto"/>
          <p:cNvSpPr txBox="1">
            <a:spLocks noChangeArrowheads="1"/>
          </p:cNvSpPr>
          <p:nvPr/>
        </p:nvSpPr>
        <p:spPr bwMode="auto">
          <a:xfrm>
            <a:off x="2771775" y="3933825"/>
            <a:ext cx="1584325" cy="646113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Recolección de datos</a:t>
            </a:r>
          </a:p>
        </p:txBody>
      </p:sp>
      <p:sp>
        <p:nvSpPr>
          <p:cNvPr id="6151" name="7 CuadroTexto"/>
          <p:cNvSpPr txBox="1">
            <a:spLocks noChangeArrowheads="1"/>
          </p:cNvSpPr>
          <p:nvPr/>
        </p:nvSpPr>
        <p:spPr bwMode="auto">
          <a:xfrm>
            <a:off x="2411413" y="2492375"/>
            <a:ext cx="2232025" cy="1200150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Elaboración, prueba y manejo de instrumentos de recolección</a:t>
            </a:r>
          </a:p>
        </p:txBody>
      </p:sp>
      <p:sp>
        <p:nvSpPr>
          <p:cNvPr id="6152" name="8 CuadroTexto"/>
          <p:cNvSpPr txBox="1">
            <a:spLocks noChangeArrowheads="1"/>
          </p:cNvSpPr>
          <p:nvPr/>
        </p:nvSpPr>
        <p:spPr bwMode="auto">
          <a:xfrm>
            <a:off x="4284663" y="1125538"/>
            <a:ext cx="1439862" cy="646112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Información descriptiva</a:t>
            </a:r>
          </a:p>
        </p:txBody>
      </p:sp>
      <p:sp>
        <p:nvSpPr>
          <p:cNvPr id="6153" name="9 CuadroTexto"/>
          <p:cNvSpPr txBox="1">
            <a:spLocks noChangeArrowheads="1"/>
          </p:cNvSpPr>
          <p:nvPr/>
        </p:nvSpPr>
        <p:spPr bwMode="auto">
          <a:xfrm>
            <a:off x="2916238" y="1844675"/>
            <a:ext cx="1223962" cy="369888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Hipótesis</a:t>
            </a:r>
          </a:p>
        </p:txBody>
      </p:sp>
      <p:sp>
        <p:nvSpPr>
          <p:cNvPr id="6154" name="11 CuadroTexto"/>
          <p:cNvSpPr txBox="1">
            <a:spLocks noChangeArrowheads="1"/>
          </p:cNvSpPr>
          <p:nvPr/>
        </p:nvSpPr>
        <p:spPr bwMode="auto">
          <a:xfrm>
            <a:off x="2771775" y="6011863"/>
            <a:ext cx="1584325" cy="369887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Presentación</a:t>
            </a:r>
          </a:p>
        </p:txBody>
      </p:sp>
      <p:cxnSp>
        <p:nvCxnSpPr>
          <p:cNvPr id="14" name="13 Conector recto"/>
          <p:cNvCxnSpPr>
            <a:stCxn id="6153" idx="1"/>
            <a:endCxn id="6147" idx="2"/>
          </p:cNvCxnSpPr>
          <p:nvPr/>
        </p:nvCxnSpPr>
        <p:spPr>
          <a:xfrm rot="10800000">
            <a:off x="2339975" y="1638300"/>
            <a:ext cx="576263" cy="390525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6153" idx="3"/>
            <a:endCxn id="6152" idx="2"/>
          </p:cNvCxnSpPr>
          <p:nvPr/>
        </p:nvCxnSpPr>
        <p:spPr>
          <a:xfrm flipV="1">
            <a:off x="4140200" y="1771650"/>
            <a:ext cx="863600" cy="257175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>
            <a:stCxn id="6153" idx="2"/>
            <a:endCxn id="6151" idx="0"/>
          </p:cNvCxnSpPr>
          <p:nvPr/>
        </p:nvCxnSpPr>
        <p:spPr>
          <a:xfrm rot="5400000">
            <a:off x="3388519" y="2353469"/>
            <a:ext cx="277812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rot="5400000">
            <a:off x="3455988" y="5913438"/>
            <a:ext cx="215900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6148" idx="0"/>
          </p:cNvCxnSpPr>
          <p:nvPr/>
        </p:nvCxnSpPr>
        <p:spPr>
          <a:xfrm rot="5400000">
            <a:off x="3420269" y="5301457"/>
            <a:ext cx="287337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3455988" y="4689475"/>
            <a:ext cx="215900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3455194" y="3825082"/>
            <a:ext cx="217487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2" name="34 CuadroTexto"/>
          <p:cNvSpPr txBox="1">
            <a:spLocks noChangeArrowheads="1"/>
          </p:cNvSpPr>
          <p:nvPr/>
        </p:nvSpPr>
        <p:spPr bwMode="auto">
          <a:xfrm>
            <a:off x="4932363" y="5445125"/>
            <a:ext cx="1727200" cy="369888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Procesamiento</a:t>
            </a:r>
          </a:p>
        </p:txBody>
      </p:sp>
      <p:sp>
        <p:nvSpPr>
          <p:cNvPr id="6163" name="35 CuadroTexto"/>
          <p:cNvSpPr txBox="1">
            <a:spLocks noChangeArrowheads="1"/>
          </p:cNvSpPr>
          <p:nvPr/>
        </p:nvSpPr>
        <p:spPr bwMode="auto">
          <a:xfrm>
            <a:off x="4932363" y="4797425"/>
            <a:ext cx="1008062" cy="6635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Captura</a:t>
            </a:r>
          </a:p>
        </p:txBody>
      </p:sp>
      <p:sp>
        <p:nvSpPr>
          <p:cNvPr id="6164" name="36 CuadroTexto"/>
          <p:cNvSpPr txBox="1">
            <a:spLocks noChangeArrowheads="1"/>
          </p:cNvSpPr>
          <p:nvPr/>
        </p:nvSpPr>
        <p:spPr bwMode="auto">
          <a:xfrm>
            <a:off x="4932363" y="4149725"/>
            <a:ext cx="1439862" cy="6635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Codificación</a:t>
            </a:r>
          </a:p>
        </p:txBody>
      </p:sp>
      <p:cxnSp>
        <p:nvCxnSpPr>
          <p:cNvPr id="39" name="38 Conector recto"/>
          <p:cNvCxnSpPr>
            <a:stCxn id="6149" idx="3"/>
            <a:endCxn id="6163" idx="1"/>
          </p:cNvCxnSpPr>
          <p:nvPr/>
        </p:nvCxnSpPr>
        <p:spPr>
          <a:xfrm>
            <a:off x="4438650" y="4981575"/>
            <a:ext cx="482600" cy="147638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endCxn id="6164" idx="1"/>
          </p:cNvCxnSpPr>
          <p:nvPr/>
        </p:nvCxnSpPr>
        <p:spPr>
          <a:xfrm flipV="1">
            <a:off x="4416425" y="4481513"/>
            <a:ext cx="504825" cy="46355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6162" idx="1"/>
          </p:cNvCxnSpPr>
          <p:nvPr/>
        </p:nvCxnSpPr>
        <p:spPr>
          <a:xfrm>
            <a:off x="4427538" y="5157788"/>
            <a:ext cx="504825" cy="471487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1085850" y="-100013"/>
            <a:ext cx="7086600" cy="731838"/>
          </a:xfrm>
        </p:spPr>
        <p:txBody>
          <a:bodyPr/>
          <a:lstStyle/>
          <a:p>
            <a:pPr eaLnBrk="1" hangingPunct="1"/>
            <a:r>
              <a:rPr lang="es-MX" smtClean="0"/>
              <a:t>Esquema sintético</a:t>
            </a:r>
          </a:p>
        </p:txBody>
      </p:sp>
      <p:sp>
        <p:nvSpPr>
          <p:cNvPr id="7171" name="3 CuadroTexto"/>
          <p:cNvSpPr txBox="1">
            <a:spLocks noChangeArrowheads="1"/>
          </p:cNvSpPr>
          <p:nvPr/>
        </p:nvSpPr>
        <p:spPr bwMode="auto">
          <a:xfrm>
            <a:off x="1928813" y="981075"/>
            <a:ext cx="1008062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Problema</a:t>
            </a:r>
          </a:p>
        </p:txBody>
      </p:sp>
      <p:sp>
        <p:nvSpPr>
          <p:cNvPr id="7172" name="4 CuadroTexto"/>
          <p:cNvSpPr txBox="1">
            <a:spLocks noChangeArrowheads="1"/>
          </p:cNvSpPr>
          <p:nvPr/>
        </p:nvSpPr>
        <p:spPr bwMode="auto">
          <a:xfrm>
            <a:off x="2000250" y="1916113"/>
            <a:ext cx="865188" cy="5238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Marco teórico</a:t>
            </a:r>
          </a:p>
        </p:txBody>
      </p:sp>
      <p:sp>
        <p:nvSpPr>
          <p:cNvPr id="7173" name="5 CuadroTexto"/>
          <p:cNvSpPr txBox="1">
            <a:spLocks noChangeArrowheads="1"/>
          </p:cNvSpPr>
          <p:nvPr/>
        </p:nvSpPr>
        <p:spPr bwMode="auto">
          <a:xfrm>
            <a:off x="1670050" y="4418013"/>
            <a:ext cx="1555750" cy="7397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Esquema del informe final y cronograma</a:t>
            </a:r>
          </a:p>
        </p:txBody>
      </p:sp>
      <p:sp>
        <p:nvSpPr>
          <p:cNvPr id="7174" name="6 CuadroTexto"/>
          <p:cNvSpPr txBox="1">
            <a:spLocks noChangeArrowheads="1"/>
          </p:cNvSpPr>
          <p:nvPr/>
        </p:nvSpPr>
        <p:spPr bwMode="auto">
          <a:xfrm>
            <a:off x="1835150" y="3841750"/>
            <a:ext cx="1246188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Verificación</a:t>
            </a:r>
          </a:p>
        </p:txBody>
      </p:sp>
      <p:sp>
        <p:nvSpPr>
          <p:cNvPr id="7175" name="7 CuadroTexto"/>
          <p:cNvSpPr txBox="1">
            <a:spLocks noChangeArrowheads="1"/>
          </p:cNvSpPr>
          <p:nvPr/>
        </p:nvSpPr>
        <p:spPr bwMode="auto">
          <a:xfrm>
            <a:off x="1568450" y="3284538"/>
            <a:ext cx="1779588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Operacionalización</a:t>
            </a:r>
          </a:p>
        </p:txBody>
      </p:sp>
      <p:sp>
        <p:nvSpPr>
          <p:cNvPr id="7176" name="8 CuadroTexto"/>
          <p:cNvSpPr txBox="1">
            <a:spLocks noChangeArrowheads="1"/>
          </p:cNvSpPr>
          <p:nvPr/>
        </p:nvSpPr>
        <p:spPr bwMode="auto">
          <a:xfrm>
            <a:off x="1928813" y="2708275"/>
            <a:ext cx="1008062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Hipótesis</a:t>
            </a:r>
          </a:p>
        </p:txBody>
      </p:sp>
      <p:cxnSp>
        <p:nvCxnSpPr>
          <p:cNvPr id="10" name="9 Conector recto de flecha"/>
          <p:cNvCxnSpPr>
            <a:stCxn id="7171" idx="2"/>
            <a:endCxn id="7172" idx="0"/>
          </p:cNvCxnSpPr>
          <p:nvPr/>
        </p:nvCxnSpPr>
        <p:spPr>
          <a:xfrm rot="5400000">
            <a:off x="2118519" y="1602581"/>
            <a:ext cx="628650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>
            <a:off x="2312988" y="4270375"/>
            <a:ext cx="242888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5400000">
            <a:off x="2312988" y="3694113"/>
            <a:ext cx="242887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5400000">
            <a:off x="2312988" y="3162300"/>
            <a:ext cx="242888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5400000">
            <a:off x="2312988" y="2586038"/>
            <a:ext cx="242887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2" name="14 CuadroTexto"/>
          <p:cNvSpPr txBox="1">
            <a:spLocks noChangeArrowheads="1"/>
          </p:cNvSpPr>
          <p:nvPr/>
        </p:nvSpPr>
        <p:spPr bwMode="auto">
          <a:xfrm>
            <a:off x="1784350" y="6000750"/>
            <a:ext cx="1296988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Bibliografía</a:t>
            </a:r>
          </a:p>
        </p:txBody>
      </p:sp>
      <p:sp>
        <p:nvSpPr>
          <p:cNvPr id="7183" name="15 CuadroTexto"/>
          <p:cNvSpPr txBox="1">
            <a:spLocks noChangeArrowheads="1"/>
          </p:cNvSpPr>
          <p:nvPr/>
        </p:nvSpPr>
        <p:spPr bwMode="auto">
          <a:xfrm>
            <a:off x="1784350" y="5445125"/>
            <a:ext cx="1304925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Presupuesto</a:t>
            </a: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2312194" y="5853907"/>
            <a:ext cx="244475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rot="5400000">
            <a:off x="2312988" y="5278438"/>
            <a:ext cx="242887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6" name="45 CuadroTexto"/>
          <p:cNvSpPr txBox="1">
            <a:spLocks noChangeArrowheads="1"/>
          </p:cNvSpPr>
          <p:nvPr/>
        </p:nvSpPr>
        <p:spPr bwMode="auto">
          <a:xfrm>
            <a:off x="3708400" y="620713"/>
            <a:ext cx="1150938" cy="32702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Justificació</a:t>
            </a:r>
          </a:p>
        </p:txBody>
      </p:sp>
      <p:sp>
        <p:nvSpPr>
          <p:cNvPr id="7187" name="46 CuadroTexto"/>
          <p:cNvSpPr txBox="1">
            <a:spLocks noChangeArrowheads="1"/>
          </p:cNvSpPr>
          <p:nvPr/>
        </p:nvSpPr>
        <p:spPr bwMode="auto">
          <a:xfrm>
            <a:off x="3708400" y="971550"/>
            <a:ext cx="1295400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Antecedentes</a:t>
            </a:r>
          </a:p>
        </p:txBody>
      </p:sp>
      <p:sp>
        <p:nvSpPr>
          <p:cNvPr id="7188" name="47 CuadroTexto"/>
          <p:cNvSpPr txBox="1">
            <a:spLocks noChangeArrowheads="1"/>
          </p:cNvSpPr>
          <p:nvPr/>
        </p:nvSpPr>
        <p:spPr bwMode="auto">
          <a:xfrm>
            <a:off x="3708400" y="1320800"/>
            <a:ext cx="1008063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Definición</a:t>
            </a:r>
          </a:p>
        </p:txBody>
      </p:sp>
      <p:sp>
        <p:nvSpPr>
          <p:cNvPr id="7189" name="48 CuadroTexto"/>
          <p:cNvSpPr txBox="1">
            <a:spLocks noChangeArrowheads="1"/>
          </p:cNvSpPr>
          <p:nvPr/>
        </p:nvSpPr>
        <p:spPr bwMode="auto">
          <a:xfrm>
            <a:off x="3708400" y="1844675"/>
            <a:ext cx="1727200" cy="32702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Teoría </a:t>
            </a:r>
          </a:p>
        </p:txBody>
      </p:sp>
      <p:sp>
        <p:nvSpPr>
          <p:cNvPr id="7190" name="49 CuadroTexto"/>
          <p:cNvSpPr txBox="1">
            <a:spLocks noChangeArrowheads="1"/>
          </p:cNvSpPr>
          <p:nvPr/>
        </p:nvSpPr>
        <p:spPr bwMode="auto">
          <a:xfrm>
            <a:off x="3708400" y="2195513"/>
            <a:ext cx="3024188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Investigación empírica antecedente</a:t>
            </a:r>
          </a:p>
        </p:txBody>
      </p:sp>
      <p:sp>
        <p:nvSpPr>
          <p:cNvPr id="7191" name="50 CuadroTexto"/>
          <p:cNvSpPr txBox="1">
            <a:spLocks noChangeArrowheads="1"/>
          </p:cNvSpPr>
          <p:nvPr/>
        </p:nvSpPr>
        <p:spPr bwMode="auto">
          <a:xfrm>
            <a:off x="4427538" y="2924175"/>
            <a:ext cx="1152525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Universo </a:t>
            </a:r>
          </a:p>
        </p:txBody>
      </p:sp>
      <p:sp>
        <p:nvSpPr>
          <p:cNvPr id="7192" name="51 CuadroTexto"/>
          <p:cNvSpPr txBox="1">
            <a:spLocks noChangeArrowheads="1"/>
          </p:cNvSpPr>
          <p:nvPr/>
        </p:nvSpPr>
        <p:spPr bwMode="auto">
          <a:xfrm>
            <a:off x="4427538" y="3284538"/>
            <a:ext cx="1657350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Unidad de análisis</a:t>
            </a:r>
          </a:p>
        </p:txBody>
      </p:sp>
      <p:sp>
        <p:nvSpPr>
          <p:cNvPr id="7193" name="52 CuadroTexto"/>
          <p:cNvSpPr txBox="1">
            <a:spLocks noChangeArrowheads="1"/>
          </p:cNvSpPr>
          <p:nvPr/>
        </p:nvSpPr>
        <p:spPr bwMode="auto">
          <a:xfrm>
            <a:off x="4427538" y="3644900"/>
            <a:ext cx="2089150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Técnicas de recolección</a:t>
            </a:r>
          </a:p>
        </p:txBody>
      </p:sp>
      <p:sp>
        <p:nvSpPr>
          <p:cNvPr id="7194" name="53 CuadroTexto"/>
          <p:cNvSpPr txBox="1">
            <a:spLocks noChangeArrowheads="1"/>
          </p:cNvSpPr>
          <p:nvPr/>
        </p:nvSpPr>
        <p:spPr bwMode="auto">
          <a:xfrm>
            <a:off x="4427538" y="4005263"/>
            <a:ext cx="865187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Muestra</a:t>
            </a:r>
          </a:p>
        </p:txBody>
      </p:sp>
      <p:sp>
        <p:nvSpPr>
          <p:cNvPr id="7195" name="54 CuadroTexto"/>
          <p:cNvSpPr txBox="1">
            <a:spLocks noChangeArrowheads="1"/>
          </p:cNvSpPr>
          <p:nvPr/>
        </p:nvSpPr>
        <p:spPr bwMode="auto">
          <a:xfrm>
            <a:off x="4427538" y="4365625"/>
            <a:ext cx="1296987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Prueba piloto</a:t>
            </a:r>
          </a:p>
        </p:txBody>
      </p:sp>
      <p:sp>
        <p:nvSpPr>
          <p:cNvPr id="7196" name="55 CuadroTexto"/>
          <p:cNvSpPr txBox="1">
            <a:spLocks noChangeArrowheads="1"/>
          </p:cNvSpPr>
          <p:nvPr/>
        </p:nvSpPr>
        <p:spPr bwMode="auto">
          <a:xfrm>
            <a:off x="4427538" y="4724400"/>
            <a:ext cx="2232025" cy="30797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/>
              <a:t>Guía de trabajo de campo</a:t>
            </a:r>
          </a:p>
        </p:txBody>
      </p:sp>
      <p:cxnSp>
        <p:nvCxnSpPr>
          <p:cNvPr id="63" name="62 Conector recto"/>
          <p:cNvCxnSpPr>
            <a:stCxn id="7171" idx="3"/>
            <a:endCxn id="7187" idx="1"/>
          </p:cNvCxnSpPr>
          <p:nvPr/>
        </p:nvCxnSpPr>
        <p:spPr>
          <a:xfrm flipV="1">
            <a:off x="2936875" y="1125538"/>
            <a:ext cx="771525" cy="9525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7171" idx="3"/>
            <a:endCxn id="7188" idx="1"/>
          </p:cNvCxnSpPr>
          <p:nvPr/>
        </p:nvCxnSpPr>
        <p:spPr>
          <a:xfrm>
            <a:off x="2936875" y="1135063"/>
            <a:ext cx="771525" cy="339725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>
            <a:stCxn id="7171" idx="3"/>
            <a:endCxn id="7186" idx="1"/>
          </p:cNvCxnSpPr>
          <p:nvPr/>
        </p:nvCxnSpPr>
        <p:spPr>
          <a:xfrm flipV="1">
            <a:off x="2947988" y="784225"/>
            <a:ext cx="749300" cy="350838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stCxn id="7172" idx="3"/>
            <a:endCxn id="7189" idx="1"/>
          </p:cNvCxnSpPr>
          <p:nvPr/>
        </p:nvCxnSpPr>
        <p:spPr>
          <a:xfrm flipV="1">
            <a:off x="2876550" y="2008188"/>
            <a:ext cx="820738" cy="169862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>
            <a:stCxn id="7172" idx="3"/>
            <a:endCxn id="7190" idx="1"/>
          </p:cNvCxnSpPr>
          <p:nvPr/>
        </p:nvCxnSpPr>
        <p:spPr>
          <a:xfrm>
            <a:off x="2865438" y="2178050"/>
            <a:ext cx="842962" cy="17145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stCxn id="7174" idx="3"/>
            <a:endCxn id="7196" idx="1"/>
          </p:cNvCxnSpPr>
          <p:nvPr/>
        </p:nvCxnSpPr>
        <p:spPr>
          <a:xfrm>
            <a:off x="3081338" y="3995738"/>
            <a:ext cx="1346200" cy="88265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>
            <a:stCxn id="7174" idx="3"/>
            <a:endCxn id="7195" idx="1"/>
          </p:cNvCxnSpPr>
          <p:nvPr/>
        </p:nvCxnSpPr>
        <p:spPr>
          <a:xfrm>
            <a:off x="3081338" y="3995738"/>
            <a:ext cx="1346200" cy="523875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7174" idx="3"/>
            <a:endCxn id="7194" idx="1"/>
          </p:cNvCxnSpPr>
          <p:nvPr/>
        </p:nvCxnSpPr>
        <p:spPr>
          <a:xfrm>
            <a:off x="3081338" y="3995738"/>
            <a:ext cx="1346200" cy="163512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>
            <a:stCxn id="7174" idx="3"/>
            <a:endCxn id="7192" idx="1"/>
          </p:cNvCxnSpPr>
          <p:nvPr/>
        </p:nvCxnSpPr>
        <p:spPr>
          <a:xfrm flipV="1">
            <a:off x="3081338" y="3438525"/>
            <a:ext cx="1346200" cy="557213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>
            <a:stCxn id="7174" idx="3"/>
            <a:endCxn id="7193" idx="1"/>
          </p:cNvCxnSpPr>
          <p:nvPr/>
        </p:nvCxnSpPr>
        <p:spPr>
          <a:xfrm flipV="1">
            <a:off x="3081338" y="3798888"/>
            <a:ext cx="1346200" cy="19685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>
            <a:stCxn id="7174" idx="3"/>
            <a:endCxn id="7191" idx="1"/>
          </p:cNvCxnSpPr>
          <p:nvPr/>
        </p:nvCxnSpPr>
        <p:spPr>
          <a:xfrm flipV="1">
            <a:off x="3081338" y="3078163"/>
            <a:ext cx="1346200" cy="917575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58888" y="541338"/>
            <a:ext cx="7086600" cy="511175"/>
          </a:xfrm>
        </p:spPr>
        <p:txBody>
          <a:bodyPr/>
          <a:lstStyle/>
          <a:p>
            <a:pPr eaLnBrk="1" hangingPunct="1"/>
            <a:r>
              <a:rPr lang="es-MX" sz="3200" smtClean="0"/>
              <a:t>Proyecto Configracionista de investigación</a:t>
            </a:r>
          </a:p>
        </p:txBody>
      </p:sp>
      <p:sp>
        <p:nvSpPr>
          <p:cNvPr id="8195" name="3 CuadroTexto"/>
          <p:cNvSpPr txBox="1">
            <a:spLocks noChangeArrowheads="1"/>
          </p:cNvSpPr>
          <p:nvPr/>
        </p:nvSpPr>
        <p:spPr bwMode="auto">
          <a:xfrm>
            <a:off x="2411413" y="1468438"/>
            <a:ext cx="2376487" cy="70802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Problema eje y problematización</a:t>
            </a:r>
          </a:p>
        </p:txBody>
      </p:sp>
      <p:sp>
        <p:nvSpPr>
          <p:cNvPr id="8196" name="4 CuadroTexto"/>
          <p:cNvSpPr txBox="1">
            <a:spLocks noChangeArrowheads="1"/>
          </p:cNvSpPr>
          <p:nvPr/>
        </p:nvSpPr>
        <p:spPr bwMode="auto">
          <a:xfrm>
            <a:off x="2627313" y="3333750"/>
            <a:ext cx="1944687" cy="1016000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Definición de conceptos ordenadores</a:t>
            </a:r>
          </a:p>
        </p:txBody>
      </p:sp>
      <p:sp>
        <p:nvSpPr>
          <p:cNvPr id="8197" name="5 CuadroTexto"/>
          <p:cNvSpPr txBox="1">
            <a:spLocks noChangeArrowheads="1"/>
          </p:cNvSpPr>
          <p:nvPr/>
        </p:nvSpPr>
        <p:spPr bwMode="auto">
          <a:xfrm>
            <a:off x="2627313" y="5168900"/>
            <a:ext cx="1944687" cy="70802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Propuesta de reconstrucción</a:t>
            </a:r>
          </a:p>
        </p:txBody>
      </p:sp>
      <p:sp>
        <p:nvSpPr>
          <p:cNvPr id="8198" name="6 CuadroTexto"/>
          <p:cNvSpPr txBox="1">
            <a:spLocks noChangeArrowheads="1"/>
          </p:cNvSpPr>
          <p:nvPr/>
        </p:nvSpPr>
        <p:spPr bwMode="auto">
          <a:xfrm>
            <a:off x="2700338" y="4552950"/>
            <a:ext cx="1800225" cy="400050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Indicadores</a:t>
            </a:r>
          </a:p>
        </p:txBody>
      </p:sp>
      <p:sp>
        <p:nvSpPr>
          <p:cNvPr id="8199" name="7 CuadroTexto"/>
          <p:cNvSpPr txBox="1">
            <a:spLocks noChangeArrowheads="1"/>
          </p:cNvSpPr>
          <p:nvPr/>
        </p:nvSpPr>
        <p:spPr bwMode="auto">
          <a:xfrm>
            <a:off x="2843213" y="2405063"/>
            <a:ext cx="1512887" cy="70802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Definición de áreas</a:t>
            </a:r>
          </a:p>
        </p:txBody>
      </p:sp>
      <p:cxnSp>
        <p:nvCxnSpPr>
          <p:cNvPr id="15" name="14 Conector recto"/>
          <p:cNvCxnSpPr/>
          <p:nvPr/>
        </p:nvCxnSpPr>
        <p:spPr>
          <a:xfrm rot="5400000">
            <a:off x="3455988" y="5049838"/>
            <a:ext cx="215900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5400000">
            <a:off x="3455988" y="4445000"/>
            <a:ext cx="215900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5400000">
            <a:off x="3455988" y="3221038"/>
            <a:ext cx="215900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5400000">
            <a:off x="3455988" y="2284413"/>
            <a:ext cx="215900" cy="0"/>
          </a:xfrm>
          <a:prstGeom prst="line">
            <a:avLst/>
          </a:prstGeom>
          <a:ln w="22225">
            <a:solidFill>
              <a:srgbClr val="7761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18 CuadroTexto"/>
          <p:cNvSpPr txBox="1">
            <a:spLocks noChangeArrowheads="1"/>
          </p:cNvSpPr>
          <p:nvPr/>
        </p:nvSpPr>
        <p:spPr bwMode="auto">
          <a:xfrm>
            <a:off x="468313" y="4421188"/>
            <a:ext cx="1800225" cy="708025"/>
          </a:xfrm>
          <a:prstGeom prst="rect">
            <a:avLst/>
          </a:prstGeom>
          <a:noFill/>
          <a:ln w="22225">
            <a:solidFill>
              <a:srgbClr val="77614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Universo de observación</a:t>
            </a:r>
          </a:p>
        </p:txBody>
      </p:sp>
      <p:sp>
        <p:nvSpPr>
          <p:cNvPr id="8205" name="19 CuadroTexto"/>
          <p:cNvSpPr txBox="1">
            <a:spLocks noChangeArrowheads="1"/>
          </p:cNvSpPr>
          <p:nvPr/>
        </p:nvSpPr>
        <p:spPr bwMode="auto">
          <a:xfrm>
            <a:off x="5003800" y="2536825"/>
            <a:ext cx="2520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600"/>
              <a:t>v.s. marco teórico</a:t>
            </a:r>
          </a:p>
        </p:txBody>
      </p:sp>
      <p:sp>
        <p:nvSpPr>
          <p:cNvPr id="8206" name="20 CuadroTexto"/>
          <p:cNvSpPr txBox="1">
            <a:spLocks noChangeArrowheads="1"/>
          </p:cNvSpPr>
          <p:nvPr/>
        </p:nvSpPr>
        <p:spPr bwMode="auto">
          <a:xfrm>
            <a:off x="5003800" y="3617913"/>
            <a:ext cx="25209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600"/>
              <a:t>no hay hípótesis</a:t>
            </a:r>
          </a:p>
        </p:txBody>
      </p:sp>
      <p:sp>
        <p:nvSpPr>
          <p:cNvPr id="8207" name="21 CuadroTexto"/>
          <p:cNvSpPr txBox="1">
            <a:spLocks noChangeArrowheads="1"/>
          </p:cNvSpPr>
          <p:nvPr/>
        </p:nvSpPr>
        <p:spPr bwMode="auto">
          <a:xfrm>
            <a:off x="5003800" y="5335588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600"/>
              <a:t>v.s. verificación</a:t>
            </a:r>
          </a:p>
        </p:txBody>
      </p:sp>
      <p:sp>
        <p:nvSpPr>
          <p:cNvPr id="8208" name="22 CuadroTexto"/>
          <p:cNvSpPr txBox="1">
            <a:spLocks noChangeArrowheads="1"/>
          </p:cNvSpPr>
          <p:nvPr/>
        </p:nvSpPr>
        <p:spPr bwMode="auto">
          <a:xfrm>
            <a:off x="5003800" y="4552950"/>
            <a:ext cx="2520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600"/>
              <a:t>v.s. operacionalización</a:t>
            </a:r>
          </a:p>
        </p:txBody>
      </p:sp>
      <p:cxnSp>
        <p:nvCxnSpPr>
          <p:cNvPr id="25" name="24 Conector recto de flecha"/>
          <p:cNvCxnSpPr/>
          <p:nvPr/>
        </p:nvCxnSpPr>
        <p:spPr>
          <a:xfrm flipV="1">
            <a:off x="1331913" y="1843088"/>
            <a:ext cx="1079500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flipV="1">
            <a:off x="1331913" y="3716338"/>
            <a:ext cx="1295400" cy="1587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V="1">
            <a:off x="1331913" y="2781300"/>
            <a:ext cx="1511300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5400000" flipH="1" flipV="1">
            <a:off x="826294" y="2348706"/>
            <a:ext cx="1009650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5400000" flipH="1" flipV="1">
            <a:off x="862012" y="3249613"/>
            <a:ext cx="938213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rot="5400000" flipH="1" flipV="1">
            <a:off x="969169" y="4077494"/>
            <a:ext cx="723900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rot="10800000">
            <a:off x="2268538" y="4797425"/>
            <a:ext cx="431800" cy="1588"/>
          </a:xfrm>
          <a:prstGeom prst="straightConnector1">
            <a:avLst/>
          </a:prstGeom>
          <a:ln w="22225">
            <a:solidFill>
              <a:srgbClr val="77614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con pila de libros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con pila de libros</Template>
  <TotalTime>60</TotalTime>
  <Words>145</Words>
  <Application>Microsoft Office PowerPoint</Application>
  <PresentationFormat>Presentación en pantalla (4:3)</PresentationFormat>
  <Paragraphs>62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Plantilla de diseño con pila de libros</vt:lpstr>
      <vt:lpstr>Esquemas de diseños de Investigación</vt:lpstr>
      <vt:lpstr>A. Russel - Ackoft</vt:lpstr>
      <vt:lpstr>B. Camelot</vt:lpstr>
      <vt:lpstr>C. Survay</vt:lpstr>
      <vt:lpstr>Esquema sintético</vt:lpstr>
      <vt:lpstr>Proyecto Configracionista de investigación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Esquemas de diseños de Investigación</dc:title>
  <dc:creator>Enrique de la Garza</dc:creator>
  <cp:lastModifiedBy>UAMI</cp:lastModifiedBy>
  <cp:revision>15</cp:revision>
  <dcterms:created xsi:type="dcterms:W3CDTF">2011-02-14T17:12:49Z</dcterms:created>
  <dcterms:modified xsi:type="dcterms:W3CDTF">2014-06-27T15:56:24Z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TC011594403082</vt:lpwstr>
  </property>
</Properties>
</file>