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ABBDAE2-EE48-4E4C-8F60-601199E8C58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E0D295-6909-45D8-B694-5BC013524BC3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7E3CDF95-0E18-4938-9D0B-7C9F7A9A13D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0D633-F168-44F9-BBC6-34DF84BC9D9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B238B-CAE4-470F-B53D-B35350328BA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E86B0-E2BC-4481-B5A2-81AD5797DB3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6D3C3-D090-4570-BF17-400E4D741D3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F60A5-2709-4B77-B292-B62A5C379BE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28011-1C47-4A17-B3A7-A4340E7C6B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F96AD-ED73-48E3-89AA-6A684E5E52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8ABE6-FC12-4535-A0A1-42724B7204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C43E8-652D-4852-8F6B-80F48A7AE8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916A2-EA7E-4145-B8D0-D35175A459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6356809-B25B-44AE-A2C6-DB786F48B52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93863"/>
            <a:ext cx="7772400" cy="1470025"/>
          </a:xfrm>
        </p:spPr>
        <p:txBody>
          <a:bodyPr/>
          <a:lstStyle/>
          <a:p>
            <a:r>
              <a:rPr lang="en-GB" sz="6000" smtClean="0">
                <a:latin typeface="Britannic Bold" pitchFamily="34" charset="0"/>
              </a:rPr>
              <a:t>Interaccionismo simbólico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256088"/>
            <a:ext cx="6400800" cy="685800"/>
          </a:xfrm>
        </p:spPr>
        <p:txBody>
          <a:bodyPr/>
          <a:lstStyle/>
          <a:p>
            <a:r>
              <a:rPr lang="en-GB" smtClean="0">
                <a:latin typeface="Britannic Bold" pitchFamily="34" charset="0"/>
              </a:rPr>
              <a:t>Dr. Enrique de la Garza Toledo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Marcador de contenido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832475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El interaccionismo se aleja del subjetivismo y de la fenomenología, en lugar de intersubjetividad interobjetividad</a:t>
            </a:r>
          </a:p>
          <a:p>
            <a:pPr>
              <a:buFontTx/>
              <a:buNone/>
            </a:pPr>
            <a:r>
              <a:rPr lang="es-MX" smtClean="0"/>
              <a:t>Ya no importa el self, sino la impresión que se da a los otros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r>
              <a:rPr lang="es-MX" smtClean="0"/>
              <a:t>* Reconoce que puede haber otros enfoques: cultural, político, estructural, técnico</a:t>
            </a:r>
          </a:p>
          <a:p>
            <a:pPr>
              <a:buFontTx/>
              <a:buNone/>
            </a:pPr>
            <a:r>
              <a:rPr lang="es-MX" smtClean="0"/>
              <a:t>		Interaccionismo y giro lingüístico:</a:t>
            </a:r>
          </a:p>
          <a:p>
            <a:pPr>
              <a:buFontTx/>
              <a:buNone/>
            </a:pPr>
            <a:r>
              <a:rPr lang="es-MX" smtClean="0"/>
              <a:t>			- Conmutación de código</a:t>
            </a:r>
          </a:p>
          <a:p>
            <a:pPr>
              <a:buFontTx/>
              <a:buNone/>
            </a:pPr>
            <a:r>
              <a:rPr lang="es-MX" smtClean="0"/>
              <a:t>			- Indexalidad</a:t>
            </a:r>
          </a:p>
          <a:p>
            <a:pPr>
              <a:buFontTx/>
              <a:buNone/>
            </a:pPr>
            <a:r>
              <a:rPr lang="es-MX" smtClean="0"/>
              <a:t>			- Inferencia conversacional</a:t>
            </a:r>
          </a:p>
          <a:p>
            <a:pPr>
              <a:buFontTx/>
              <a:buNone/>
            </a:pPr>
            <a:endParaRPr lang="es-MX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 noGrp="1"/>
          </p:cNvSpPr>
          <p:nvPr>
            <p:ph type="title"/>
          </p:nvPr>
        </p:nvSpPr>
        <p:spPr>
          <a:xfrm>
            <a:off x="457200" y="561975"/>
            <a:ext cx="8229600" cy="1143000"/>
          </a:xfrm>
        </p:spPr>
        <p:txBody>
          <a:bodyPr/>
          <a:lstStyle/>
          <a:p>
            <a:r>
              <a:rPr lang="es-MX" smtClean="0"/>
              <a:t>Críticas:</a:t>
            </a:r>
          </a:p>
        </p:txBody>
      </p:sp>
      <p:sp>
        <p:nvSpPr>
          <p:cNvPr id="25602" name="2 Marcador de contenido"/>
          <p:cNvSpPr>
            <a:spLocks noGrp="1"/>
          </p:cNvSpPr>
          <p:nvPr>
            <p:ph idx="1"/>
          </p:nvPr>
        </p:nvSpPr>
        <p:spPr>
          <a:xfrm>
            <a:off x="457200" y="1887538"/>
            <a:ext cx="8229600" cy="3629025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s-MX" smtClean="0"/>
              <a:t>Muy estructuralista y funcionalista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No profundiza en la interpretación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No interviene el poder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¿Actor calculador? ¿Determinado?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Reducción de las estructuras a lo inmediato del escenario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Conceptos del sentido común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600"/>
          </a:xfrm>
        </p:spPr>
        <p:txBody>
          <a:bodyPr/>
          <a:lstStyle/>
          <a:p>
            <a:r>
              <a:rPr lang="es-MX" smtClean="0"/>
              <a:t>I. Primera generación, la Escuela de Chicago: Mead, Parker, Cooler, Thomas.</a:t>
            </a:r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392613"/>
          </a:xfrm>
        </p:spPr>
        <p:txBody>
          <a:bodyPr/>
          <a:lstStyle/>
          <a:p>
            <a:r>
              <a:rPr lang="es-MX" smtClean="0"/>
              <a:t>Fuente: Pragmatismo, los sujetos definen los objetos por su utilidad        el sujeto como proceso y no como estructura y la capacidad de interpretar.</a:t>
            </a:r>
          </a:p>
          <a:p>
            <a:r>
              <a:rPr lang="es-MX" smtClean="0"/>
              <a:t>La verdad no es cognoscitiva sino capacidad de actuar sobre el entorno </a:t>
            </a:r>
          </a:p>
          <a:p>
            <a:r>
              <a:rPr lang="es-MX" smtClean="0"/>
              <a:t>Anticonductista: Si a la conciencia</a:t>
            </a:r>
          </a:p>
          <a:p>
            <a:r>
              <a:rPr lang="es-MX" smtClean="0"/>
              <a:t>Reacción al formalismo, individualista,  la práctica (raíces en puritanos y evangelistas)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572000" y="2708275"/>
            <a:ext cx="647700" cy="1588"/>
          </a:xfrm>
          <a:prstGeom prst="straightConnector1">
            <a:avLst/>
          </a:prstGeom>
          <a:ln w="22225">
            <a:solidFill>
              <a:schemeClr val="accent1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s-MX" smtClean="0"/>
              <a:t>a. Mead: El acto</a:t>
            </a:r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400675"/>
          </a:xfrm>
        </p:spPr>
        <p:txBody>
          <a:bodyPr/>
          <a:lstStyle/>
          <a:p>
            <a:r>
              <a:rPr lang="es-MX" smtClean="0"/>
              <a:t>Impulso                	     Percepción</a:t>
            </a:r>
          </a:p>
          <a:p>
            <a:pPr>
              <a:buFontTx/>
              <a:buNone/>
            </a:pPr>
            <a:r>
              <a:rPr lang="es-MX" smtClean="0"/>
              <a:t>   Manipulación            Consumación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z="1400" smtClean="0"/>
          </a:p>
          <a:p>
            <a:pPr>
              <a:buFontTx/>
              <a:buNone/>
            </a:pPr>
            <a:r>
              <a:rPr lang="es-MX" smtClean="0"/>
              <a:t>Self: Capacidad de ser sujeto y objeto        reflexión, interpretación, decisión</a:t>
            </a:r>
          </a:p>
          <a:p>
            <a:pPr algn="ctr">
              <a:buFontTx/>
              <a:buNone/>
            </a:pPr>
            <a:r>
              <a:rPr lang="es-MX" smtClean="0"/>
              <a:t>Interacción social = Interacción simbólica</a:t>
            </a:r>
          </a:p>
          <a:p>
            <a:r>
              <a:rPr lang="es-MX" smtClean="0"/>
              <a:t>El significado está en el acto, no es mental y es social</a:t>
            </a:r>
          </a:p>
          <a:p>
            <a:pPr>
              <a:buFontTx/>
              <a:buNone/>
            </a:pPr>
            <a:endParaRPr lang="es-MX" smtClean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708400" y="1412875"/>
            <a:ext cx="792163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3203575" y="1916113"/>
            <a:ext cx="792163" cy="1587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6732588" y="1412875"/>
            <a:ext cx="792162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10 CuadroTexto"/>
          <p:cNvSpPr txBox="1">
            <a:spLocks noChangeArrowheads="1"/>
          </p:cNvSpPr>
          <p:nvPr/>
        </p:nvSpPr>
        <p:spPr bwMode="auto">
          <a:xfrm>
            <a:off x="2124075" y="1125538"/>
            <a:ext cx="1511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(Se parte de estímulos)</a:t>
            </a:r>
          </a:p>
        </p:txBody>
      </p:sp>
      <p:sp>
        <p:nvSpPr>
          <p:cNvPr id="17415" name="11 CuadroTexto"/>
          <p:cNvSpPr txBox="1">
            <a:spLocks noChangeArrowheads="1"/>
          </p:cNvSpPr>
          <p:nvPr/>
        </p:nvSpPr>
        <p:spPr bwMode="auto">
          <a:xfrm>
            <a:off x="684213" y="2852738"/>
            <a:ext cx="1511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Símbolos significantes</a:t>
            </a: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2195513" y="3141663"/>
            <a:ext cx="792162" cy="1587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3779838" y="3141663"/>
            <a:ext cx="1296987" cy="1587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2987675" y="2852738"/>
            <a:ext cx="792163" cy="646112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es-MX" dirty="0">
              <a:latin typeface="Arial" charset="0"/>
            </a:endParaRPr>
          </a:p>
          <a:p>
            <a:pPr>
              <a:defRPr/>
            </a:pPr>
            <a:endParaRPr lang="es-MX" dirty="0">
              <a:latin typeface="Arial" charset="0"/>
            </a:endParaRPr>
          </a:p>
        </p:txBody>
      </p:sp>
      <p:sp>
        <p:nvSpPr>
          <p:cNvPr id="17419" name="15 CuadroTexto"/>
          <p:cNvSpPr txBox="1">
            <a:spLocks noChangeArrowheads="1"/>
          </p:cNvSpPr>
          <p:nvPr/>
        </p:nvSpPr>
        <p:spPr bwMode="auto">
          <a:xfrm>
            <a:off x="3635375" y="2771775"/>
            <a:ext cx="1512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Respuesta</a:t>
            </a:r>
          </a:p>
        </p:txBody>
      </p:sp>
      <p:sp>
        <p:nvSpPr>
          <p:cNvPr id="18" name="17 Abrir llave"/>
          <p:cNvSpPr/>
          <p:nvPr/>
        </p:nvSpPr>
        <p:spPr>
          <a:xfrm>
            <a:off x="5148263" y="2492375"/>
            <a:ext cx="287337" cy="1223963"/>
          </a:xfrm>
          <a:prstGeom prst="leftBrac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7421" name="18 CuadroTexto"/>
          <p:cNvSpPr txBox="1">
            <a:spLocks noChangeArrowheads="1"/>
          </p:cNvSpPr>
          <p:nvPr/>
        </p:nvSpPr>
        <p:spPr bwMode="auto">
          <a:xfrm>
            <a:off x="5508625" y="2492375"/>
            <a:ext cx="29511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Yo: Lo individual</a:t>
            </a:r>
          </a:p>
          <a:p>
            <a:r>
              <a:rPr lang="es-MX"/>
              <a:t>Mi: Lo que se asume de la sociedad por presión de “el otro generalizado”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6804025" y="4508500"/>
            <a:ext cx="792163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1143000"/>
          </a:xfrm>
        </p:spPr>
        <p:txBody>
          <a:bodyPr/>
          <a:lstStyle/>
          <a:p>
            <a:r>
              <a:rPr lang="es-MX" smtClean="0"/>
              <a:t>II. Segunda Generación (Blumer)</a:t>
            </a:r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>
          <a:xfrm>
            <a:off x="457200" y="2032000"/>
            <a:ext cx="8229600" cy="3629025"/>
          </a:xfrm>
        </p:spPr>
        <p:txBody>
          <a:bodyPr/>
          <a:lstStyle/>
          <a:p>
            <a:r>
              <a:rPr lang="es-MX" smtClean="0"/>
              <a:t>El foco es la interacción simbólica, la conducta no se deriva de normas interiorizadas sino de la práctica.</a:t>
            </a:r>
          </a:p>
          <a:p>
            <a:r>
              <a:rPr lang="es-MX" smtClean="0"/>
              <a:t>Interviene la interpretación pero en función de la práctica.</a:t>
            </a:r>
          </a:p>
          <a:p>
            <a:r>
              <a:rPr lang="es-MX" smtClean="0"/>
              <a:t>La naturaleza de un objeto = significado que tiene para el actor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MX" dirty="0" smtClean="0"/>
              <a:t>Principios del Interaccionismo: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El pensamiento está moldeado por la interacción y no a la inversa. Por lo tanto no interesa el proceso de creación mental de significados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En la interacción se aprenden significados y símbolos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Estos pueden ser modificados en la acción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Todo esto es posible por el </a:t>
            </a:r>
            <a:r>
              <a:rPr lang="es-MX" dirty="0" err="1" smtClean="0"/>
              <a:t>self</a:t>
            </a:r>
            <a:endParaRPr lang="es-MX" dirty="0" smtClean="0"/>
          </a:p>
          <a:p>
            <a:pPr marL="514350" indent="-514350">
              <a:buFontTx/>
              <a:buChar char="-"/>
              <a:defRPr/>
            </a:pPr>
            <a:r>
              <a:rPr lang="es-MX" dirty="0" smtClean="0"/>
              <a:t>La acción es interacción</a:t>
            </a:r>
          </a:p>
          <a:p>
            <a:pPr marL="514350" indent="-514350">
              <a:buFontTx/>
              <a:buChar char="-"/>
              <a:defRPr/>
            </a:pPr>
            <a:r>
              <a:rPr lang="es-MX" dirty="0" smtClean="0"/>
              <a:t>La interacción es entre actores y no entre factores (aunque se reconocen fenómenos colectivos)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2 Marcador de contenido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27650"/>
          </a:xfrm>
        </p:spPr>
        <p:txBody>
          <a:bodyPr/>
          <a:lstStyle/>
          <a:p>
            <a:pPr>
              <a:buFontTx/>
              <a:buChar char="-"/>
            </a:pPr>
            <a:r>
              <a:rPr lang="es-MX" smtClean="0"/>
              <a:t>No diferencia entre acción recurrente e innovadora (monitoreo y cambio de proceso)</a:t>
            </a:r>
          </a:p>
          <a:p>
            <a:pPr>
              <a:buFontTx/>
              <a:buChar char="-"/>
            </a:pPr>
            <a:r>
              <a:rPr lang="es-MX" smtClean="0"/>
              <a:t>Método: endopático, introspectivo y situacionista. No sistemas ni estructuras</a:t>
            </a:r>
          </a:p>
          <a:p>
            <a:pPr>
              <a:buFontTx/>
              <a:buChar char="-"/>
            </a:pPr>
            <a:r>
              <a:rPr lang="es-MX" smtClean="0"/>
              <a:t>Niega al estructuralismo y al psicologismo</a:t>
            </a:r>
          </a:p>
          <a:p>
            <a:pPr>
              <a:buFontTx/>
              <a:buNone/>
            </a:pPr>
            <a:r>
              <a:rPr lang="es-MX" smtClean="0"/>
              <a:t>Metodológicamente: Critica al hipotético-deductivo por imponer modelos, pero no a la prueba empírica (la de la experiencia cotidiana)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r>
              <a:rPr lang="es-MX" smtClean="0"/>
              <a:t>	Lo que importa es el significado para los sujetos</a:t>
            </a:r>
          </a:p>
          <a:p>
            <a:pPr>
              <a:buFontTx/>
              <a:buChar char="-"/>
            </a:pPr>
            <a:endParaRPr lang="es-MX" smtClean="0"/>
          </a:p>
        </p:txBody>
      </p:sp>
      <p:cxnSp>
        <p:nvCxnSpPr>
          <p:cNvPr id="6" name="5 Conector recto de flecha"/>
          <p:cNvCxnSpPr/>
          <p:nvPr/>
        </p:nvCxnSpPr>
        <p:spPr>
          <a:xfrm rot="5400000">
            <a:off x="4175125" y="5121275"/>
            <a:ext cx="649288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s-MX" dirty="0" smtClean="0"/>
              <a:t>Problemas: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El extraño y el indígena (cargamos estereotipos, conceptos, sentimientos)</a:t>
            </a:r>
          </a:p>
          <a:p>
            <a:pPr marL="514350" indent="-514350">
              <a:buFontTx/>
              <a:buAutoNum type="arabicParenR"/>
              <a:defRPr/>
            </a:pPr>
            <a:endParaRPr lang="es-MX" dirty="0" smtClean="0"/>
          </a:p>
          <a:p>
            <a:pPr marL="514350" indent="-514350">
              <a:buFontTx/>
              <a:buNone/>
              <a:defRPr/>
            </a:pPr>
            <a:r>
              <a:rPr lang="es-MX" dirty="0"/>
              <a:t>	</a:t>
            </a:r>
            <a:r>
              <a:rPr lang="es-MX" dirty="0" smtClean="0"/>
              <a:t>Estudio exploratorio</a:t>
            </a:r>
            <a:endParaRPr lang="es-MX" dirty="0"/>
          </a:p>
          <a:p>
            <a:pPr marL="514350" indent="-514350">
              <a:buFontTx/>
              <a:buAutoNum type="arabicParenR" startAt="2"/>
              <a:defRPr/>
            </a:pPr>
            <a:r>
              <a:rPr lang="es-MX" dirty="0" smtClean="0"/>
              <a:t>El punto de vista del actor</a:t>
            </a:r>
          </a:p>
          <a:p>
            <a:pPr marL="514350" indent="-514350">
              <a:buFontTx/>
              <a:buAutoNum type="arabicParenR" startAt="2"/>
              <a:defRPr/>
            </a:pPr>
            <a:r>
              <a:rPr lang="es-MX" dirty="0" smtClean="0"/>
              <a:t>No asumir sistema</a:t>
            </a:r>
          </a:p>
          <a:p>
            <a:pPr marL="514350" indent="-514350">
              <a:buFontTx/>
              <a:buAutoNum type="arabicParenR" startAt="2"/>
              <a:defRPr/>
            </a:pPr>
            <a:r>
              <a:rPr lang="es-MX" dirty="0" smtClean="0"/>
              <a:t>Reducción de las </a:t>
            </a:r>
            <a:r>
              <a:rPr lang="es-MX" dirty="0" err="1" smtClean="0"/>
              <a:t>macrounidades</a:t>
            </a:r>
            <a:r>
              <a:rPr lang="es-MX" dirty="0" smtClean="0"/>
              <a:t> al individualismo interactivo</a:t>
            </a:r>
            <a:endParaRPr lang="es-MX" dirty="0"/>
          </a:p>
        </p:txBody>
      </p:sp>
      <p:cxnSp>
        <p:nvCxnSpPr>
          <p:cNvPr id="4" name="3 Conector recto de flecha"/>
          <p:cNvCxnSpPr/>
          <p:nvPr/>
        </p:nvCxnSpPr>
        <p:spPr>
          <a:xfrm rot="5400000">
            <a:off x="2194719" y="2853531"/>
            <a:ext cx="577850" cy="158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 noGrp="1"/>
          </p:cNvSpPr>
          <p:nvPr>
            <p:ph type="title"/>
          </p:nvPr>
        </p:nvSpPr>
        <p:spPr>
          <a:xfrm>
            <a:off x="457200" y="346075"/>
            <a:ext cx="8229600" cy="635000"/>
          </a:xfrm>
        </p:spPr>
        <p:txBody>
          <a:bodyPr/>
          <a:lstStyle/>
          <a:p>
            <a:r>
              <a:rPr lang="es-MX" smtClean="0"/>
              <a:t>III. Tercera Generación (Goffman)</a:t>
            </a:r>
          </a:p>
        </p:txBody>
      </p:sp>
      <p:sp>
        <p:nvSpPr>
          <p:cNvPr id="22530" name="2 Marcador de contenido"/>
          <p:cNvSpPr>
            <a:spLocks noGrp="1"/>
          </p:cNvSpPr>
          <p:nvPr>
            <p:ph idx="1"/>
          </p:nvPr>
        </p:nvSpPr>
        <p:spPr>
          <a:xfrm>
            <a:off x="457200" y="1279525"/>
            <a:ext cx="8229600" cy="5245100"/>
          </a:xfrm>
        </p:spPr>
        <p:txBody>
          <a:bodyPr/>
          <a:lstStyle/>
          <a:p>
            <a:r>
              <a:rPr lang="es-MX" smtClean="0"/>
              <a:t>La acción social puede ser calculadora, calculadora no consciente, tradicional o moral, pero lo que importa es lo que los otros interpretan y esta interpretación que parte de signos puede o no coincidir con las intenciones del actor</a:t>
            </a:r>
          </a:p>
          <a:p>
            <a:r>
              <a:rPr lang="es-MX" smtClean="0"/>
              <a:t>La honestidad no es necesaria para el buen funcionamiento de la sociedad, el actuante reprimirá sus sentimientos y los adecuará a lo que los otros esperan de el (valores, normas)</a:t>
            </a:r>
          </a:p>
          <a:p>
            <a:pPr>
              <a:buFontTx/>
              <a:buNone/>
            </a:pPr>
            <a:r>
              <a:rPr lang="es-MX" smtClean="0"/>
              <a:t>	¿Determinan los valores sociales?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Marcador de contenido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976938"/>
          </a:xfrm>
        </p:spPr>
        <p:txBody>
          <a:bodyPr/>
          <a:lstStyle/>
          <a:p>
            <a:r>
              <a:rPr lang="es-MX" smtClean="0"/>
              <a:t>Pero puede haber malas interpretaciones o disrupciones que obligan a acciones correctivas y preventivas</a:t>
            </a:r>
          </a:p>
          <a:p>
            <a:r>
              <a:rPr lang="es-MX" smtClean="0"/>
              <a:t>El centro es la tensión entre el Yo y el Mi que se resuelve en la dramaturgia</a:t>
            </a:r>
          </a:p>
          <a:p>
            <a:pPr lvl="1"/>
            <a:r>
              <a:rPr lang="es-MX" smtClean="0"/>
              <a:t>Se proporcionan signos (verbales, corporales)</a:t>
            </a:r>
          </a:p>
          <a:p>
            <a:pPr lvl="1"/>
            <a:r>
              <a:rPr lang="es-MX" smtClean="0"/>
              <a:t>“Guardar in cava” en la actuación </a:t>
            </a:r>
          </a:p>
          <a:p>
            <a:pPr lvl="1"/>
            <a:r>
              <a:rPr lang="es-MX" smtClean="0"/>
              <a:t>Son actuaciones socialmente esperadas</a:t>
            </a:r>
          </a:p>
          <a:p>
            <a:pPr lvl="1"/>
            <a:r>
              <a:rPr lang="es-MX" smtClean="0"/>
              <a:t>Se recurre a analogías y estereotipos</a:t>
            </a:r>
          </a:p>
          <a:p>
            <a:pPr lvl="1"/>
            <a:r>
              <a:rPr lang="es-MX" smtClean="0"/>
              <a:t>Puede haber fallas</a:t>
            </a:r>
          </a:p>
          <a:p>
            <a:pPr lvl="1"/>
            <a:r>
              <a:rPr lang="es-MX" smtClean="0"/>
              <a:t>Importan</a:t>
            </a:r>
          </a:p>
          <a:p>
            <a:pPr lvl="1"/>
            <a:endParaRPr lang="es-MX" smtClean="0"/>
          </a:p>
          <a:p>
            <a:pPr lvl="1"/>
            <a:r>
              <a:rPr lang="es-MX" smtClean="0"/>
              <a:t>Estudian las reglas como ritos</a:t>
            </a:r>
          </a:p>
        </p:txBody>
      </p:sp>
      <p:sp>
        <p:nvSpPr>
          <p:cNvPr id="23554" name="3 CuadroTexto"/>
          <p:cNvSpPr txBox="1">
            <a:spLocks noChangeArrowheads="1"/>
          </p:cNvSpPr>
          <p:nvPr/>
        </p:nvSpPr>
        <p:spPr bwMode="auto">
          <a:xfrm>
            <a:off x="2916238" y="4941888"/>
            <a:ext cx="13684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Fachada</a:t>
            </a:r>
          </a:p>
          <a:p>
            <a:r>
              <a:rPr lang="es-MX"/>
              <a:t>Equipos</a:t>
            </a:r>
          </a:p>
          <a:p>
            <a:r>
              <a:rPr lang="es-MX"/>
              <a:t>Actantes</a:t>
            </a:r>
          </a:p>
        </p:txBody>
      </p:sp>
      <p:sp>
        <p:nvSpPr>
          <p:cNvPr id="5" name="4 Abrir llave"/>
          <p:cNvSpPr/>
          <p:nvPr/>
        </p:nvSpPr>
        <p:spPr>
          <a:xfrm>
            <a:off x="2627313" y="5013325"/>
            <a:ext cx="288925" cy="792163"/>
          </a:xfrm>
          <a:prstGeom prst="leftBrace">
            <a:avLst>
              <a:gd name="adj1" fmla="val 8333"/>
              <a:gd name="adj2" fmla="val 21949"/>
            </a:avLst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de archivadores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archivadores</Template>
  <TotalTime>59</TotalTime>
  <Words>545</Words>
  <Application>Microsoft Office PowerPoint</Application>
  <PresentationFormat>Presentación en pantalla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Plantilla de diseño de archivadores</vt:lpstr>
      <vt:lpstr>Interaccionismo simbólico</vt:lpstr>
      <vt:lpstr>I. Primera generación, la Escuela de Chicago: Mead, Parker, Cooler, Thomas.</vt:lpstr>
      <vt:lpstr>a. Mead: El acto</vt:lpstr>
      <vt:lpstr>II. Segunda Generación (Blumer)</vt:lpstr>
      <vt:lpstr>Diapositiva 5</vt:lpstr>
      <vt:lpstr>Diapositiva 6</vt:lpstr>
      <vt:lpstr>Diapositiva 7</vt:lpstr>
      <vt:lpstr>III. Tercera Generación (Goffman)</vt:lpstr>
      <vt:lpstr>Diapositiva 9</vt:lpstr>
      <vt:lpstr>Diapositiva 10</vt:lpstr>
      <vt:lpstr>Críticas: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Interaccionismo simbólico</dc:title>
  <dc:creator>Enrique de la Garza</dc:creator>
  <cp:lastModifiedBy>UAMI</cp:lastModifiedBy>
  <cp:revision>16</cp:revision>
  <dcterms:created xsi:type="dcterms:W3CDTF">2011-02-14T16:19:09Z</dcterms:created>
  <dcterms:modified xsi:type="dcterms:W3CDTF">2014-06-27T15:22:56Z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TC011594413082</vt:lpwstr>
  </property>
</Properties>
</file>