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89FAB6-6094-4CE9-AD96-610C59DC4F72}" type="datetimeFigureOut">
              <a:rPr lang="es-MX" smtClean="0"/>
              <a:t>10/07/2014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C2308B-F277-44A5-BA26-2C9E14DCA1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7010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B51F7-ACF6-4864-A677-1B0560A10739}" type="slidenum">
              <a:rPr lang="es-MX" smtClean="0"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7326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27E1-90CC-4BF2-BB6A-A54CFFAF33FD}" type="datetimeFigureOut">
              <a:rPr lang="es-MX" smtClean="0"/>
              <a:t>10/07/2014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40074-1719-494C-BF81-FB587CCE530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27E1-90CC-4BF2-BB6A-A54CFFAF33FD}" type="datetimeFigureOut">
              <a:rPr lang="es-MX" smtClean="0"/>
              <a:t>10/07/2014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40074-1719-494C-BF81-FB587CCE530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27E1-90CC-4BF2-BB6A-A54CFFAF33FD}" type="datetimeFigureOut">
              <a:rPr lang="es-MX" smtClean="0"/>
              <a:t>10/07/2014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40074-1719-494C-BF81-FB587CCE530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27E1-90CC-4BF2-BB6A-A54CFFAF33FD}" type="datetimeFigureOut">
              <a:rPr lang="es-MX" smtClean="0"/>
              <a:t>10/07/2014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40074-1719-494C-BF81-FB587CCE530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27E1-90CC-4BF2-BB6A-A54CFFAF33FD}" type="datetimeFigureOut">
              <a:rPr lang="es-MX" smtClean="0"/>
              <a:t>10/07/2014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40074-1719-494C-BF81-FB587CCE530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27E1-90CC-4BF2-BB6A-A54CFFAF33FD}" type="datetimeFigureOut">
              <a:rPr lang="es-MX" smtClean="0"/>
              <a:t>10/07/2014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40074-1719-494C-BF81-FB587CCE530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27E1-90CC-4BF2-BB6A-A54CFFAF33FD}" type="datetimeFigureOut">
              <a:rPr lang="es-MX" smtClean="0"/>
              <a:t>10/07/2014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40074-1719-494C-BF81-FB587CCE530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27E1-90CC-4BF2-BB6A-A54CFFAF33FD}" type="datetimeFigureOut">
              <a:rPr lang="es-MX" smtClean="0"/>
              <a:t>10/07/2014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40074-1719-494C-BF81-FB587CCE530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27E1-90CC-4BF2-BB6A-A54CFFAF33FD}" type="datetimeFigureOut">
              <a:rPr lang="es-MX" smtClean="0"/>
              <a:t>10/07/2014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40074-1719-494C-BF81-FB587CCE530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27E1-90CC-4BF2-BB6A-A54CFFAF33FD}" type="datetimeFigureOut">
              <a:rPr lang="es-MX" smtClean="0"/>
              <a:t>10/07/2014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40074-1719-494C-BF81-FB587CCE530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27E1-90CC-4BF2-BB6A-A54CFFAF33FD}" type="datetimeFigureOut">
              <a:rPr lang="es-MX" smtClean="0"/>
              <a:t>10/07/2014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40074-1719-494C-BF81-FB587CCE530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027E1-90CC-4BF2-BB6A-A54CFFAF33FD}" type="datetimeFigureOut">
              <a:rPr lang="es-MX" smtClean="0"/>
              <a:t>10/07/2014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40074-1719-494C-BF81-FB587CCE5304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El Método en el 18 Brumario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C. Marx</a:t>
            </a:r>
            <a:endParaRPr lang="es-MX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2 Conector recto de flecha"/>
          <p:cNvCxnSpPr/>
          <p:nvPr/>
        </p:nvCxnSpPr>
        <p:spPr>
          <a:xfrm flipV="1">
            <a:off x="467544" y="553294"/>
            <a:ext cx="8064896" cy="36004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07504" y="980727"/>
            <a:ext cx="1205136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13 de Junio derrota de la Pequeña Burguesía </a:t>
            </a:r>
            <a:endParaRPr lang="es-MX" sz="1400" dirty="0"/>
          </a:p>
        </p:txBody>
      </p:sp>
      <p:sp>
        <p:nvSpPr>
          <p:cNvPr id="7" name="6 CuadroTexto"/>
          <p:cNvSpPr txBox="1"/>
          <p:nvPr/>
        </p:nvSpPr>
        <p:spPr>
          <a:xfrm>
            <a:off x="1339726" y="1400573"/>
            <a:ext cx="14320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1)Fortalecimiento </a:t>
            </a:r>
          </a:p>
          <a:p>
            <a:pPr algn="ctr"/>
            <a:endParaRPr lang="es-MX" sz="1200" dirty="0"/>
          </a:p>
          <a:p>
            <a:pPr algn="ctr"/>
            <a:r>
              <a:rPr lang="es-MX" sz="1200" dirty="0" smtClean="0"/>
              <a:t>de Bonaparte </a:t>
            </a:r>
            <a:endParaRPr lang="es-MX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2339752" y="964178"/>
            <a:ext cx="10441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P. Del Orden </a:t>
            </a:r>
            <a:endParaRPr lang="es-MX" sz="1200" dirty="0"/>
          </a:p>
        </p:txBody>
      </p:sp>
      <p:sp>
        <p:nvSpPr>
          <p:cNvPr id="9" name="8 CuadroTexto"/>
          <p:cNvSpPr txBox="1"/>
          <p:nvPr/>
        </p:nvSpPr>
        <p:spPr>
          <a:xfrm>
            <a:off x="3548423" y="606248"/>
            <a:ext cx="15841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Legitimistas</a:t>
            </a:r>
          </a:p>
          <a:p>
            <a:r>
              <a:rPr lang="es-MX" sz="1200" dirty="0" smtClean="0"/>
              <a:t> </a:t>
            </a:r>
          </a:p>
          <a:p>
            <a:endParaRPr lang="es-MX" sz="1200" dirty="0"/>
          </a:p>
          <a:p>
            <a:r>
              <a:rPr lang="es-MX" sz="1200" dirty="0" smtClean="0"/>
              <a:t>Orleanistas </a:t>
            </a:r>
            <a:endParaRPr lang="es-MX" sz="12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2915816" y="2492896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2) Presidente</a:t>
            </a:r>
            <a:endParaRPr lang="es-MX" sz="12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2884140" y="1462616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3) Destitución del </a:t>
            </a:r>
          </a:p>
          <a:p>
            <a:endParaRPr lang="es-MX" sz="1200" dirty="0"/>
          </a:p>
          <a:p>
            <a:r>
              <a:rPr lang="es-MX" sz="1200" dirty="0" smtClean="0"/>
              <a:t>Ministro del P. de Orden </a:t>
            </a:r>
            <a:endParaRPr lang="es-MX" sz="12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4572000" y="1585239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Elección del 1980</a:t>
            </a:r>
            <a:endParaRPr lang="es-MX" sz="1200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580111" y="853905"/>
            <a:ext cx="8471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SD Avanza </a:t>
            </a:r>
            <a:endParaRPr lang="es-MX" sz="12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5580112" y="1585239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Abolición Sufragio Universal 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5262152" y="2492896"/>
            <a:ext cx="1326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Reconciliación Bonaparte P. Orden </a:t>
            </a:r>
            <a:endParaRPr lang="es-MX" sz="12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6588224" y="1268760"/>
            <a:ext cx="936104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5) 31 de mayo Ley Electoral </a:t>
            </a:r>
            <a:endParaRPr lang="es-MX" sz="1400" dirty="0"/>
          </a:p>
        </p:txBody>
      </p:sp>
      <p:sp>
        <p:nvSpPr>
          <p:cNvPr id="17" name="16 CuadroTexto"/>
          <p:cNvSpPr txBox="1"/>
          <p:nvPr/>
        </p:nvSpPr>
        <p:spPr>
          <a:xfrm>
            <a:off x="7884368" y="853905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6) Bonaparte </a:t>
            </a:r>
            <a:endParaRPr lang="es-MX" sz="1200" dirty="0"/>
          </a:p>
        </p:txBody>
      </p:sp>
      <p:sp>
        <p:nvSpPr>
          <p:cNvPr id="18" name="17 CuadroTexto"/>
          <p:cNvSpPr txBox="1"/>
          <p:nvPr/>
        </p:nvSpPr>
        <p:spPr>
          <a:xfrm>
            <a:off x="7740352" y="2315781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7) Asamblea</a:t>
            </a:r>
            <a:endParaRPr lang="es-MX" sz="1200" dirty="0"/>
          </a:p>
        </p:txBody>
      </p:sp>
      <p:sp>
        <p:nvSpPr>
          <p:cNvPr id="19" name="18 CuadroTexto"/>
          <p:cNvSpPr txBox="1"/>
          <p:nvPr/>
        </p:nvSpPr>
        <p:spPr>
          <a:xfrm>
            <a:off x="467544" y="4077072"/>
            <a:ext cx="216832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s-MX" sz="1200" dirty="0" smtClean="0"/>
              <a:t>La asamblea de eclipso y solo quedo Bonaparte.</a:t>
            </a:r>
          </a:p>
          <a:p>
            <a:pPr marL="342900" indent="-342900">
              <a:buAutoNum type="arabicParenR"/>
            </a:pPr>
            <a:endParaRPr lang="es-MX" sz="1200" dirty="0" smtClean="0"/>
          </a:p>
          <a:p>
            <a:pPr marL="342900" indent="-342900">
              <a:buAutoNum type="arabicParenR"/>
            </a:pPr>
            <a:r>
              <a:rPr lang="es-MX" sz="1200" dirty="0" smtClean="0"/>
              <a:t>La Autonomía relativa del Edo. Numerosa Burocracia sometida al ejecutivo y el Edo. Vigila y regula la sociedad Civil, el enfrentamiento entre interés Burgués y de Edo.</a:t>
            </a:r>
            <a:endParaRPr lang="es-MX" sz="12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3563888" y="4095353"/>
            <a:ext cx="25922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3) Las armas intiféudales se vuelven contra la Burguesía. La condujo a destruir todo poder parlamentario </a:t>
            </a:r>
          </a:p>
          <a:p>
            <a:endParaRPr lang="es-MX" sz="1200" dirty="0" smtClean="0"/>
          </a:p>
          <a:p>
            <a:r>
              <a:rPr lang="es-MX" sz="1200" dirty="0" smtClean="0"/>
              <a:t>4) 1850 año de la prosperidad: El proletariado de dejo guiar por la SD </a:t>
            </a:r>
          </a:p>
          <a:p>
            <a:r>
              <a:rPr lang="es-MX" sz="1200" dirty="0" smtClean="0"/>
              <a:t>( + derrota en Junio) </a:t>
            </a:r>
            <a:endParaRPr lang="es-MX" sz="1200" dirty="0"/>
          </a:p>
        </p:txBody>
      </p:sp>
      <p:sp>
        <p:nvSpPr>
          <p:cNvPr id="21" name="20 CuadroTexto"/>
          <p:cNvSpPr txBox="1"/>
          <p:nvPr/>
        </p:nvSpPr>
        <p:spPr>
          <a:xfrm>
            <a:off x="6948264" y="4077072"/>
            <a:ext cx="20162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5) Golpe de Edo. de la Burguesía = perdida de poder Moral.</a:t>
            </a:r>
          </a:p>
          <a:p>
            <a:endParaRPr lang="es-MX" sz="1200" dirty="0" smtClean="0"/>
          </a:p>
          <a:p>
            <a:r>
              <a:rPr lang="es-MX" sz="1200" dirty="0" smtClean="0"/>
              <a:t>6) Apoyado por el Lumpen y el Ejercito </a:t>
            </a:r>
          </a:p>
          <a:p>
            <a:endParaRPr lang="es-MX" sz="1200" dirty="0" smtClean="0"/>
          </a:p>
          <a:p>
            <a:r>
              <a:rPr lang="es-MX" sz="1200" dirty="0" smtClean="0"/>
              <a:t>7) La burguesía temerosa deja y añora a Bonaparte. </a:t>
            </a:r>
          </a:p>
        </p:txBody>
      </p:sp>
      <p:cxnSp>
        <p:nvCxnSpPr>
          <p:cNvPr id="23" name="22 Conector recto"/>
          <p:cNvCxnSpPr>
            <a:endCxn id="7" idx="3"/>
          </p:cNvCxnSpPr>
          <p:nvPr/>
        </p:nvCxnSpPr>
        <p:spPr>
          <a:xfrm>
            <a:off x="1312640" y="1723738"/>
            <a:ext cx="145915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>
            <a:stCxn id="7" idx="3"/>
          </p:cNvCxnSpPr>
          <p:nvPr/>
        </p:nvCxnSpPr>
        <p:spPr>
          <a:xfrm flipV="1">
            <a:off x="2771799" y="1130905"/>
            <a:ext cx="576065" cy="5928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/>
          <p:nvPr/>
        </p:nvCxnSpPr>
        <p:spPr>
          <a:xfrm>
            <a:off x="3203848" y="1268760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/>
          <p:nvPr/>
        </p:nvCxnSpPr>
        <p:spPr>
          <a:xfrm flipV="1">
            <a:off x="3203848" y="853905"/>
            <a:ext cx="504056" cy="4148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/>
          <p:nvPr/>
        </p:nvCxnSpPr>
        <p:spPr>
          <a:xfrm>
            <a:off x="2411760" y="1723738"/>
            <a:ext cx="580107" cy="7691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 de flecha"/>
          <p:cNvCxnSpPr/>
          <p:nvPr/>
        </p:nvCxnSpPr>
        <p:spPr>
          <a:xfrm>
            <a:off x="2635871" y="1723739"/>
            <a:ext cx="1256097" cy="192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 de flecha"/>
          <p:cNvCxnSpPr/>
          <p:nvPr/>
        </p:nvCxnSpPr>
        <p:spPr>
          <a:xfrm flipV="1">
            <a:off x="4143996" y="1742996"/>
            <a:ext cx="35599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 de flecha"/>
          <p:cNvCxnSpPr/>
          <p:nvPr/>
        </p:nvCxnSpPr>
        <p:spPr>
          <a:xfrm flipV="1">
            <a:off x="5223256" y="1193148"/>
            <a:ext cx="425679" cy="4148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 de flecha"/>
          <p:cNvCxnSpPr/>
          <p:nvPr/>
        </p:nvCxnSpPr>
        <p:spPr>
          <a:xfrm>
            <a:off x="5223256" y="1816071"/>
            <a:ext cx="430025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 de flecha"/>
          <p:cNvCxnSpPr/>
          <p:nvPr/>
        </p:nvCxnSpPr>
        <p:spPr>
          <a:xfrm>
            <a:off x="5014168" y="2046904"/>
            <a:ext cx="349920" cy="4073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 de flecha"/>
          <p:cNvCxnSpPr/>
          <p:nvPr/>
        </p:nvCxnSpPr>
        <p:spPr>
          <a:xfrm flipV="1">
            <a:off x="7524328" y="1162755"/>
            <a:ext cx="492521" cy="3784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 de flecha"/>
          <p:cNvCxnSpPr/>
          <p:nvPr/>
        </p:nvCxnSpPr>
        <p:spPr>
          <a:xfrm>
            <a:off x="7524328" y="1937576"/>
            <a:ext cx="500013" cy="4254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 de flecha"/>
          <p:cNvCxnSpPr/>
          <p:nvPr/>
        </p:nvCxnSpPr>
        <p:spPr>
          <a:xfrm>
            <a:off x="831479" y="589298"/>
            <a:ext cx="0" cy="3749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 de flecha"/>
          <p:cNvCxnSpPr/>
          <p:nvPr/>
        </p:nvCxnSpPr>
        <p:spPr>
          <a:xfrm>
            <a:off x="7045133" y="553294"/>
            <a:ext cx="0" cy="5776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Conector recto de flecha"/>
          <p:cNvCxnSpPr/>
          <p:nvPr/>
        </p:nvCxnSpPr>
        <p:spPr>
          <a:xfrm>
            <a:off x="6266210" y="1717636"/>
            <a:ext cx="32201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981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2 Conector recto"/>
          <p:cNvCxnSpPr/>
          <p:nvPr/>
        </p:nvCxnSpPr>
        <p:spPr>
          <a:xfrm>
            <a:off x="535509" y="692696"/>
            <a:ext cx="820891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3 CuadroTexto"/>
          <p:cNvSpPr txBox="1"/>
          <p:nvPr/>
        </p:nvSpPr>
        <p:spPr>
          <a:xfrm>
            <a:off x="683568" y="980728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Crisis Ministerial 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15591" y="1667261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1) Cretinismo Parlamentario </a:t>
            </a:r>
            <a:endParaRPr lang="es-MX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839248" y="2312084"/>
            <a:ext cx="1409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2) Pierde el P. del Orden la Mayoría </a:t>
            </a:r>
            <a:endParaRPr lang="es-MX" sz="1200" dirty="0"/>
          </a:p>
        </p:txBody>
      </p:sp>
      <p:sp>
        <p:nvSpPr>
          <p:cNvPr id="7" name="6 CuadroTexto"/>
          <p:cNvSpPr txBox="1"/>
          <p:nvPr/>
        </p:nvSpPr>
        <p:spPr>
          <a:xfrm>
            <a:off x="2249090" y="1250757"/>
            <a:ext cx="1386805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12 de Enero 1851 destitución de Ghagarnier</a:t>
            </a:r>
            <a:endParaRPr lang="es-MX" sz="1400" dirty="0"/>
          </a:p>
        </p:txBody>
      </p:sp>
      <p:sp>
        <p:nvSpPr>
          <p:cNvPr id="8" name="7 CuadroTexto"/>
          <p:cNvSpPr txBox="1"/>
          <p:nvPr/>
        </p:nvSpPr>
        <p:spPr>
          <a:xfrm>
            <a:off x="5004047" y="1270234"/>
            <a:ext cx="1568971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11 de Abril de 1851 Revisión de la Reelección del Presidente </a:t>
            </a:r>
            <a:endParaRPr lang="es-MX" sz="1400" dirty="0"/>
          </a:p>
        </p:txBody>
      </p:sp>
      <p:sp>
        <p:nvSpPr>
          <p:cNvPr id="9" name="8 CuadroTexto"/>
          <p:cNvSpPr txBox="1"/>
          <p:nvPr/>
        </p:nvSpPr>
        <p:spPr>
          <a:xfrm>
            <a:off x="7236296" y="83671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Bonapartistas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10" name="9 CuadroTexto"/>
          <p:cNvSpPr txBox="1"/>
          <p:nvPr/>
        </p:nvSpPr>
        <p:spPr>
          <a:xfrm>
            <a:off x="7285012" y="1759595"/>
            <a:ext cx="13914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5) P. </a:t>
            </a:r>
            <a:r>
              <a:rPr lang="es-MX" sz="1200" dirty="0"/>
              <a:t>d</a:t>
            </a:r>
            <a:r>
              <a:rPr lang="es-MX" sz="1200" dirty="0" smtClean="0"/>
              <a:t>el Orden </a:t>
            </a:r>
            <a:endParaRPr lang="es-MX" sz="12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285012" y="2666529"/>
            <a:ext cx="1463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Republicanos Puros </a:t>
            </a:r>
            <a:endParaRPr lang="es-MX" sz="12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469318" y="4293096"/>
            <a:ext cx="273453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s-MX" sz="1400" dirty="0" smtClean="0"/>
              <a:t>Divorcio entre la Clase y la representación Política</a:t>
            </a:r>
          </a:p>
          <a:p>
            <a:pPr marL="342900" indent="-342900">
              <a:buAutoNum type="arabicParenR"/>
            </a:pPr>
            <a:endParaRPr lang="es-MX" sz="1400" dirty="0" smtClean="0"/>
          </a:p>
          <a:p>
            <a:pPr marL="342900" indent="-342900">
              <a:buAutoNum type="arabicParenR"/>
            </a:pPr>
            <a:r>
              <a:rPr lang="es-MX" sz="1400" dirty="0" smtClean="0"/>
              <a:t>La pugna se decide en una Votación</a:t>
            </a:r>
          </a:p>
          <a:p>
            <a:pPr marL="342900" indent="-342900">
              <a:buAutoNum type="arabicParenR"/>
            </a:pPr>
            <a:endParaRPr lang="es-MX" sz="1400" dirty="0" smtClean="0"/>
          </a:p>
          <a:p>
            <a:pPr marL="342900" indent="-342900">
              <a:buAutoNum type="arabicParenR"/>
            </a:pPr>
            <a:r>
              <a:rPr lang="es-MX" sz="1400" dirty="0" smtClean="0"/>
              <a:t>El comercio Prospera la precios son bajos , etc. </a:t>
            </a:r>
            <a:endParaRPr lang="es-MX" sz="1400" dirty="0"/>
          </a:p>
        </p:txBody>
      </p:sp>
      <p:sp>
        <p:nvSpPr>
          <p:cNvPr id="13" name="12 CuadroTexto"/>
          <p:cNvSpPr txBox="1"/>
          <p:nvPr/>
        </p:nvSpPr>
        <p:spPr>
          <a:xfrm>
            <a:off x="3635896" y="4581128"/>
            <a:ext cx="15841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4) La Burguesía pierde el mando del Ejercito  </a:t>
            </a:r>
            <a:endParaRPr lang="es-MX" sz="1400" dirty="0"/>
          </a:p>
        </p:txBody>
      </p:sp>
      <p:cxnSp>
        <p:nvCxnSpPr>
          <p:cNvPr id="14" name="13 Conector recto de flecha"/>
          <p:cNvCxnSpPr/>
          <p:nvPr/>
        </p:nvCxnSpPr>
        <p:spPr>
          <a:xfrm flipV="1">
            <a:off x="763663" y="1281697"/>
            <a:ext cx="1288057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6588224" y="4653136"/>
            <a:ext cx="1800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5) Crisis Comercial, Desocupación, paran fabricas, la burguesía clama por un Gobierno fuerte. </a:t>
            </a:r>
            <a:endParaRPr lang="es-MX" sz="1400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212894" y="1556792"/>
            <a:ext cx="1296187" cy="16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/>
          <p:nvPr/>
        </p:nvCxnSpPr>
        <p:spPr>
          <a:xfrm flipV="1">
            <a:off x="901056" y="2269100"/>
            <a:ext cx="1216049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/>
          <p:nvPr/>
        </p:nvCxnSpPr>
        <p:spPr>
          <a:xfrm flipV="1">
            <a:off x="3779912" y="1667260"/>
            <a:ext cx="860053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/>
          <p:nvPr/>
        </p:nvCxnSpPr>
        <p:spPr>
          <a:xfrm flipV="1">
            <a:off x="6588224" y="1074427"/>
            <a:ext cx="648072" cy="2964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/>
          <p:nvPr/>
        </p:nvCxnSpPr>
        <p:spPr>
          <a:xfrm>
            <a:off x="6573019" y="1920850"/>
            <a:ext cx="711993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/>
          <p:nvPr/>
        </p:nvCxnSpPr>
        <p:spPr>
          <a:xfrm>
            <a:off x="6482233" y="2264511"/>
            <a:ext cx="860053" cy="4448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/>
          <p:nvPr/>
        </p:nvCxnSpPr>
        <p:spPr>
          <a:xfrm>
            <a:off x="2942492" y="692696"/>
            <a:ext cx="0" cy="5133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 de flecha"/>
          <p:cNvCxnSpPr/>
          <p:nvPr/>
        </p:nvCxnSpPr>
        <p:spPr>
          <a:xfrm>
            <a:off x="5806069" y="692696"/>
            <a:ext cx="0" cy="5299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0367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2 Conector recto"/>
          <p:cNvCxnSpPr/>
          <p:nvPr/>
        </p:nvCxnSpPr>
        <p:spPr>
          <a:xfrm flipV="1">
            <a:off x="251520" y="368660"/>
            <a:ext cx="8496944" cy="3600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CuadroTexto"/>
          <p:cNvSpPr txBox="1"/>
          <p:nvPr/>
        </p:nvSpPr>
        <p:spPr>
          <a:xfrm>
            <a:off x="1224955" y="1459502"/>
            <a:ext cx="1440160" cy="138499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9 de Octubre de 1851 </a:t>
            </a:r>
          </a:p>
          <a:p>
            <a:pPr algn="ctr"/>
            <a:r>
              <a:rPr lang="es-MX" sz="1400" dirty="0" smtClean="0"/>
              <a:t>Bonaparte pide restauración del Sufragio Universal </a:t>
            </a:r>
            <a:endParaRPr lang="es-MX" sz="1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819" y="991760"/>
            <a:ext cx="12241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Fraccionamiento del </a:t>
            </a:r>
          </a:p>
          <a:p>
            <a:pPr algn="ctr"/>
            <a:endParaRPr lang="es-MX" sz="1200" dirty="0"/>
          </a:p>
          <a:p>
            <a:pPr algn="ctr"/>
            <a:r>
              <a:rPr lang="es-MX" sz="1200" dirty="0" smtClean="0"/>
              <a:t>Partido del Orden. </a:t>
            </a:r>
            <a:endParaRPr lang="es-MX" sz="1200" dirty="0"/>
          </a:p>
        </p:txBody>
      </p:sp>
      <p:sp>
        <p:nvSpPr>
          <p:cNvPr id="7" name="6 CuadroTexto"/>
          <p:cNvSpPr txBox="1"/>
          <p:nvPr/>
        </p:nvSpPr>
        <p:spPr>
          <a:xfrm>
            <a:off x="2987824" y="1213281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1) Sufragio Universal </a:t>
            </a:r>
            <a:endParaRPr lang="es-MX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2785858" y="2403745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2) Elecciones Municipales </a:t>
            </a:r>
            <a:endParaRPr lang="es-MX" sz="1200" dirty="0"/>
          </a:p>
        </p:txBody>
      </p:sp>
      <p:sp>
        <p:nvSpPr>
          <p:cNvPr id="9" name="8 CuadroTexto"/>
          <p:cNvSpPr txBox="1"/>
          <p:nvPr/>
        </p:nvSpPr>
        <p:spPr>
          <a:xfrm>
            <a:off x="5796136" y="1580037"/>
            <a:ext cx="1296144" cy="138499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2 de Diciembre</a:t>
            </a:r>
          </a:p>
          <a:p>
            <a:pPr algn="ctr"/>
            <a:r>
              <a:rPr lang="es-MX" sz="1400" dirty="0" smtClean="0"/>
              <a:t> de 1854 </a:t>
            </a:r>
          </a:p>
          <a:p>
            <a:pPr algn="ctr"/>
            <a:endParaRPr lang="es-MX" sz="1400" dirty="0"/>
          </a:p>
          <a:p>
            <a:pPr algn="ctr"/>
            <a:r>
              <a:rPr lang="es-MX" sz="1400" dirty="0" smtClean="0"/>
              <a:t>Golpe </a:t>
            </a:r>
          </a:p>
          <a:p>
            <a:pPr algn="ctr"/>
            <a:r>
              <a:rPr lang="es-MX" sz="1400" dirty="0" smtClean="0"/>
              <a:t>de Edo.</a:t>
            </a:r>
          </a:p>
          <a:p>
            <a:pPr algn="ctr"/>
            <a:endParaRPr lang="es-MX" sz="14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4090442" y="991760"/>
            <a:ext cx="992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Centralismo Burocracia </a:t>
            </a:r>
            <a:endParaRPr lang="es-MX" sz="12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5155332" y="997837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Autónoma del Edo. </a:t>
            </a:r>
            <a:endParaRPr lang="es-MX" sz="1200" dirty="0"/>
          </a:p>
        </p:txBody>
      </p:sp>
      <p:sp>
        <p:nvSpPr>
          <p:cNvPr id="12" name="11 Cerrar llave"/>
          <p:cNvSpPr/>
          <p:nvPr/>
        </p:nvSpPr>
        <p:spPr>
          <a:xfrm>
            <a:off x="5011316" y="842789"/>
            <a:ext cx="144016" cy="684917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CuadroTexto"/>
          <p:cNvSpPr txBox="1"/>
          <p:nvPr/>
        </p:nvSpPr>
        <p:spPr>
          <a:xfrm>
            <a:off x="3970387" y="1783494"/>
            <a:ext cx="14401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Fuerzas en Equilibrio </a:t>
            </a:r>
          </a:p>
          <a:p>
            <a:pPr algn="ctr"/>
            <a:endParaRPr lang="es-MX" sz="1200" dirty="0" smtClean="0"/>
          </a:p>
          <a:p>
            <a:pPr algn="ctr"/>
            <a:r>
              <a:rPr lang="es-MX" sz="1200" dirty="0"/>
              <a:t>(</a:t>
            </a:r>
            <a:r>
              <a:rPr lang="es-MX" sz="1200" dirty="0" smtClean="0"/>
              <a:t>debilidad Burguesa y debilidad Proletariado) </a:t>
            </a:r>
            <a:endParaRPr lang="es-MX" sz="12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5277085" y="3356992"/>
            <a:ext cx="12008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Campesinos (Clase Inviable )</a:t>
            </a:r>
            <a:endParaRPr lang="es-MX" sz="12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629053" y="1251866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Perfección del Presidencialismo </a:t>
            </a:r>
            <a:endParaRPr lang="es-MX" sz="12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885309" y="1936557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Anarquía en nombre del Orden </a:t>
            </a:r>
            <a:endParaRPr lang="es-MX" sz="1200" dirty="0"/>
          </a:p>
        </p:txBody>
      </p:sp>
      <p:sp>
        <p:nvSpPr>
          <p:cNvPr id="17" name="16 CuadroTexto"/>
          <p:cNvSpPr txBox="1"/>
          <p:nvPr/>
        </p:nvSpPr>
        <p:spPr>
          <a:xfrm>
            <a:off x="1691680" y="4365104"/>
            <a:ext cx="194421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1)355 VS  348</a:t>
            </a:r>
          </a:p>
          <a:p>
            <a:endParaRPr lang="es-MX" sz="1400" dirty="0" smtClean="0"/>
          </a:p>
          <a:p>
            <a:r>
              <a:rPr lang="es-MX" sz="1400" dirty="0" smtClean="0"/>
              <a:t>2) Empate, se mostro que nadie tenia la mayoría </a:t>
            </a:r>
            <a:endParaRPr lang="es-MX" sz="1400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410547" y="4564152"/>
            <a:ext cx="2736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1) Bonaparte representaba al campesino conservador e indirectamente a la burguesía, influyo la tradición napoleónica. </a:t>
            </a:r>
            <a:endParaRPr lang="es-MX" sz="1400" dirty="0"/>
          </a:p>
        </p:txBody>
      </p:sp>
      <p:cxnSp>
        <p:nvCxnSpPr>
          <p:cNvPr id="20" name="19 Conector recto de flecha"/>
          <p:cNvCxnSpPr/>
          <p:nvPr/>
        </p:nvCxnSpPr>
        <p:spPr>
          <a:xfrm>
            <a:off x="2704009" y="1674295"/>
            <a:ext cx="825711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/>
          <p:nvPr/>
        </p:nvCxnSpPr>
        <p:spPr>
          <a:xfrm>
            <a:off x="2707610" y="2383659"/>
            <a:ext cx="560428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/>
          <p:nvPr/>
        </p:nvCxnSpPr>
        <p:spPr>
          <a:xfrm>
            <a:off x="180839" y="1554097"/>
            <a:ext cx="864096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/>
          <p:nvPr/>
        </p:nvCxnSpPr>
        <p:spPr>
          <a:xfrm>
            <a:off x="4032362" y="2259721"/>
            <a:ext cx="1090786" cy="2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/>
          <p:nvPr/>
        </p:nvCxnSpPr>
        <p:spPr>
          <a:xfrm flipV="1">
            <a:off x="5654228" y="3048064"/>
            <a:ext cx="283815" cy="334178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/>
          <p:nvPr/>
        </p:nvCxnSpPr>
        <p:spPr>
          <a:xfrm>
            <a:off x="4586883" y="1431704"/>
            <a:ext cx="1123839" cy="281827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 de flecha"/>
          <p:cNvCxnSpPr/>
          <p:nvPr/>
        </p:nvCxnSpPr>
        <p:spPr>
          <a:xfrm>
            <a:off x="7164288" y="1713531"/>
            <a:ext cx="936104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 de flecha"/>
          <p:cNvCxnSpPr/>
          <p:nvPr/>
        </p:nvCxnSpPr>
        <p:spPr>
          <a:xfrm>
            <a:off x="7164288" y="2151999"/>
            <a:ext cx="745504" cy="2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 de flecha"/>
          <p:cNvCxnSpPr/>
          <p:nvPr/>
        </p:nvCxnSpPr>
        <p:spPr>
          <a:xfrm>
            <a:off x="7128284" y="2828932"/>
            <a:ext cx="781508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recto de flecha"/>
          <p:cNvCxnSpPr/>
          <p:nvPr/>
        </p:nvCxnSpPr>
        <p:spPr>
          <a:xfrm>
            <a:off x="1942406" y="404664"/>
            <a:ext cx="0" cy="936104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recto de flecha"/>
          <p:cNvCxnSpPr/>
          <p:nvPr/>
        </p:nvCxnSpPr>
        <p:spPr>
          <a:xfrm>
            <a:off x="6444183" y="404664"/>
            <a:ext cx="25" cy="102704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CuadroTexto"/>
          <p:cNvSpPr txBox="1"/>
          <p:nvPr/>
        </p:nvSpPr>
        <p:spPr>
          <a:xfrm>
            <a:off x="7772127" y="2920577"/>
            <a:ext cx="11530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Desacralización del Edo. </a:t>
            </a: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3767687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Problema de investigación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Explicar el golpe de Estado del 2 de diciembre de 1851</a:t>
            </a:r>
          </a:p>
          <a:p>
            <a:r>
              <a:rPr lang="es-MX" dirty="0" smtClean="0"/>
              <a:t>Forma de análisis:</a:t>
            </a:r>
          </a:p>
          <a:p>
            <a:r>
              <a:rPr lang="es-MX" dirty="0" smtClean="0"/>
              <a:t>A). Ubicación en un proceso más amplio: la ola descendente de la Revolución a partir de la Revolución francesa</a:t>
            </a:r>
          </a:p>
          <a:p>
            <a:r>
              <a:rPr lang="es-MX" dirty="0" smtClean="0"/>
              <a:t>B). Como articulación de dos revoluciones: la burguesa y la proletaria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Forma de Análisis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fontScale="92500" lnSpcReduction="20000"/>
          </a:bodyPr>
          <a:lstStyle/>
          <a:p>
            <a:r>
              <a:rPr lang="es-MX" dirty="0" smtClean="0"/>
              <a:t>C).  Mediante la doble articulación: procesos históricos de temporalidades diferentes (proceso político y el económico) y  la periodización definida por cambios en la dirección del proceso, en la correlación de fuerzas, en la contradicción principal)</a:t>
            </a:r>
          </a:p>
          <a:p>
            <a:r>
              <a:rPr lang="es-MX" dirty="0" smtClean="0"/>
              <a:t>D).  Definición de un punto de partida histórico: el 2 de febrero de 1848, porque contuvo en germen las contradicciones del período, a las fuerzas sociales y políticas que van a estar presentes y en especial al proletariado</a:t>
            </a: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Especificadas metodológicas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/>
              <a:t>Articulaciones de procesos, el político visto como cambio en correlación de fuerzas y el económico como ciclo de auge y de crisis</a:t>
            </a:r>
          </a:p>
          <a:p>
            <a:r>
              <a:rPr lang="es-MX" dirty="0" smtClean="0"/>
              <a:t>A la vez  con lo estructural: contradicciones entre fracciones burguesas y con el proletariado</a:t>
            </a:r>
          </a:p>
          <a:p>
            <a:r>
              <a:rPr lang="es-MX" dirty="0" smtClean="0"/>
              <a:t>La línea de reconstrucción principal es Histórica, pero articulada con conceptos teóricos, aunque estos conceptos no siguen su línea de desarrollo en la exposición: el concepto central es el de clase social</a:t>
            </a:r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2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MX" dirty="0" smtClean="0"/>
              <a:t>Muy diversos conceptos son puesto en juego: dominación, legitimidad, campesino, burocracia, pequeña burguesía, Estado, capital industrial, capital financiero, ejército, iglesia</a:t>
            </a:r>
          </a:p>
          <a:p>
            <a:pPr>
              <a:buNone/>
            </a:pPr>
            <a:r>
              <a:rPr lang="es-MX" dirty="0" smtClean="0"/>
              <a:t>Nota: las categorías teóricas son indispensables en la explicación pero no son simplemente aplicadas a partir de un marco teórico sino reconstruidas. No hay un marco teórico, aunque si supuesto (los hombres hacen la Historia en condiciones que no escogieron)</a:t>
            </a:r>
          </a:p>
          <a:p>
            <a:pPr>
              <a:buNone/>
            </a:pPr>
            <a:r>
              <a:rPr lang="es-MX" dirty="0" smtClean="0"/>
              <a:t>La reconstrucción culmina con un Hecho, el golpe de Estado del 2 de diciembre de 1851 y, a la vez con una categoría teórica, el Bonapartismo</a:t>
            </a:r>
            <a:endParaRPr 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Comparación entre El Capital y El 18 Brumario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En ambas hay una estrategia metodológica reconstructiva y no deductiva</a:t>
            </a:r>
          </a:p>
          <a:p>
            <a:r>
              <a:rPr lang="es-MX" dirty="0" smtClean="0"/>
              <a:t>En el primero se articulan niveles de conceptos (camino lógico) + lo Histórico, en el segundo es a la inversa</a:t>
            </a:r>
          </a:p>
          <a:p>
            <a:r>
              <a:rPr lang="es-MX" dirty="0" smtClean="0"/>
              <a:t>Las etapas de reconstrucción en El Capital están marcadas por conceptos, en el 18 Brumario por acontecimientos</a:t>
            </a:r>
          </a:p>
          <a:p>
            <a:r>
              <a:rPr lang="es-MX" dirty="0" smtClean="0"/>
              <a:t>En ambos se reconstruyen Totalidades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Conclusiones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El Método de Marx cambia según el objeto de estudio</a:t>
            </a:r>
          </a:p>
          <a:p>
            <a:r>
              <a:rPr lang="es-MX" dirty="0" smtClean="0"/>
              <a:t>El uso de la teoría acumulada no es deductivo sino reconstructivo</a:t>
            </a:r>
          </a:p>
          <a:p>
            <a:r>
              <a:rPr lang="es-MX" dirty="0" smtClean="0"/>
              <a:t>No hay hipótesis</a:t>
            </a:r>
          </a:p>
          <a:p>
            <a:r>
              <a:rPr lang="es-MX" dirty="0" smtClean="0"/>
              <a:t>Los equivalente a la verificación es </a:t>
            </a:r>
            <a:r>
              <a:rPr lang="es-MX" dirty="0" err="1" smtClean="0"/>
              <a:t>multietápica</a:t>
            </a:r>
            <a:endParaRPr lang="es-MX" dirty="0" smtClean="0"/>
          </a:p>
          <a:p>
            <a:r>
              <a:rPr lang="es-MX" dirty="0" smtClean="0"/>
              <a:t>Explicar es reconstruir la Totalidad concreta</a:t>
            </a:r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5267" y="232919"/>
            <a:ext cx="87129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solidFill>
                  <a:schemeClr val="bg1"/>
                </a:solidFill>
              </a:rPr>
              <a:t>II </a:t>
            </a:r>
            <a:r>
              <a:rPr lang="es-MX" sz="1400" dirty="0" smtClean="0"/>
              <a:t> I: Periodo de Febrero                                                                                                  II: Fundación de la Republica </a:t>
            </a:r>
            <a:endParaRPr lang="es-MX" sz="1400" dirty="0"/>
          </a:p>
        </p:txBody>
      </p:sp>
      <p:sp>
        <p:nvSpPr>
          <p:cNvPr id="3" name="2 CuadroTexto"/>
          <p:cNvSpPr txBox="1"/>
          <p:nvPr/>
        </p:nvSpPr>
        <p:spPr>
          <a:xfrm>
            <a:off x="0" y="1124744"/>
            <a:ext cx="1403648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24 de Feb. 1848 Caída de Luis Felipe </a:t>
            </a:r>
            <a:endParaRPr lang="es-MX" sz="1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3203848" y="1268760"/>
            <a:ext cx="1656184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24 de Mayo 1840 Asamblea Constituyente </a:t>
            </a:r>
            <a:endParaRPr lang="es-MX" sz="1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6660232" y="1268760"/>
            <a:ext cx="1152128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25 de Junio 1848 Insurrección Proletaria</a:t>
            </a:r>
            <a:endParaRPr lang="es-MX" sz="1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1912219" y="677887"/>
            <a:ext cx="1291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Aristocracia Financiera </a:t>
            </a:r>
            <a:endParaRPr lang="es-MX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1801948" y="2397160"/>
            <a:ext cx="1545916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Resto de las clases </a:t>
            </a:r>
          </a:p>
          <a:p>
            <a:r>
              <a:rPr lang="es-MX" sz="1200" dirty="0" smtClean="0"/>
              <a:t>Ejercito y GN </a:t>
            </a:r>
          </a:p>
          <a:p>
            <a:r>
              <a:rPr lang="es-MX" sz="1200" dirty="0" smtClean="0"/>
              <a:t>Pasivos </a:t>
            </a:r>
          </a:p>
          <a:p>
            <a:endParaRPr lang="es-MX" sz="1200" dirty="0"/>
          </a:p>
          <a:p>
            <a:r>
              <a:rPr lang="es-MX" sz="1200" dirty="0" smtClean="0"/>
              <a:t>Proletariado </a:t>
            </a:r>
            <a:endParaRPr lang="es-MX" sz="1200" dirty="0"/>
          </a:p>
          <a:p>
            <a:r>
              <a:rPr lang="es-MX" sz="1200" dirty="0"/>
              <a:t>Fuerza Principal </a:t>
            </a:r>
          </a:p>
          <a:p>
            <a:endParaRPr lang="es-MX" sz="1400" dirty="0"/>
          </a:p>
        </p:txBody>
      </p:sp>
      <p:sp>
        <p:nvSpPr>
          <p:cNvPr id="9" name="8 CuadroTexto"/>
          <p:cNvSpPr txBox="1"/>
          <p:nvPr/>
        </p:nvSpPr>
        <p:spPr>
          <a:xfrm>
            <a:off x="5148064" y="914816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Resto de la Sociedad Partido del Orden </a:t>
            </a:r>
            <a:endParaRPr lang="es-MX" sz="12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5148064" y="2222867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Proletariado de Paris (Partido de la Anarquía)</a:t>
            </a:r>
            <a:endParaRPr lang="es-MX" sz="12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8100392" y="2401416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Republica Burguesa </a:t>
            </a:r>
            <a:endParaRPr lang="es-MX" sz="1200" dirty="0"/>
          </a:p>
        </p:txBody>
      </p:sp>
      <p:cxnSp>
        <p:nvCxnSpPr>
          <p:cNvPr id="13" name="12 Conector recto de flecha"/>
          <p:cNvCxnSpPr/>
          <p:nvPr/>
        </p:nvCxnSpPr>
        <p:spPr>
          <a:xfrm flipV="1">
            <a:off x="1043608" y="914816"/>
            <a:ext cx="758341" cy="2099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>
            <a:off x="1043608" y="2007424"/>
            <a:ext cx="648072" cy="3939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>
            <a:off x="1384517" y="1504047"/>
            <a:ext cx="167531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CuadroTexto"/>
          <p:cNvSpPr txBox="1"/>
          <p:nvPr/>
        </p:nvSpPr>
        <p:spPr>
          <a:xfrm>
            <a:off x="1422778" y="1638092"/>
            <a:ext cx="1637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Reforma Electoral </a:t>
            </a:r>
            <a:endParaRPr lang="es-MX" sz="1200" dirty="0"/>
          </a:p>
        </p:txBody>
      </p:sp>
      <p:cxnSp>
        <p:nvCxnSpPr>
          <p:cNvPr id="23" name="22 Conector recto de flecha"/>
          <p:cNvCxnSpPr/>
          <p:nvPr/>
        </p:nvCxnSpPr>
        <p:spPr>
          <a:xfrm flipV="1">
            <a:off x="4811677" y="1248732"/>
            <a:ext cx="515590" cy="1631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/>
          <p:nvPr/>
        </p:nvCxnSpPr>
        <p:spPr>
          <a:xfrm>
            <a:off x="4499513" y="2172125"/>
            <a:ext cx="619551" cy="3231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angular"/>
          <p:cNvCxnSpPr/>
          <p:nvPr/>
        </p:nvCxnSpPr>
        <p:spPr>
          <a:xfrm>
            <a:off x="7416316" y="2222867"/>
            <a:ext cx="792088" cy="235089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CuadroTexto"/>
          <p:cNvSpPr txBox="1"/>
          <p:nvPr/>
        </p:nvSpPr>
        <p:spPr>
          <a:xfrm>
            <a:off x="251519" y="3933056"/>
            <a:ext cx="27025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s-MX" sz="1400" dirty="0" smtClean="0"/>
              <a:t>Causa Aparente: Reforma Electoral </a:t>
            </a:r>
          </a:p>
          <a:p>
            <a:pPr marL="342900" indent="-342900">
              <a:buAutoNum type="arabicParenR"/>
            </a:pPr>
            <a:endParaRPr lang="es-MX" sz="1400" dirty="0" smtClean="0"/>
          </a:p>
          <a:p>
            <a:pPr marL="342900" indent="-342900">
              <a:buAutoNum type="arabicParenR"/>
            </a:pPr>
            <a:r>
              <a:rPr lang="es-MX" sz="1400" dirty="0" smtClean="0"/>
              <a:t>Los hombres hacen la historia bajo circunstancias Pasadas. </a:t>
            </a:r>
          </a:p>
          <a:p>
            <a:pPr marL="342900" indent="-342900">
              <a:buAutoNum type="arabicParenR"/>
            </a:pPr>
            <a:endParaRPr lang="es-MX" sz="1400" dirty="0" smtClean="0"/>
          </a:p>
          <a:p>
            <a:pPr marL="342900" indent="-342900">
              <a:buAutoNum type="arabicParenR"/>
            </a:pPr>
            <a:r>
              <a:rPr lang="es-MX" sz="1400" dirty="0" smtClean="0"/>
              <a:t>El proletariado como Fuerza Principal: Un nuevo Contenido a la Revolución. </a:t>
            </a:r>
          </a:p>
          <a:p>
            <a:endParaRPr lang="es-MX" dirty="0"/>
          </a:p>
        </p:txBody>
      </p:sp>
      <p:cxnSp>
        <p:nvCxnSpPr>
          <p:cNvPr id="41" name="40 Conector recto"/>
          <p:cNvCxnSpPr/>
          <p:nvPr/>
        </p:nvCxnSpPr>
        <p:spPr>
          <a:xfrm>
            <a:off x="467544" y="670612"/>
            <a:ext cx="0" cy="454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"/>
          <p:cNvCxnSpPr>
            <a:endCxn id="4" idx="0"/>
          </p:cNvCxnSpPr>
          <p:nvPr/>
        </p:nvCxnSpPr>
        <p:spPr>
          <a:xfrm>
            <a:off x="4031940" y="670612"/>
            <a:ext cx="0" cy="5981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"/>
          <p:cNvCxnSpPr/>
          <p:nvPr/>
        </p:nvCxnSpPr>
        <p:spPr>
          <a:xfrm>
            <a:off x="7416316" y="677887"/>
            <a:ext cx="0" cy="5708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CuadroTexto"/>
          <p:cNvSpPr txBox="1"/>
          <p:nvPr/>
        </p:nvSpPr>
        <p:spPr>
          <a:xfrm>
            <a:off x="3563888" y="4221087"/>
            <a:ext cx="23762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s-MX" sz="1400" dirty="0" smtClean="0"/>
              <a:t>A la Monarquía burguesa solo puede sustituirla la Republica Burguesa </a:t>
            </a:r>
          </a:p>
          <a:p>
            <a:pPr marL="342900" indent="-342900">
              <a:buAutoNum type="arabicParenR"/>
            </a:pPr>
            <a:endParaRPr lang="es-MX" sz="1400" dirty="0" smtClean="0"/>
          </a:p>
          <a:p>
            <a:pPr marL="342900" indent="-342900">
              <a:buAutoNum type="arabicParenR"/>
            </a:pPr>
            <a:r>
              <a:rPr lang="es-MX" sz="1400" dirty="0" smtClean="0"/>
              <a:t>Inmadurez proletaria y Potencialidad Revolucionara. </a:t>
            </a:r>
            <a:endParaRPr lang="es-MX" sz="1400" dirty="0"/>
          </a:p>
        </p:txBody>
      </p:sp>
      <p:sp>
        <p:nvSpPr>
          <p:cNvPr id="48" name="47 CuadroTexto"/>
          <p:cNvSpPr txBox="1"/>
          <p:nvPr/>
        </p:nvSpPr>
        <p:spPr>
          <a:xfrm>
            <a:off x="6516216" y="4113364"/>
            <a:ext cx="252027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s-MX" sz="1400" dirty="0" smtClean="0"/>
              <a:t>Mostro la mezcla de dos revoluciones y que la republica burguesa en esas condiciones es una subversión de la superestructura política </a:t>
            </a:r>
          </a:p>
          <a:p>
            <a:pPr marL="342900" indent="-342900">
              <a:buAutoNum type="arabicParenR"/>
            </a:pPr>
            <a:endParaRPr lang="es-MX" sz="1400" dirty="0" smtClean="0"/>
          </a:p>
          <a:p>
            <a:pPr marL="342900" indent="-342900">
              <a:buAutoNum type="arabicParenR"/>
            </a:pPr>
            <a:r>
              <a:rPr lang="es-MX" sz="1400" dirty="0" smtClean="0"/>
              <a:t>El proletariado al Fondo de la Escena </a:t>
            </a:r>
            <a:endParaRPr lang="es-MX" sz="1400" dirty="0"/>
          </a:p>
        </p:txBody>
      </p:sp>
      <p:cxnSp>
        <p:nvCxnSpPr>
          <p:cNvPr id="12" name="11 Conector recto de flecha"/>
          <p:cNvCxnSpPr/>
          <p:nvPr/>
        </p:nvCxnSpPr>
        <p:spPr>
          <a:xfrm>
            <a:off x="251519" y="670612"/>
            <a:ext cx="7956885" cy="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/>
          <p:nvPr/>
        </p:nvCxnSpPr>
        <p:spPr>
          <a:xfrm>
            <a:off x="251519" y="670612"/>
            <a:ext cx="3240361" cy="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/>
          <p:nvPr/>
        </p:nvCxnSpPr>
        <p:spPr>
          <a:xfrm>
            <a:off x="5264459" y="677887"/>
            <a:ext cx="2943945" cy="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8765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2 Conector recto de flecha"/>
          <p:cNvCxnSpPr/>
          <p:nvPr/>
        </p:nvCxnSpPr>
        <p:spPr>
          <a:xfrm flipV="1">
            <a:off x="468027" y="620688"/>
            <a:ext cx="8136904" cy="36004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CuadroTexto"/>
          <p:cNvSpPr txBox="1"/>
          <p:nvPr/>
        </p:nvSpPr>
        <p:spPr>
          <a:xfrm>
            <a:off x="5508104" y="116221"/>
            <a:ext cx="3384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solidFill>
                  <a:schemeClr val="bg1"/>
                </a:solidFill>
              </a:rPr>
              <a:t>II: Republica Constitucional </a:t>
            </a:r>
            <a:endParaRPr lang="es-MX" sz="1200" dirty="0">
              <a:solidFill>
                <a:schemeClr val="bg1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041869" y="116632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solidFill>
                  <a:schemeClr val="bg1"/>
                </a:solidFill>
              </a:rPr>
              <a:t>II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331639" y="1196752"/>
            <a:ext cx="115212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10 de Dic. Elecciones Presidenciales </a:t>
            </a:r>
            <a:endParaRPr lang="es-MX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107504" y="893515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1) Constitución </a:t>
            </a:r>
            <a:endParaRPr lang="es-MX" sz="1200" dirty="0"/>
          </a:p>
        </p:txBody>
      </p:sp>
      <p:sp>
        <p:nvSpPr>
          <p:cNvPr id="9" name="8 CuadroTexto"/>
          <p:cNvSpPr txBox="1"/>
          <p:nvPr/>
        </p:nvSpPr>
        <p:spPr>
          <a:xfrm>
            <a:off x="105766" y="1671349"/>
            <a:ext cx="1153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3) Recuerdo Napoleónico </a:t>
            </a:r>
            <a:endParaRPr lang="es-MX" sz="12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572726" y="2347698"/>
            <a:ext cx="1153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2)Edo. de Sitio en Paris </a:t>
            </a:r>
            <a:endParaRPr lang="es-MX" sz="12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2411760" y="755015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Presidente </a:t>
            </a:r>
            <a:endParaRPr lang="es-MX" sz="12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2411760" y="2461538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P. Del Orden </a:t>
            </a:r>
            <a:endParaRPr lang="es-MX" sz="1200" dirty="0"/>
          </a:p>
        </p:txBody>
      </p:sp>
      <p:sp>
        <p:nvSpPr>
          <p:cNvPr id="13" name="12 CuadroTexto"/>
          <p:cNvSpPr txBox="1"/>
          <p:nvPr/>
        </p:nvSpPr>
        <p:spPr>
          <a:xfrm>
            <a:off x="3419872" y="1268760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Humillación de la Asamble</a:t>
            </a:r>
            <a:r>
              <a:rPr lang="es-MX" sz="1200" dirty="0"/>
              <a:t>a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563888" y="2138372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 Desprestigio </a:t>
            </a:r>
            <a:endParaRPr lang="es-MX" sz="12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5652120" y="1340768"/>
            <a:ext cx="144016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28 de mayo 1849 Disolución de la constituyente y reunión de la A. Nacional </a:t>
            </a:r>
            <a:endParaRPr lang="es-MX" sz="12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812360" y="1032014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1) Burguesía P. del Orden </a:t>
            </a:r>
            <a:endParaRPr lang="es-MX" sz="1200" dirty="0"/>
          </a:p>
        </p:txBody>
      </p:sp>
      <p:sp>
        <p:nvSpPr>
          <p:cNvPr id="17" name="16 CuadroTexto"/>
          <p:cNvSpPr txBox="1"/>
          <p:nvPr/>
        </p:nvSpPr>
        <p:spPr>
          <a:xfrm>
            <a:off x="7524329" y="2046435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2) Social democracia </a:t>
            </a:r>
            <a:endParaRPr lang="es-MX" sz="1200" dirty="0"/>
          </a:p>
        </p:txBody>
      </p:sp>
      <p:sp>
        <p:nvSpPr>
          <p:cNvPr id="18" name="17 CuadroTexto"/>
          <p:cNvSpPr txBox="1"/>
          <p:nvPr/>
        </p:nvSpPr>
        <p:spPr>
          <a:xfrm>
            <a:off x="395536" y="3321858"/>
            <a:ext cx="21242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s-MX" sz="1200" dirty="0" smtClean="0"/>
              <a:t>Marginaba a una Parte de la Burguesía, cada articulo contenía su antítesis</a:t>
            </a:r>
          </a:p>
          <a:p>
            <a:pPr marL="342900" indent="-342900">
              <a:buAutoNum type="arabicParenR"/>
            </a:pPr>
            <a:endParaRPr lang="es-MX" sz="1200" dirty="0" smtClean="0"/>
          </a:p>
          <a:p>
            <a:pPr marL="342900" indent="-342900">
              <a:buAutoNum type="arabicParenR"/>
            </a:pPr>
            <a:r>
              <a:rPr lang="es-MX" sz="1200" dirty="0" smtClean="0"/>
              <a:t>Acrecentó la Importancia de lo Militar</a:t>
            </a:r>
          </a:p>
          <a:p>
            <a:pPr marL="342900" indent="-342900">
              <a:buAutoNum type="arabicParenR"/>
            </a:pPr>
            <a:endParaRPr lang="es-MX" sz="1200" dirty="0" smtClean="0"/>
          </a:p>
          <a:p>
            <a:pPr marL="342900" indent="-342900">
              <a:buAutoNum type="arabicParenR"/>
            </a:pPr>
            <a:r>
              <a:rPr lang="es-MX" sz="1200" dirty="0" smtClean="0"/>
              <a:t>La ideas no siempre coinciden con las situación material. Coincidencia entre las clases sociales por diversas circunstancias.</a:t>
            </a:r>
            <a:endParaRPr lang="es-MX" sz="1200" dirty="0"/>
          </a:p>
        </p:txBody>
      </p:sp>
      <p:sp>
        <p:nvSpPr>
          <p:cNvPr id="19" name="18 CuadroTexto"/>
          <p:cNvSpPr txBox="1"/>
          <p:nvPr/>
        </p:nvSpPr>
        <p:spPr>
          <a:xfrm>
            <a:off x="3635896" y="4365104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1) Monárquicos defensores de la Republica . El partido del orden impulso la contradicción de masas y representación política. </a:t>
            </a:r>
            <a:endParaRPr lang="es-MX" sz="12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6660232" y="3645024"/>
            <a:ext cx="216024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s-MX" sz="1200" dirty="0" smtClean="0"/>
              <a:t>El Partido del Orden gana elecciones, controla el Gobierno , ejercito, se fortalece por la reacción continental.</a:t>
            </a:r>
          </a:p>
          <a:p>
            <a:pPr marL="342900" indent="-342900">
              <a:buAutoNum type="arabicParenR"/>
            </a:pPr>
            <a:endParaRPr lang="es-MX" sz="1200" dirty="0" smtClean="0"/>
          </a:p>
          <a:p>
            <a:pPr marL="342900" indent="-342900">
              <a:buAutoNum type="arabicParenR"/>
            </a:pPr>
            <a:r>
              <a:rPr lang="es-MX" sz="1200" dirty="0" smtClean="0"/>
              <a:t>Pequeña Burguesía y Proletariado</a:t>
            </a:r>
          </a:p>
          <a:p>
            <a:pPr marL="342900" indent="-342900">
              <a:buAutoNum type="arabicParenR"/>
            </a:pPr>
            <a:endParaRPr lang="es-MX" sz="1200" dirty="0" smtClean="0"/>
          </a:p>
          <a:p>
            <a:pPr marL="342900" indent="-342900">
              <a:buAutoNum type="arabicParenR"/>
            </a:pPr>
            <a:r>
              <a:rPr lang="es-MX" sz="1200" dirty="0" smtClean="0"/>
              <a:t>La Republica, Dominación sin mediaciones.</a:t>
            </a:r>
            <a:r>
              <a:rPr lang="es-MX" dirty="0" smtClean="0"/>
              <a:t> </a:t>
            </a:r>
          </a:p>
        </p:txBody>
      </p:sp>
      <p:cxnSp>
        <p:nvCxnSpPr>
          <p:cNvPr id="22" name="21 Conector recto de flecha"/>
          <p:cNvCxnSpPr/>
          <p:nvPr/>
        </p:nvCxnSpPr>
        <p:spPr>
          <a:xfrm>
            <a:off x="323528" y="1262846"/>
            <a:ext cx="93610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/>
          <p:nvPr/>
        </p:nvCxnSpPr>
        <p:spPr>
          <a:xfrm>
            <a:off x="609821" y="1902181"/>
            <a:ext cx="93610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/>
          <p:nvPr/>
        </p:nvCxnSpPr>
        <p:spPr>
          <a:xfrm flipV="1">
            <a:off x="1331639" y="2138372"/>
            <a:ext cx="289767" cy="3287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/>
          <p:nvPr/>
        </p:nvCxnSpPr>
        <p:spPr>
          <a:xfrm flipV="1">
            <a:off x="2411760" y="1088144"/>
            <a:ext cx="396044" cy="34940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/>
          <p:nvPr/>
        </p:nvCxnSpPr>
        <p:spPr>
          <a:xfrm>
            <a:off x="2339752" y="1902181"/>
            <a:ext cx="360040" cy="513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/>
          <p:nvPr/>
        </p:nvCxnSpPr>
        <p:spPr>
          <a:xfrm>
            <a:off x="3923928" y="1505138"/>
            <a:ext cx="93610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/>
          <p:nvPr/>
        </p:nvCxnSpPr>
        <p:spPr>
          <a:xfrm>
            <a:off x="3861495" y="2411392"/>
            <a:ext cx="1142553" cy="397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 de flecha"/>
          <p:cNvCxnSpPr/>
          <p:nvPr/>
        </p:nvCxnSpPr>
        <p:spPr>
          <a:xfrm flipV="1">
            <a:off x="7200292" y="1340768"/>
            <a:ext cx="540060" cy="13940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 de flecha"/>
          <p:cNvCxnSpPr/>
          <p:nvPr/>
        </p:nvCxnSpPr>
        <p:spPr>
          <a:xfrm>
            <a:off x="7145288" y="1902181"/>
            <a:ext cx="595064" cy="2565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 de flecha"/>
          <p:cNvCxnSpPr/>
          <p:nvPr/>
        </p:nvCxnSpPr>
        <p:spPr>
          <a:xfrm>
            <a:off x="1763688" y="656692"/>
            <a:ext cx="0" cy="5117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 de flecha"/>
          <p:cNvCxnSpPr/>
          <p:nvPr/>
        </p:nvCxnSpPr>
        <p:spPr>
          <a:xfrm>
            <a:off x="6451040" y="656692"/>
            <a:ext cx="0" cy="6002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 de flecha"/>
          <p:cNvCxnSpPr/>
          <p:nvPr/>
        </p:nvCxnSpPr>
        <p:spPr>
          <a:xfrm flipV="1">
            <a:off x="4998393" y="620688"/>
            <a:ext cx="3591533" cy="18002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CuadroTexto"/>
          <p:cNvSpPr txBox="1"/>
          <p:nvPr/>
        </p:nvSpPr>
        <p:spPr>
          <a:xfrm>
            <a:off x="609821" y="255131"/>
            <a:ext cx="78146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        III                                                                             IV: Republica Constitucional </a:t>
            </a:r>
            <a:endParaRPr lang="es-MX" dirty="0"/>
          </a:p>
        </p:txBody>
      </p:sp>
      <p:cxnSp>
        <p:nvCxnSpPr>
          <p:cNvPr id="36" name="35 Conector recto de flecha"/>
          <p:cNvCxnSpPr/>
          <p:nvPr/>
        </p:nvCxnSpPr>
        <p:spPr>
          <a:xfrm flipV="1">
            <a:off x="468027" y="629156"/>
            <a:ext cx="3375509" cy="18002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95538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1092</Words>
  <Application>Microsoft Office PowerPoint</Application>
  <PresentationFormat>Presentación en pantalla (4:3)</PresentationFormat>
  <Paragraphs>153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El Método en el 18 Brumario</vt:lpstr>
      <vt:lpstr>Problema de investigación</vt:lpstr>
      <vt:lpstr>Forma de Análisis</vt:lpstr>
      <vt:lpstr>Especificadas metodológicas</vt:lpstr>
      <vt:lpstr>2</vt:lpstr>
      <vt:lpstr>Comparación entre El Capital y El 18 Brumario</vt:lpstr>
      <vt:lpstr>Conclusiones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Método en el 18 Brumario</dc:title>
  <dc:creator>UAMI</dc:creator>
  <cp:lastModifiedBy>UAM</cp:lastModifiedBy>
  <cp:revision>17</cp:revision>
  <dcterms:created xsi:type="dcterms:W3CDTF">2014-06-30T23:32:51Z</dcterms:created>
  <dcterms:modified xsi:type="dcterms:W3CDTF">2014-07-10T17:31:08Z</dcterms:modified>
</cp:coreProperties>
</file>