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11735-80B0-42E5-AE49-18740847C5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53452-74B6-42E0-95B8-F26CE6A1DF3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F51DC-1E8A-491B-A080-90070EC655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05AAD-32A4-492D-899E-CD433D65186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3C1AF-22BC-4DC4-A07E-C5D8FFE209E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2483-63FB-45FA-B206-5E49B7C850D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76580-853C-4A1B-A3D5-71BE3D8BB08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120E7-E778-48B3-A847-BB75BA206D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44399-177F-47C1-9F89-96460F4953E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7E71C-7A79-46D2-BA1D-0A078348BC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2D4DA-DD60-4A35-AC31-34A6954D40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A5C4A63-1309-4B04-A902-EA54007FCC6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ocencia.izt.uam.mx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080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s-MX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es-MX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s-MX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es-MX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s-MX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Problemas de la Investigación en Ciencias Sociales</a:t>
            </a:r>
            <a:endParaRPr lang="es-ES" sz="280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789363"/>
            <a:ext cx="6400800" cy="1752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s-MX" sz="2800" smtClean="0"/>
              <a:t>              </a:t>
            </a:r>
            <a:r>
              <a:rPr lang="es-MX" sz="1800" smtClean="0"/>
              <a:t>Enrique de la Garza Toledo</a:t>
            </a:r>
          </a:p>
          <a:p>
            <a:pPr algn="l" eaLnBrk="1" hangingPunct="1">
              <a:lnSpc>
                <a:spcPct val="80000"/>
              </a:lnSpc>
            </a:pPr>
            <a:endParaRPr lang="es-MX" sz="1800" smtClean="0"/>
          </a:p>
          <a:p>
            <a:pPr algn="l" eaLnBrk="1" hangingPunct="1">
              <a:lnSpc>
                <a:spcPct val="80000"/>
              </a:lnSpc>
            </a:pPr>
            <a:endParaRPr lang="es-MX" sz="1800" smtClean="0"/>
          </a:p>
          <a:p>
            <a:pPr algn="l" eaLnBrk="1" hangingPunct="1">
              <a:lnSpc>
                <a:spcPct val="80000"/>
              </a:lnSpc>
            </a:pPr>
            <a:r>
              <a:rPr lang="es-MX" sz="1800" smtClean="0"/>
              <a:t>   </a:t>
            </a:r>
            <a:r>
              <a:rPr lang="es-MX" sz="1800" smtClean="0">
                <a:hlinkClick r:id="rId2"/>
              </a:rPr>
              <a:t>http://docencia.izt.uam.mx</a:t>
            </a:r>
            <a:r>
              <a:rPr lang="es-MX" sz="1800" smtClean="0"/>
              <a:t> (consulta de textos </a:t>
            </a:r>
          </a:p>
          <a:p>
            <a:pPr algn="l" eaLnBrk="1" hangingPunct="1">
              <a:lnSpc>
                <a:spcPct val="80000"/>
              </a:lnSpc>
            </a:pPr>
            <a:r>
              <a:rPr lang="es-MX" sz="2800" smtClean="0"/>
              <a:t>                              </a:t>
            </a:r>
            <a:r>
              <a:rPr lang="es-MX" sz="2400" smtClean="0"/>
              <a:t>completos)</a:t>
            </a:r>
            <a:endParaRPr lang="es-ES" sz="28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MX" sz="2800" smtClean="0"/>
              <a:t>Dos Alternativas</a:t>
            </a:r>
            <a:endParaRPr lang="es-ES" sz="28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1). Hermenéutica: La esencia es el significado que el objeto tiene para el Sujeto, el dato es tal como lo concibe el sujeto</a:t>
            </a:r>
          </a:p>
          <a:p>
            <a:pPr eaLnBrk="1" hangingPunct="1">
              <a:buFontTx/>
              <a:buNone/>
            </a:pPr>
            <a:r>
              <a:rPr lang="es-MX" smtClean="0"/>
              <a:t>2). El Dato forma de Relación Sujeto-Objeto</a:t>
            </a:r>
          </a:p>
          <a:p>
            <a:pPr eaLnBrk="1" hangingPunct="1">
              <a:buFontTx/>
              <a:buNone/>
            </a:pPr>
            <a:r>
              <a:rPr lang="es-MX" smtClean="0"/>
              <a:t>(el papel de la Comprensión en la Construcción del Significado)</a:t>
            </a:r>
            <a:endParaRPr lang="es-E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MX" sz="2800" smtClean="0"/>
              <a:t>Crisis de Paradigma Positivista (síntesis)</a:t>
            </a:r>
            <a:endParaRPr lang="es-ES" sz="28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z="2800" smtClean="0"/>
              <a:t>1). Ley Universal</a:t>
            </a:r>
          </a:p>
          <a:p>
            <a:pPr eaLnBrk="1" hangingPunct="1">
              <a:buFontTx/>
              <a:buNone/>
            </a:pPr>
            <a:r>
              <a:rPr lang="es-MX" sz="2800" smtClean="0"/>
              <a:t>2). La Correspondencia Teoría/Realidad</a:t>
            </a:r>
          </a:p>
          <a:p>
            <a:pPr eaLnBrk="1" hangingPunct="1">
              <a:buFontTx/>
              <a:buNone/>
            </a:pPr>
            <a:r>
              <a:rPr lang="es-MX" sz="2800" smtClean="0"/>
              <a:t>3). Criterio de demarcación y significado de la Verificación</a:t>
            </a:r>
          </a:p>
          <a:p>
            <a:pPr eaLnBrk="1" hangingPunct="1">
              <a:buFontTx/>
              <a:buNone/>
            </a:pPr>
            <a:r>
              <a:rPr lang="es-MX" sz="2800" smtClean="0"/>
              <a:t>4). El Hipotético-Deductivo ¿Unico camino?</a:t>
            </a:r>
          </a:p>
          <a:p>
            <a:pPr eaLnBrk="1" hangingPunct="1">
              <a:buFontTx/>
              <a:buNone/>
            </a:pPr>
            <a:r>
              <a:rPr lang="es-MX" sz="2800" smtClean="0"/>
              <a:t>5) Uso Deductivo de la teoría y papel de las Hipótesis</a:t>
            </a:r>
          </a:p>
          <a:p>
            <a:pPr eaLnBrk="1" hangingPunct="1">
              <a:buFontTx/>
              <a:buNone/>
            </a:pPr>
            <a:r>
              <a:rPr lang="es-MX" sz="2800" smtClean="0"/>
              <a:t>6). Lógica de la investigación y Poder (Khun)</a:t>
            </a:r>
          </a:p>
          <a:p>
            <a:pPr eaLnBrk="1" hangingPunct="1">
              <a:buFontTx/>
              <a:buNone/>
            </a:pPr>
            <a:r>
              <a:rPr lang="es-MX" sz="2800" smtClean="0"/>
              <a:t>7). Influencia del Tiempo y el objeto en el Método</a:t>
            </a:r>
            <a:endParaRPr lang="es-ES" sz="2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143000"/>
          </a:xfrm>
        </p:spPr>
        <p:txBody>
          <a:bodyPr/>
          <a:lstStyle/>
          <a:p>
            <a:pPr algn="l" eaLnBrk="1" hangingPunct="1"/>
            <a:r>
              <a:rPr lang="es-MX" sz="2800" smtClean="0"/>
              <a:t>8). La Medición (Cuantitativo/Cualitativo)</a:t>
            </a:r>
            <a:endParaRPr lang="es-ES" sz="28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Medir: Asignar Números para representar Objetos o Propiedades</a:t>
            </a:r>
          </a:p>
          <a:p>
            <a:pPr eaLnBrk="1" hangingPunct="1">
              <a:buFontTx/>
              <a:buNone/>
            </a:pPr>
            <a:r>
              <a:rPr lang="es-MX" smtClean="0"/>
              <a:t>Cuantificar: a). Abstraer los específico</a:t>
            </a:r>
          </a:p>
          <a:p>
            <a:pPr eaLnBrk="1" hangingPunct="1">
              <a:buFontTx/>
              <a:buNone/>
            </a:pPr>
            <a:r>
              <a:rPr lang="es-MX" smtClean="0"/>
              <a:t>                    b). Medir</a:t>
            </a:r>
          </a:p>
          <a:p>
            <a:pPr eaLnBrk="1" hangingPunct="1">
              <a:buFontTx/>
              <a:buNone/>
            </a:pPr>
            <a:r>
              <a:rPr lang="es-MX" smtClean="0"/>
              <a:t>                     c). Operar con la lógica de las</a:t>
            </a:r>
          </a:p>
          <a:p>
            <a:pPr eaLnBrk="1" hangingPunct="1">
              <a:buFontTx/>
              <a:buNone/>
            </a:pPr>
            <a:r>
              <a:rPr lang="es-MX" smtClean="0"/>
              <a:t>                           Matemáticas</a:t>
            </a:r>
          </a:p>
          <a:p>
            <a:pPr eaLnBrk="1" hangingPunct="1">
              <a:buFontTx/>
              <a:buNone/>
            </a:pPr>
            <a:r>
              <a:rPr lang="es-MX" smtClean="0"/>
              <a:t>Cualificar: destacar lo específico</a:t>
            </a:r>
            <a:endParaRPr lang="es-E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18487" cy="1209675"/>
          </a:xfrm>
        </p:spPr>
        <p:txBody>
          <a:bodyPr/>
          <a:lstStyle/>
          <a:p>
            <a:pPr algn="l" eaLnBrk="1" hangingPunct="1"/>
            <a:r>
              <a:rPr lang="es-MX" sz="2800" smtClean="0"/>
              <a:t>Problemas:</a:t>
            </a:r>
            <a:endParaRPr lang="es-ES" sz="28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4525962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s-MX" smtClean="0"/>
              <a:t>Cualitativo no es igual a Interpretativo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s-MX" smtClean="0"/>
              <a:t>No necesariamente lo cualitativo utiliza el lenguaje natural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s-MX" smtClean="0"/>
              <a:t>No necesariamente lo cualitativo es para Construcción de Teoría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s-MX" smtClean="0"/>
              <a:t>Cualitativo y Cuantitativo pueden ser utilizados con cualquier metodología</a:t>
            </a:r>
            <a:endParaRPr lang="es-E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algn="l" eaLnBrk="1" hangingPunct="1"/>
            <a:r>
              <a:rPr lang="es-MX" sz="2800" smtClean="0"/>
              <a:t>Crítica del Empirismo</a:t>
            </a:r>
            <a:endParaRPr lang="es-ES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a). Toda Observación pone en juego Conceptos o términos del lenguaje común</a:t>
            </a:r>
          </a:p>
          <a:p>
            <a:pPr eaLnBrk="1" hangingPunct="1">
              <a:buFontTx/>
              <a:buNone/>
            </a:pPr>
            <a:r>
              <a:rPr lang="es-MX" smtClean="0"/>
              <a:t>b). Empiria y nivel de realidad</a:t>
            </a:r>
          </a:p>
          <a:p>
            <a:pPr eaLnBrk="1" hangingPunct="1">
              <a:buFontTx/>
              <a:buNone/>
            </a:pPr>
            <a:r>
              <a:rPr lang="es-MX" smtClean="0"/>
              <a:t>c). Empiria y tiempo</a:t>
            </a:r>
          </a:p>
          <a:p>
            <a:pPr eaLnBrk="1" hangingPunct="1">
              <a:buFontTx/>
              <a:buNone/>
            </a:pPr>
            <a:r>
              <a:rPr lang="es-MX" smtClean="0"/>
              <a:t>d). Empiria y especificidad</a:t>
            </a:r>
          </a:p>
          <a:p>
            <a:pPr eaLnBrk="1" hangingPunct="1">
              <a:buFontTx/>
              <a:buNone/>
            </a:pPr>
            <a:r>
              <a:rPr lang="es-MX" smtClean="0"/>
              <a:t>e). Empiria e instrumento</a:t>
            </a:r>
            <a:endParaRPr lang="es-E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085137" cy="1150938"/>
          </a:xfrm>
        </p:spPr>
        <p:txBody>
          <a:bodyPr/>
          <a:lstStyle/>
          <a:p>
            <a:pPr algn="l" eaLnBrk="1" hangingPunct="1"/>
            <a:r>
              <a:rPr lang="es-MX" sz="2800" smtClean="0"/>
              <a:t>Dato Empírico y Significado</a:t>
            </a:r>
            <a:endParaRPr lang="es-ES" sz="28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1). Motivos no Observables</a:t>
            </a:r>
          </a:p>
          <a:p>
            <a:pPr eaLnBrk="1" hangingPunct="1">
              <a:buFontTx/>
              <a:buNone/>
            </a:pPr>
            <a:r>
              <a:rPr lang="es-MX" smtClean="0"/>
              <a:t>2) Significados embebidos en la interacción</a:t>
            </a:r>
          </a:p>
          <a:p>
            <a:pPr eaLnBrk="1" hangingPunct="1">
              <a:buFontTx/>
              <a:buNone/>
            </a:pPr>
            <a:r>
              <a:rPr lang="es-MX" smtClean="0"/>
              <a:t>    (inconciente y significado)</a:t>
            </a:r>
          </a:p>
          <a:p>
            <a:pPr eaLnBrk="1" hangingPunct="1">
              <a:buFontTx/>
              <a:buNone/>
            </a:pPr>
            <a:r>
              <a:rPr lang="es-MX" smtClean="0"/>
              <a:t>3). Construcción social del significado en la</a:t>
            </a:r>
          </a:p>
          <a:p>
            <a:pPr eaLnBrk="1" hangingPunct="1">
              <a:buFontTx/>
              <a:buNone/>
            </a:pPr>
            <a:r>
              <a:rPr lang="es-MX" smtClean="0"/>
              <a:t>     interacción (Gestaltl)</a:t>
            </a:r>
            <a:endParaRPr lang="es-E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18487" cy="1209675"/>
          </a:xfrm>
        </p:spPr>
        <p:txBody>
          <a:bodyPr/>
          <a:lstStyle/>
          <a:p>
            <a:pPr algn="l" eaLnBrk="1" hangingPunct="1"/>
            <a:r>
              <a:rPr lang="es-MX" sz="2800" b="1" smtClean="0"/>
              <a:t>Introducción: cambio de legitimidades</a:t>
            </a:r>
            <a:endParaRPr lang="es-ES" sz="2800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5654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z="2800" smtClean="0"/>
              <a:t>1. La disputa por los Métodos (1/4 siglo XX)</a:t>
            </a:r>
          </a:p>
          <a:p>
            <a:pPr eaLnBrk="1" hangingPunct="1">
              <a:buFontTx/>
              <a:buNone/>
            </a:pPr>
            <a:r>
              <a:rPr lang="es-MX" sz="2800" smtClean="0"/>
              <a:t>    Positivismo (círculo de Viena) vs. Historicismo,</a:t>
            </a:r>
          </a:p>
          <a:p>
            <a:pPr eaLnBrk="1" hangingPunct="1">
              <a:buFontTx/>
              <a:buNone/>
            </a:pPr>
            <a:r>
              <a:rPr lang="es-MX" sz="2800" smtClean="0"/>
              <a:t>                                                        Fenomenología</a:t>
            </a:r>
          </a:p>
          <a:p>
            <a:pPr eaLnBrk="1" hangingPunct="1">
              <a:buFontTx/>
              <a:buNone/>
            </a:pPr>
            <a:r>
              <a:rPr lang="es-MX" sz="2800" smtClean="0"/>
              <a:t>2.Predominio Neopositivista (años 30-60)</a:t>
            </a:r>
          </a:p>
          <a:p>
            <a:pPr eaLnBrk="1" hangingPunct="1">
              <a:buFontTx/>
              <a:buNone/>
            </a:pPr>
            <a:r>
              <a:rPr lang="es-MX" sz="2800" smtClean="0"/>
              <a:t>3. La pérdida de legitimidad del Positivismo (años setenta del siglo XX)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MX" sz="4000" smtClean="0"/>
              <a:t>El Positivismo Lógico y la Acumulación de Anomalías</a:t>
            </a:r>
            <a:endParaRPr lang="es-ES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s-MX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400" smtClean="0"/>
              <a:t>El método Positivista se sintetiza en el Hipotético Deductivo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MX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400" smtClean="0"/>
              <a:t>Kaplan: reconstrucción más ampliamente aceptada de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400" smtClean="0"/>
              <a:t>              Método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MX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000" smtClean="0"/>
              <a:t>Nagel:</a:t>
            </a:r>
            <a:r>
              <a:rPr lang="es-MX" sz="1800" smtClean="0"/>
              <a:t> el ideal de llegar a un Método deductivo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MX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MX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000" smtClean="0"/>
              <a:t>Popper: </a:t>
            </a:r>
            <a:r>
              <a:rPr lang="es-MX" sz="1800" smtClean="0"/>
              <a:t>el camino de la Ciencia va de las Hipótesis a la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1800" smtClean="0"/>
              <a:t>                experiencia</a:t>
            </a:r>
            <a:endParaRPr lang="es-MX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MX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600" smtClean="0"/>
              <a:t> Esquema del Hipotético Deductivo</a:t>
            </a:r>
            <a:endParaRPr lang="es-ES" sz="36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2400" smtClean="0"/>
              <a:t>                         Teoría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2400" smtClean="0"/>
              <a:t>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2400" smtClean="0"/>
              <a:t>                    </a:t>
            </a:r>
            <a:r>
              <a:rPr lang="es-MX" sz="1800" smtClean="0"/>
              <a:t>hipótesis Teóricas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1800" smtClean="0"/>
              <a:t>                           (si X      --       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1800" smtClean="0"/>
              <a:t>                           hipótesis Empírica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1800" smtClean="0"/>
              <a:t>                            (operacionalización)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1800" smtClean="0"/>
              <a:t>                           (si x     --           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1800" smtClean="0"/>
              <a:t>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1800" smtClean="0"/>
              <a:t>                            datos x          datos y    (verificación)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1800" smtClean="0"/>
              <a:t>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1800" smtClean="0"/>
              <a:t>                       instrumento x       instrumento 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1800" smtClean="0"/>
              <a:t>               __________________________________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1800" smtClean="0"/>
              <a:t>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1800" smtClean="0"/>
              <a:t>                                 OBJETO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1800" smtClean="0"/>
              <a:t>                             </a:t>
            </a:r>
            <a:endParaRPr lang="es-ES" sz="2400" smtClean="0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9828213" y="39338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>
            <a:off x="2843213" y="42926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2843213" y="3716338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5127" name="Line 8"/>
          <p:cNvSpPr>
            <a:spLocks noChangeShapeType="1"/>
          </p:cNvSpPr>
          <p:nvPr/>
        </p:nvSpPr>
        <p:spPr bwMode="auto">
          <a:xfrm>
            <a:off x="3779838" y="38608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>
            <a:off x="3203575" y="19891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>
            <a:off x="3995738" y="43656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5130" name="Line 11"/>
          <p:cNvSpPr>
            <a:spLocks noChangeShapeType="1"/>
          </p:cNvSpPr>
          <p:nvPr/>
        </p:nvSpPr>
        <p:spPr bwMode="auto">
          <a:xfrm>
            <a:off x="2843213" y="443706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smtClean="0"/>
              <a:t>Problemas del Hipotético Deductivo</a:t>
            </a:r>
            <a:endParaRPr lang="es-E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z="2800" smtClean="0"/>
              <a:t>a). Orígen de la Teoría (intuición, imaginación): no método</a:t>
            </a:r>
          </a:p>
          <a:p>
            <a:pPr eaLnBrk="1" hangingPunct="1">
              <a:buFontTx/>
              <a:buNone/>
            </a:pPr>
            <a:r>
              <a:rPr lang="es-MX" sz="2800" smtClean="0"/>
              <a:t>    Theory Building (orígen empirista)</a:t>
            </a:r>
          </a:p>
          <a:p>
            <a:pPr eaLnBrk="1" hangingPunct="1">
              <a:buFontTx/>
              <a:buNone/>
            </a:pPr>
            <a:r>
              <a:rPr lang="es-MX" sz="2800" smtClean="0"/>
              <a:t>b). Estructura de la Teoría: Teoría axiomatizada</a:t>
            </a:r>
          </a:p>
          <a:p>
            <a:pPr eaLnBrk="1" hangingPunct="1">
              <a:buFontTx/>
              <a:buNone/>
            </a:pPr>
            <a:r>
              <a:rPr lang="es-MX" sz="2800" smtClean="0"/>
              <a:t>     relaciones deductivas     homogeniedad conceptual (Bunge) vs.</a:t>
            </a:r>
          </a:p>
          <a:p>
            <a:pPr eaLnBrk="1" hangingPunct="1">
              <a:buFontTx/>
              <a:buNone/>
            </a:pPr>
            <a:r>
              <a:rPr lang="es-MX" sz="2800" smtClean="0"/>
              <a:t>*Marx: Concreto Pensado (Teoría)=abstracto a concreto</a:t>
            </a:r>
          </a:p>
          <a:p>
            <a:pPr eaLnBrk="1" hangingPunct="1">
              <a:buFontTx/>
              <a:buNone/>
            </a:pPr>
            <a:r>
              <a:rPr lang="es-MX" sz="2800" smtClean="0"/>
              <a:t>*Bachelard: Perfil Epistemológico</a:t>
            </a:r>
          </a:p>
          <a:p>
            <a:pPr eaLnBrk="1" hangingPunct="1">
              <a:buFontTx/>
              <a:buNone/>
            </a:pPr>
            <a:endParaRPr lang="es-ES" sz="2800" smtClean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4643438" y="38608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Propuesta</a:t>
            </a:r>
            <a:endParaRPr lang="es-E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De la Teoría de Conjuntos o Red a la de   Configuración</a:t>
            </a:r>
          </a:p>
          <a:p>
            <a:pPr eaLnBrk="1" hangingPunct="1">
              <a:buFontTx/>
              <a:buNone/>
            </a:pPr>
            <a:r>
              <a:rPr lang="es-MX" smtClean="0"/>
              <a:t>1). Relaciones Fuertes y Débiles entre conceptos</a:t>
            </a:r>
          </a:p>
          <a:p>
            <a:pPr eaLnBrk="1" hangingPunct="1">
              <a:buFontTx/>
              <a:buNone/>
            </a:pPr>
            <a:r>
              <a:rPr lang="es-MX" smtClean="0"/>
              <a:t>2). Niveles de Claridad</a:t>
            </a:r>
          </a:p>
          <a:p>
            <a:pPr eaLnBrk="1" hangingPunct="1">
              <a:buFontTx/>
              <a:buNone/>
            </a:pPr>
            <a:r>
              <a:rPr lang="es-MX" smtClean="0"/>
              <a:t>3). Escala en el criterio de demarcación</a:t>
            </a:r>
          </a:p>
          <a:p>
            <a:pPr eaLnBrk="1" hangingPunct="1">
              <a:buFontTx/>
              <a:buNone/>
            </a:pPr>
            <a:r>
              <a:rPr lang="es-MX" smtClean="0"/>
              <a:t>4). La posibilidad de la Transferencia</a:t>
            </a:r>
          </a:p>
          <a:p>
            <a:pPr eaLnBrk="1" hangingPunct="1">
              <a:buFontTx/>
              <a:buNone/>
            </a:pPr>
            <a:r>
              <a:rPr lang="es-MX" smtClean="0"/>
              <a:t>conceptual</a:t>
            </a:r>
            <a:endParaRPr lang="es-E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MX" sz="2800" smtClean="0"/>
              <a:t>c). La Ciencia busca probar proposiciones Universales</a:t>
            </a:r>
            <a:endParaRPr lang="es-ES" sz="28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1). Critica de Popper a la Inducción</a:t>
            </a:r>
          </a:p>
          <a:p>
            <a:pPr eaLnBrk="1" hangingPunct="1">
              <a:buFontTx/>
              <a:buNone/>
            </a:pPr>
            <a:r>
              <a:rPr lang="es-MX" smtClean="0"/>
              <a:t>2). ¿Se pueden comparar enunciados con realidades no linguísticas?</a:t>
            </a:r>
          </a:p>
          <a:p>
            <a:pPr eaLnBrk="1" hangingPunct="1">
              <a:buFontTx/>
              <a:buNone/>
            </a:pPr>
            <a:r>
              <a:rPr lang="es-MX" smtClean="0"/>
              <a:t>Solución: enunciados historizados</a:t>
            </a:r>
          </a:p>
          <a:p>
            <a:pPr eaLnBrk="1" hangingPunct="1">
              <a:buFontTx/>
              <a:buNone/>
            </a:pPr>
            <a:endParaRPr lang="es-MX" smtClean="0"/>
          </a:p>
          <a:p>
            <a:pPr eaLnBrk="1" hangingPunct="1">
              <a:buFontTx/>
              <a:buNone/>
            </a:pPr>
            <a:r>
              <a:rPr lang="es-MX" smtClean="0"/>
              <a:t>d). Camino de la Investigación Científica=</a:t>
            </a:r>
          </a:p>
          <a:p>
            <a:pPr eaLnBrk="1" hangingPunct="1">
              <a:buFontTx/>
              <a:buNone/>
            </a:pPr>
            <a:r>
              <a:rPr lang="es-MX" smtClean="0"/>
              <a:t>Prueba de las Hipótesis vs Constructivismo, Reconstructivismo, Configuracionismo</a:t>
            </a:r>
          </a:p>
          <a:p>
            <a:pPr eaLnBrk="1" hangingPunct="1">
              <a:buFontTx/>
              <a:buNone/>
            </a:pPr>
            <a:endParaRPr lang="es-MX" smtClean="0"/>
          </a:p>
          <a:p>
            <a:pPr eaLnBrk="1" hangingPunct="1">
              <a:buFontTx/>
              <a:buNone/>
            </a:pPr>
            <a:endParaRPr lang="es-E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MX" sz="2800" smtClean="0"/>
              <a:t>d) Relación entre Concepto Teórico e Indicador</a:t>
            </a:r>
            <a:endParaRPr lang="es-ES" sz="28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1)). Fisicalismo</a:t>
            </a:r>
          </a:p>
          <a:p>
            <a:pPr eaLnBrk="1" hangingPunct="1">
              <a:buFontTx/>
              <a:buNone/>
            </a:pPr>
            <a:endParaRPr lang="es-MX" smtClean="0"/>
          </a:p>
          <a:p>
            <a:pPr eaLnBrk="1" hangingPunct="1">
              <a:buFontTx/>
              <a:buNone/>
            </a:pPr>
            <a:r>
              <a:rPr lang="es-MX" smtClean="0"/>
              <a:t>2)). Operacionalismo</a:t>
            </a:r>
          </a:p>
          <a:p>
            <a:pPr eaLnBrk="1" hangingPunct="1">
              <a:buFontTx/>
              <a:buNone/>
            </a:pPr>
            <a:endParaRPr lang="es-MX" smtClean="0"/>
          </a:p>
          <a:p>
            <a:pPr eaLnBrk="1" hangingPunct="1">
              <a:buFontTx/>
              <a:buNone/>
            </a:pPr>
            <a:r>
              <a:rPr lang="es-MX" smtClean="0"/>
              <a:t>3)): Lazarsfeld</a:t>
            </a:r>
          </a:p>
          <a:p>
            <a:pPr eaLnBrk="1" hangingPunct="1">
              <a:buFontTx/>
              <a:buNone/>
            </a:pPr>
            <a:r>
              <a:rPr lang="es-MX" smtClean="0"/>
              <a:t>       Falta de Reglas de Correspondencia</a:t>
            </a:r>
            <a:endParaRPr lang="es-E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MX" sz="2800" smtClean="0"/>
              <a:t>e). El Dato Empírico:  directamente observable</a:t>
            </a:r>
            <a:endParaRPr lang="es-ES" sz="28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z="2800" smtClean="0"/>
              <a:t>*El Dato está dado (supuesto)</a:t>
            </a:r>
          </a:p>
          <a:p>
            <a:pPr eaLnBrk="1" hangingPunct="1">
              <a:buFontTx/>
              <a:buNone/>
            </a:pPr>
            <a:r>
              <a:rPr lang="es-MX" sz="2800" smtClean="0"/>
              <a:t>Refutaciones:</a:t>
            </a:r>
          </a:p>
          <a:p>
            <a:pPr eaLnBrk="1" hangingPunct="1">
              <a:buFontTx/>
              <a:buNone/>
            </a:pPr>
            <a:r>
              <a:rPr lang="es-MX" sz="2800" smtClean="0"/>
              <a:t>*depende de la Teoría (Fayerabend)</a:t>
            </a:r>
          </a:p>
          <a:p>
            <a:pPr eaLnBrk="1" hangingPunct="1">
              <a:buFontTx/>
              <a:buNone/>
            </a:pPr>
            <a:r>
              <a:rPr lang="es-MX" sz="2800" smtClean="0"/>
              <a:t>*depende del Instrumento (Bachelard)</a:t>
            </a:r>
          </a:p>
          <a:p>
            <a:pPr eaLnBrk="1" hangingPunct="1">
              <a:buFontTx/>
              <a:buNone/>
            </a:pPr>
            <a:r>
              <a:rPr lang="es-MX" sz="2800" smtClean="0"/>
              <a:t>*depende del lenguaje (paradoja de Berkeley)</a:t>
            </a:r>
          </a:p>
          <a:p>
            <a:pPr eaLnBrk="1" hangingPunct="1">
              <a:buFontTx/>
              <a:buNone/>
            </a:pPr>
            <a:r>
              <a:rPr lang="es-MX" sz="2800" smtClean="0"/>
              <a:t>*El dato como Construcción, doble tensión:</a:t>
            </a:r>
          </a:p>
          <a:p>
            <a:pPr eaLnBrk="1" hangingPunct="1">
              <a:buFontTx/>
              <a:buNone/>
            </a:pPr>
            <a:r>
              <a:rPr lang="es-MX" sz="2800" smtClean="0"/>
              <a:t>Teoría-cultura-lenguaje común</a:t>
            </a:r>
          </a:p>
          <a:p>
            <a:pPr eaLnBrk="1" hangingPunct="1">
              <a:buFontTx/>
              <a:buNone/>
            </a:pPr>
            <a:endParaRPr lang="es-ES" sz="2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664</Words>
  <Application>Microsoft Office PowerPoint</Application>
  <PresentationFormat>Presentación en pantalla (4:3)</PresentationFormat>
  <Paragraphs>112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Diseño predeterminado</vt:lpstr>
      <vt:lpstr>  Problemas de la Investigación en Ciencias Sociales</vt:lpstr>
      <vt:lpstr>Introducción: cambio de legitimidades</vt:lpstr>
      <vt:lpstr>El Positivismo Lógico y la Acumulación de Anomalías</vt:lpstr>
      <vt:lpstr> Esquema del Hipotético Deductivo</vt:lpstr>
      <vt:lpstr>Problemas del Hipotético Deductivo</vt:lpstr>
      <vt:lpstr>Propuesta</vt:lpstr>
      <vt:lpstr>c). La Ciencia busca probar proposiciones Universales</vt:lpstr>
      <vt:lpstr>d) Relación entre Concepto Teórico e Indicador</vt:lpstr>
      <vt:lpstr>e). El Dato Empírico:  directamente observable</vt:lpstr>
      <vt:lpstr>Dos Alternativas</vt:lpstr>
      <vt:lpstr>Crisis de Paradigma Positivista (síntesis)</vt:lpstr>
      <vt:lpstr>8). La Medición (Cuantitativo/Cualitativo)</vt:lpstr>
      <vt:lpstr>Problemas:</vt:lpstr>
      <vt:lpstr>Crítica del Empirismo</vt:lpstr>
      <vt:lpstr>Dato Empírico y Significado</vt:lpstr>
    </vt:vector>
  </TitlesOfParts>
  <Company>UAM-I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de la Investigación en Ciencias Sociales</dc:title>
  <dc:creator>enrique</dc:creator>
  <cp:lastModifiedBy>UAMI</cp:lastModifiedBy>
  <cp:revision>41</cp:revision>
  <dcterms:created xsi:type="dcterms:W3CDTF">2010-09-11T15:36:15Z</dcterms:created>
  <dcterms:modified xsi:type="dcterms:W3CDTF">2014-06-28T00:31:10Z</dcterms:modified>
</cp:coreProperties>
</file>