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7" name="Line 4"/>
              <p:cNvSpPr>
                <a:spLocks noChangeShapeType="1"/>
              </p:cNvSpPr>
              <p:nvPr/>
            </p:nvSpPr>
            <p:spPr bwMode="auto">
              <a:xfrm>
                <a:off x="0" y="14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8" name="Line 5"/>
              <p:cNvSpPr>
                <a:spLocks noChangeShapeType="1"/>
              </p:cNvSpPr>
              <p:nvPr/>
            </p:nvSpPr>
            <p:spPr bwMode="auto">
              <a:xfrm>
                <a:off x="0" y="33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9" name="Line 6"/>
              <p:cNvSpPr>
                <a:spLocks noChangeShapeType="1"/>
              </p:cNvSpPr>
              <p:nvPr/>
            </p:nvSpPr>
            <p:spPr bwMode="auto">
              <a:xfrm>
                <a:off x="0" y="52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10" name="Line 7"/>
              <p:cNvSpPr>
                <a:spLocks noChangeShapeType="1"/>
              </p:cNvSpPr>
              <p:nvPr/>
            </p:nvSpPr>
            <p:spPr bwMode="auto">
              <a:xfrm>
                <a:off x="0" y="72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11" name="Line 8"/>
              <p:cNvSpPr>
                <a:spLocks noChangeShapeType="1"/>
              </p:cNvSpPr>
              <p:nvPr/>
            </p:nvSpPr>
            <p:spPr bwMode="auto">
              <a:xfrm>
                <a:off x="0" y="91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12" name="Line 9"/>
              <p:cNvSpPr>
                <a:spLocks noChangeShapeType="1"/>
              </p:cNvSpPr>
              <p:nvPr/>
            </p:nvSpPr>
            <p:spPr bwMode="auto">
              <a:xfrm>
                <a:off x="0" y="110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13" name="Line 10"/>
              <p:cNvSpPr>
                <a:spLocks noChangeShapeType="1"/>
              </p:cNvSpPr>
              <p:nvPr/>
            </p:nvSpPr>
            <p:spPr bwMode="auto">
              <a:xfrm>
                <a:off x="0" y="129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14" name="Line 11"/>
              <p:cNvSpPr>
                <a:spLocks noChangeShapeType="1"/>
              </p:cNvSpPr>
              <p:nvPr/>
            </p:nvSpPr>
            <p:spPr bwMode="auto">
              <a:xfrm>
                <a:off x="0" y="148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15" name="Line 12"/>
              <p:cNvSpPr>
                <a:spLocks noChangeShapeType="1"/>
              </p:cNvSpPr>
              <p:nvPr/>
            </p:nvSpPr>
            <p:spPr bwMode="auto">
              <a:xfrm>
                <a:off x="0" y="168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16" name="Line 13"/>
              <p:cNvSpPr>
                <a:spLocks noChangeShapeType="1"/>
              </p:cNvSpPr>
              <p:nvPr/>
            </p:nvSpPr>
            <p:spPr bwMode="auto">
              <a:xfrm>
                <a:off x="0" y="187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17" name="Line 14"/>
              <p:cNvSpPr>
                <a:spLocks noChangeShapeType="1"/>
              </p:cNvSpPr>
              <p:nvPr/>
            </p:nvSpPr>
            <p:spPr bwMode="auto">
              <a:xfrm>
                <a:off x="0" y="206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18" name="Line 15"/>
              <p:cNvSpPr>
                <a:spLocks noChangeShapeType="1"/>
              </p:cNvSpPr>
              <p:nvPr/>
            </p:nvSpPr>
            <p:spPr bwMode="auto">
              <a:xfrm>
                <a:off x="0" y="225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19" name="Line 16"/>
              <p:cNvSpPr>
                <a:spLocks noChangeShapeType="1"/>
              </p:cNvSpPr>
              <p:nvPr/>
            </p:nvSpPr>
            <p:spPr bwMode="auto">
              <a:xfrm>
                <a:off x="0" y="244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" name="Line 17"/>
              <p:cNvSpPr>
                <a:spLocks noChangeShapeType="1"/>
              </p:cNvSpPr>
              <p:nvPr/>
            </p:nvSpPr>
            <p:spPr bwMode="auto">
              <a:xfrm>
                <a:off x="0" y="264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1" name="Line 18"/>
              <p:cNvSpPr>
                <a:spLocks noChangeShapeType="1"/>
              </p:cNvSpPr>
              <p:nvPr/>
            </p:nvSpPr>
            <p:spPr bwMode="auto">
              <a:xfrm>
                <a:off x="0" y="283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2" name="Line 19"/>
              <p:cNvSpPr>
                <a:spLocks noChangeShapeType="1"/>
              </p:cNvSpPr>
              <p:nvPr/>
            </p:nvSpPr>
            <p:spPr bwMode="auto">
              <a:xfrm>
                <a:off x="0" y="302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3" name="Line 20"/>
              <p:cNvSpPr>
                <a:spLocks noChangeShapeType="1"/>
              </p:cNvSpPr>
              <p:nvPr/>
            </p:nvSpPr>
            <p:spPr bwMode="auto">
              <a:xfrm>
                <a:off x="0" y="321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4" name="Line 21"/>
              <p:cNvSpPr>
                <a:spLocks noChangeShapeType="1"/>
              </p:cNvSpPr>
              <p:nvPr/>
            </p:nvSpPr>
            <p:spPr bwMode="auto">
              <a:xfrm>
                <a:off x="0" y="340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5" name="Line 22"/>
              <p:cNvSpPr>
                <a:spLocks noChangeShapeType="1"/>
              </p:cNvSpPr>
              <p:nvPr/>
            </p:nvSpPr>
            <p:spPr bwMode="auto">
              <a:xfrm>
                <a:off x="0" y="360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6" name="Line 23"/>
              <p:cNvSpPr>
                <a:spLocks noChangeShapeType="1"/>
              </p:cNvSpPr>
              <p:nvPr/>
            </p:nvSpPr>
            <p:spPr bwMode="auto">
              <a:xfrm>
                <a:off x="0" y="379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7" name="Line 24"/>
              <p:cNvSpPr>
                <a:spLocks noChangeShapeType="1"/>
              </p:cNvSpPr>
              <p:nvPr/>
            </p:nvSpPr>
            <p:spPr bwMode="auto">
              <a:xfrm>
                <a:off x="0" y="398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8" name="Line 25"/>
              <p:cNvSpPr>
                <a:spLocks noChangeShapeType="1"/>
              </p:cNvSpPr>
              <p:nvPr/>
            </p:nvSpPr>
            <p:spPr bwMode="auto">
              <a:xfrm>
                <a:off x="0" y="417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9" name="Line 26"/>
              <p:cNvSpPr>
                <a:spLocks noChangeShapeType="1"/>
              </p:cNvSpPr>
              <p:nvPr/>
            </p:nvSpPr>
            <p:spPr bwMode="auto">
              <a:xfrm>
                <a:off x="1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30" name="Line 27"/>
              <p:cNvSpPr>
                <a:spLocks noChangeShapeType="1"/>
              </p:cNvSpPr>
              <p:nvPr/>
            </p:nvSpPr>
            <p:spPr bwMode="auto">
              <a:xfrm>
                <a:off x="3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31" name="Line 28"/>
              <p:cNvSpPr>
                <a:spLocks noChangeShapeType="1"/>
              </p:cNvSpPr>
              <p:nvPr/>
            </p:nvSpPr>
            <p:spPr bwMode="auto">
              <a:xfrm>
                <a:off x="5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32" name="Line 29"/>
              <p:cNvSpPr>
                <a:spLocks noChangeShapeType="1"/>
              </p:cNvSpPr>
              <p:nvPr/>
            </p:nvSpPr>
            <p:spPr bwMode="auto">
              <a:xfrm>
                <a:off x="7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33" name="Line 30"/>
              <p:cNvSpPr>
                <a:spLocks noChangeShapeType="1"/>
              </p:cNvSpPr>
              <p:nvPr/>
            </p:nvSpPr>
            <p:spPr bwMode="auto">
              <a:xfrm>
                <a:off x="9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34" name="Line 31"/>
              <p:cNvSpPr>
                <a:spLocks noChangeShapeType="1"/>
              </p:cNvSpPr>
              <p:nvPr/>
            </p:nvSpPr>
            <p:spPr bwMode="auto">
              <a:xfrm>
                <a:off x="110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35" name="Line 32"/>
              <p:cNvSpPr>
                <a:spLocks noChangeShapeType="1"/>
              </p:cNvSpPr>
              <p:nvPr/>
            </p:nvSpPr>
            <p:spPr bwMode="auto">
              <a:xfrm>
                <a:off x="129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36" name="Line 33"/>
              <p:cNvSpPr>
                <a:spLocks noChangeShapeType="1"/>
              </p:cNvSpPr>
              <p:nvPr/>
            </p:nvSpPr>
            <p:spPr bwMode="auto">
              <a:xfrm>
                <a:off x="148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37" name="Line 34"/>
              <p:cNvSpPr>
                <a:spLocks noChangeShapeType="1"/>
              </p:cNvSpPr>
              <p:nvPr/>
            </p:nvSpPr>
            <p:spPr bwMode="auto">
              <a:xfrm>
                <a:off x="168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38" name="Line 35"/>
              <p:cNvSpPr>
                <a:spLocks noChangeShapeType="1"/>
              </p:cNvSpPr>
              <p:nvPr/>
            </p:nvSpPr>
            <p:spPr bwMode="auto">
              <a:xfrm>
                <a:off x="187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39" name="Line 36"/>
              <p:cNvSpPr>
                <a:spLocks noChangeShapeType="1"/>
              </p:cNvSpPr>
              <p:nvPr/>
            </p:nvSpPr>
            <p:spPr bwMode="auto">
              <a:xfrm>
                <a:off x="206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40" name="Line 37"/>
              <p:cNvSpPr>
                <a:spLocks noChangeShapeType="1"/>
              </p:cNvSpPr>
              <p:nvPr/>
            </p:nvSpPr>
            <p:spPr bwMode="auto">
              <a:xfrm>
                <a:off x="225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41" name="Line 38"/>
              <p:cNvSpPr>
                <a:spLocks noChangeShapeType="1"/>
              </p:cNvSpPr>
              <p:nvPr/>
            </p:nvSpPr>
            <p:spPr bwMode="auto">
              <a:xfrm>
                <a:off x="244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42" name="Line 39"/>
              <p:cNvSpPr>
                <a:spLocks noChangeShapeType="1"/>
              </p:cNvSpPr>
              <p:nvPr/>
            </p:nvSpPr>
            <p:spPr bwMode="auto">
              <a:xfrm>
                <a:off x="264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43" name="Line 40"/>
              <p:cNvSpPr>
                <a:spLocks noChangeShapeType="1"/>
              </p:cNvSpPr>
              <p:nvPr/>
            </p:nvSpPr>
            <p:spPr bwMode="auto">
              <a:xfrm>
                <a:off x="283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44" name="Line 41"/>
              <p:cNvSpPr>
                <a:spLocks noChangeShapeType="1"/>
              </p:cNvSpPr>
              <p:nvPr/>
            </p:nvSpPr>
            <p:spPr bwMode="auto">
              <a:xfrm>
                <a:off x="302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45" name="Line 42"/>
              <p:cNvSpPr>
                <a:spLocks noChangeShapeType="1"/>
              </p:cNvSpPr>
              <p:nvPr/>
            </p:nvSpPr>
            <p:spPr bwMode="auto">
              <a:xfrm>
                <a:off x="321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46" name="Line 43"/>
              <p:cNvSpPr>
                <a:spLocks noChangeShapeType="1"/>
              </p:cNvSpPr>
              <p:nvPr/>
            </p:nvSpPr>
            <p:spPr bwMode="auto">
              <a:xfrm>
                <a:off x="340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47" name="Line 44"/>
              <p:cNvSpPr>
                <a:spLocks noChangeShapeType="1"/>
              </p:cNvSpPr>
              <p:nvPr/>
            </p:nvSpPr>
            <p:spPr bwMode="auto">
              <a:xfrm>
                <a:off x="360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48" name="Line 45"/>
              <p:cNvSpPr>
                <a:spLocks noChangeShapeType="1"/>
              </p:cNvSpPr>
              <p:nvPr/>
            </p:nvSpPr>
            <p:spPr bwMode="auto">
              <a:xfrm>
                <a:off x="379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49" name="Line 46"/>
              <p:cNvSpPr>
                <a:spLocks noChangeShapeType="1"/>
              </p:cNvSpPr>
              <p:nvPr/>
            </p:nvSpPr>
            <p:spPr bwMode="auto">
              <a:xfrm>
                <a:off x="398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50" name="Line 47"/>
              <p:cNvSpPr>
                <a:spLocks noChangeShapeType="1"/>
              </p:cNvSpPr>
              <p:nvPr/>
            </p:nvSpPr>
            <p:spPr bwMode="auto">
              <a:xfrm>
                <a:off x="417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51" name="Line 48"/>
              <p:cNvSpPr>
                <a:spLocks noChangeShapeType="1"/>
              </p:cNvSpPr>
              <p:nvPr/>
            </p:nvSpPr>
            <p:spPr bwMode="auto">
              <a:xfrm>
                <a:off x="436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52" name="Line 49"/>
              <p:cNvSpPr>
                <a:spLocks noChangeShapeType="1"/>
              </p:cNvSpPr>
              <p:nvPr/>
            </p:nvSpPr>
            <p:spPr bwMode="auto">
              <a:xfrm>
                <a:off x="456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53" name="Line 50"/>
              <p:cNvSpPr>
                <a:spLocks noChangeShapeType="1"/>
              </p:cNvSpPr>
              <p:nvPr/>
            </p:nvSpPr>
            <p:spPr bwMode="auto">
              <a:xfrm>
                <a:off x="475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54" name="Line 51"/>
              <p:cNvSpPr>
                <a:spLocks noChangeShapeType="1"/>
              </p:cNvSpPr>
              <p:nvPr/>
            </p:nvSpPr>
            <p:spPr bwMode="auto">
              <a:xfrm>
                <a:off x="49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55" name="Line 52"/>
              <p:cNvSpPr>
                <a:spLocks noChangeShapeType="1"/>
              </p:cNvSpPr>
              <p:nvPr/>
            </p:nvSpPr>
            <p:spPr bwMode="auto">
              <a:xfrm>
                <a:off x="51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56" name="Line 53"/>
              <p:cNvSpPr>
                <a:spLocks noChangeShapeType="1"/>
              </p:cNvSpPr>
              <p:nvPr/>
            </p:nvSpPr>
            <p:spPr bwMode="auto">
              <a:xfrm>
                <a:off x="53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57" name="Line 54"/>
              <p:cNvSpPr>
                <a:spLocks noChangeShapeType="1"/>
              </p:cNvSpPr>
              <p:nvPr/>
            </p:nvSpPr>
            <p:spPr bwMode="auto">
              <a:xfrm>
                <a:off x="55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58" name="Line 55"/>
              <p:cNvSpPr>
                <a:spLocks noChangeShapeType="1"/>
              </p:cNvSpPr>
              <p:nvPr/>
            </p:nvSpPr>
            <p:spPr bwMode="auto">
              <a:xfrm>
                <a:off x="57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</p:grpSp>
        <p:pic>
          <p:nvPicPr>
            <p:cNvPr id="6" name="Picture 56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79" y="0"/>
              <a:ext cx="68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1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981200"/>
            <a:ext cx="7772400" cy="114300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1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14400" y="3581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pPr>
              <a:defRPr/>
            </a:pPr>
            <a:fld id="{1161821B-D448-4C91-AEE1-3A626053217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F7BFD-6096-4FE9-8365-0984A16626F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057900" y="457200"/>
            <a:ext cx="1943100" cy="5562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5676900" cy="55626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2E84F-1ECB-4F04-B881-DD39C539F37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AC31E-9104-4761-B1C1-72EB8BBF3D1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A68AE-03C7-4145-9A3A-D9DCEBE824C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28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910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087F9-DD51-4EAA-8867-E0069244A80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7F4E5-931A-4561-966A-CD7D1EFE78B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89D9E-9314-43C2-8E6E-688B2978459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4457C-6074-4228-A652-BB0E8BC8D77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A7BC1-9FAF-4897-94D1-12CB3E66210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32ED9-7009-4CC5-A58E-D97DD2765E4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2052" name="Line 4"/>
              <p:cNvSpPr>
                <a:spLocks noChangeShapeType="1"/>
              </p:cNvSpPr>
              <p:nvPr/>
            </p:nvSpPr>
            <p:spPr bwMode="auto">
              <a:xfrm>
                <a:off x="0" y="14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53" name="Line 5"/>
              <p:cNvSpPr>
                <a:spLocks noChangeShapeType="1"/>
              </p:cNvSpPr>
              <p:nvPr/>
            </p:nvSpPr>
            <p:spPr bwMode="auto">
              <a:xfrm>
                <a:off x="0" y="33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54" name="Line 6"/>
              <p:cNvSpPr>
                <a:spLocks noChangeShapeType="1"/>
              </p:cNvSpPr>
              <p:nvPr/>
            </p:nvSpPr>
            <p:spPr bwMode="auto">
              <a:xfrm>
                <a:off x="0" y="52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55" name="Line 7"/>
              <p:cNvSpPr>
                <a:spLocks noChangeShapeType="1"/>
              </p:cNvSpPr>
              <p:nvPr/>
            </p:nvSpPr>
            <p:spPr bwMode="auto">
              <a:xfrm>
                <a:off x="0" y="72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56" name="Line 8"/>
              <p:cNvSpPr>
                <a:spLocks noChangeShapeType="1"/>
              </p:cNvSpPr>
              <p:nvPr/>
            </p:nvSpPr>
            <p:spPr bwMode="auto">
              <a:xfrm>
                <a:off x="0" y="91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57" name="Line 9"/>
              <p:cNvSpPr>
                <a:spLocks noChangeShapeType="1"/>
              </p:cNvSpPr>
              <p:nvPr/>
            </p:nvSpPr>
            <p:spPr bwMode="auto">
              <a:xfrm>
                <a:off x="0" y="110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58" name="Line 10"/>
              <p:cNvSpPr>
                <a:spLocks noChangeShapeType="1"/>
              </p:cNvSpPr>
              <p:nvPr/>
            </p:nvSpPr>
            <p:spPr bwMode="auto">
              <a:xfrm>
                <a:off x="0" y="129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59" name="Line 11"/>
              <p:cNvSpPr>
                <a:spLocks noChangeShapeType="1"/>
              </p:cNvSpPr>
              <p:nvPr/>
            </p:nvSpPr>
            <p:spPr bwMode="auto">
              <a:xfrm>
                <a:off x="0" y="148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60" name="Line 12"/>
              <p:cNvSpPr>
                <a:spLocks noChangeShapeType="1"/>
              </p:cNvSpPr>
              <p:nvPr/>
            </p:nvSpPr>
            <p:spPr bwMode="auto">
              <a:xfrm>
                <a:off x="0" y="168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61" name="Line 13"/>
              <p:cNvSpPr>
                <a:spLocks noChangeShapeType="1"/>
              </p:cNvSpPr>
              <p:nvPr/>
            </p:nvSpPr>
            <p:spPr bwMode="auto">
              <a:xfrm>
                <a:off x="0" y="187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62" name="Line 14"/>
              <p:cNvSpPr>
                <a:spLocks noChangeShapeType="1"/>
              </p:cNvSpPr>
              <p:nvPr/>
            </p:nvSpPr>
            <p:spPr bwMode="auto">
              <a:xfrm>
                <a:off x="0" y="206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63" name="Line 15"/>
              <p:cNvSpPr>
                <a:spLocks noChangeShapeType="1"/>
              </p:cNvSpPr>
              <p:nvPr/>
            </p:nvSpPr>
            <p:spPr bwMode="auto">
              <a:xfrm>
                <a:off x="0" y="225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64" name="Line 16"/>
              <p:cNvSpPr>
                <a:spLocks noChangeShapeType="1"/>
              </p:cNvSpPr>
              <p:nvPr/>
            </p:nvSpPr>
            <p:spPr bwMode="auto">
              <a:xfrm>
                <a:off x="0" y="244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65" name="Line 17"/>
              <p:cNvSpPr>
                <a:spLocks noChangeShapeType="1"/>
              </p:cNvSpPr>
              <p:nvPr/>
            </p:nvSpPr>
            <p:spPr bwMode="auto">
              <a:xfrm>
                <a:off x="0" y="264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66" name="Line 18"/>
              <p:cNvSpPr>
                <a:spLocks noChangeShapeType="1"/>
              </p:cNvSpPr>
              <p:nvPr/>
            </p:nvSpPr>
            <p:spPr bwMode="auto">
              <a:xfrm>
                <a:off x="0" y="283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67" name="Line 19"/>
              <p:cNvSpPr>
                <a:spLocks noChangeShapeType="1"/>
              </p:cNvSpPr>
              <p:nvPr/>
            </p:nvSpPr>
            <p:spPr bwMode="auto">
              <a:xfrm>
                <a:off x="0" y="302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68" name="Line 20"/>
              <p:cNvSpPr>
                <a:spLocks noChangeShapeType="1"/>
              </p:cNvSpPr>
              <p:nvPr/>
            </p:nvSpPr>
            <p:spPr bwMode="auto">
              <a:xfrm>
                <a:off x="0" y="321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69" name="Line 21"/>
              <p:cNvSpPr>
                <a:spLocks noChangeShapeType="1"/>
              </p:cNvSpPr>
              <p:nvPr/>
            </p:nvSpPr>
            <p:spPr bwMode="auto">
              <a:xfrm>
                <a:off x="0" y="3408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70" name="Line 22"/>
              <p:cNvSpPr>
                <a:spLocks noChangeShapeType="1"/>
              </p:cNvSpPr>
              <p:nvPr/>
            </p:nvSpPr>
            <p:spPr bwMode="auto">
              <a:xfrm>
                <a:off x="0" y="3600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71" name="Line 23"/>
              <p:cNvSpPr>
                <a:spLocks noChangeShapeType="1"/>
              </p:cNvSpPr>
              <p:nvPr/>
            </p:nvSpPr>
            <p:spPr bwMode="auto">
              <a:xfrm>
                <a:off x="0" y="3792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72" name="Line 24"/>
              <p:cNvSpPr>
                <a:spLocks noChangeShapeType="1"/>
              </p:cNvSpPr>
              <p:nvPr/>
            </p:nvSpPr>
            <p:spPr bwMode="auto">
              <a:xfrm>
                <a:off x="0" y="3984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73" name="Line 25"/>
              <p:cNvSpPr>
                <a:spLocks noChangeShapeType="1"/>
              </p:cNvSpPr>
              <p:nvPr/>
            </p:nvSpPr>
            <p:spPr bwMode="auto">
              <a:xfrm>
                <a:off x="0" y="4176"/>
                <a:ext cx="5759" cy="0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74" name="Line 26"/>
              <p:cNvSpPr>
                <a:spLocks noChangeShapeType="1"/>
              </p:cNvSpPr>
              <p:nvPr/>
            </p:nvSpPr>
            <p:spPr bwMode="auto">
              <a:xfrm>
                <a:off x="1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75" name="Line 27"/>
              <p:cNvSpPr>
                <a:spLocks noChangeShapeType="1"/>
              </p:cNvSpPr>
              <p:nvPr/>
            </p:nvSpPr>
            <p:spPr bwMode="auto">
              <a:xfrm>
                <a:off x="3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76" name="Line 28"/>
              <p:cNvSpPr>
                <a:spLocks noChangeShapeType="1"/>
              </p:cNvSpPr>
              <p:nvPr/>
            </p:nvSpPr>
            <p:spPr bwMode="auto">
              <a:xfrm>
                <a:off x="5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77" name="Line 29"/>
              <p:cNvSpPr>
                <a:spLocks noChangeShapeType="1"/>
              </p:cNvSpPr>
              <p:nvPr/>
            </p:nvSpPr>
            <p:spPr bwMode="auto">
              <a:xfrm>
                <a:off x="7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78" name="Line 30"/>
              <p:cNvSpPr>
                <a:spLocks noChangeShapeType="1"/>
              </p:cNvSpPr>
              <p:nvPr/>
            </p:nvSpPr>
            <p:spPr bwMode="auto">
              <a:xfrm>
                <a:off x="9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79" name="Line 31"/>
              <p:cNvSpPr>
                <a:spLocks noChangeShapeType="1"/>
              </p:cNvSpPr>
              <p:nvPr/>
            </p:nvSpPr>
            <p:spPr bwMode="auto">
              <a:xfrm>
                <a:off x="110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80" name="Line 32"/>
              <p:cNvSpPr>
                <a:spLocks noChangeShapeType="1"/>
              </p:cNvSpPr>
              <p:nvPr/>
            </p:nvSpPr>
            <p:spPr bwMode="auto">
              <a:xfrm>
                <a:off x="129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81" name="Line 33"/>
              <p:cNvSpPr>
                <a:spLocks noChangeShapeType="1"/>
              </p:cNvSpPr>
              <p:nvPr/>
            </p:nvSpPr>
            <p:spPr bwMode="auto">
              <a:xfrm>
                <a:off x="148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82" name="Line 34"/>
              <p:cNvSpPr>
                <a:spLocks noChangeShapeType="1"/>
              </p:cNvSpPr>
              <p:nvPr/>
            </p:nvSpPr>
            <p:spPr bwMode="auto">
              <a:xfrm>
                <a:off x="168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83" name="Line 35"/>
              <p:cNvSpPr>
                <a:spLocks noChangeShapeType="1"/>
              </p:cNvSpPr>
              <p:nvPr/>
            </p:nvSpPr>
            <p:spPr bwMode="auto">
              <a:xfrm>
                <a:off x="187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84" name="Line 36"/>
              <p:cNvSpPr>
                <a:spLocks noChangeShapeType="1"/>
              </p:cNvSpPr>
              <p:nvPr/>
            </p:nvSpPr>
            <p:spPr bwMode="auto">
              <a:xfrm>
                <a:off x="206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85" name="Line 37"/>
              <p:cNvSpPr>
                <a:spLocks noChangeShapeType="1"/>
              </p:cNvSpPr>
              <p:nvPr/>
            </p:nvSpPr>
            <p:spPr bwMode="auto">
              <a:xfrm>
                <a:off x="225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86" name="Line 38"/>
              <p:cNvSpPr>
                <a:spLocks noChangeShapeType="1"/>
              </p:cNvSpPr>
              <p:nvPr/>
            </p:nvSpPr>
            <p:spPr bwMode="auto">
              <a:xfrm>
                <a:off x="244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87" name="Line 39"/>
              <p:cNvSpPr>
                <a:spLocks noChangeShapeType="1"/>
              </p:cNvSpPr>
              <p:nvPr/>
            </p:nvSpPr>
            <p:spPr bwMode="auto">
              <a:xfrm>
                <a:off x="264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88" name="Line 40"/>
              <p:cNvSpPr>
                <a:spLocks noChangeShapeType="1"/>
              </p:cNvSpPr>
              <p:nvPr/>
            </p:nvSpPr>
            <p:spPr bwMode="auto">
              <a:xfrm>
                <a:off x="283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89" name="Line 41"/>
              <p:cNvSpPr>
                <a:spLocks noChangeShapeType="1"/>
              </p:cNvSpPr>
              <p:nvPr/>
            </p:nvSpPr>
            <p:spPr bwMode="auto">
              <a:xfrm>
                <a:off x="302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90" name="Line 42"/>
              <p:cNvSpPr>
                <a:spLocks noChangeShapeType="1"/>
              </p:cNvSpPr>
              <p:nvPr/>
            </p:nvSpPr>
            <p:spPr bwMode="auto">
              <a:xfrm>
                <a:off x="321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91" name="Line 43"/>
              <p:cNvSpPr>
                <a:spLocks noChangeShapeType="1"/>
              </p:cNvSpPr>
              <p:nvPr/>
            </p:nvSpPr>
            <p:spPr bwMode="auto">
              <a:xfrm>
                <a:off x="340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92" name="Line 44"/>
              <p:cNvSpPr>
                <a:spLocks noChangeShapeType="1"/>
              </p:cNvSpPr>
              <p:nvPr/>
            </p:nvSpPr>
            <p:spPr bwMode="auto">
              <a:xfrm>
                <a:off x="360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93" name="Line 45"/>
              <p:cNvSpPr>
                <a:spLocks noChangeShapeType="1"/>
              </p:cNvSpPr>
              <p:nvPr/>
            </p:nvSpPr>
            <p:spPr bwMode="auto">
              <a:xfrm>
                <a:off x="379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94" name="Line 46"/>
              <p:cNvSpPr>
                <a:spLocks noChangeShapeType="1"/>
              </p:cNvSpPr>
              <p:nvPr/>
            </p:nvSpPr>
            <p:spPr bwMode="auto">
              <a:xfrm>
                <a:off x="398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95" name="Line 47"/>
              <p:cNvSpPr>
                <a:spLocks noChangeShapeType="1"/>
              </p:cNvSpPr>
              <p:nvPr/>
            </p:nvSpPr>
            <p:spPr bwMode="auto">
              <a:xfrm>
                <a:off x="417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96" name="Line 48"/>
              <p:cNvSpPr>
                <a:spLocks noChangeShapeType="1"/>
              </p:cNvSpPr>
              <p:nvPr/>
            </p:nvSpPr>
            <p:spPr bwMode="auto">
              <a:xfrm>
                <a:off x="436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97" name="Line 49"/>
              <p:cNvSpPr>
                <a:spLocks noChangeShapeType="1"/>
              </p:cNvSpPr>
              <p:nvPr/>
            </p:nvSpPr>
            <p:spPr bwMode="auto">
              <a:xfrm>
                <a:off x="456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98" name="Line 50"/>
              <p:cNvSpPr>
                <a:spLocks noChangeShapeType="1"/>
              </p:cNvSpPr>
              <p:nvPr/>
            </p:nvSpPr>
            <p:spPr bwMode="auto">
              <a:xfrm>
                <a:off x="475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099" name="Line 51"/>
              <p:cNvSpPr>
                <a:spLocks noChangeShapeType="1"/>
              </p:cNvSpPr>
              <p:nvPr/>
            </p:nvSpPr>
            <p:spPr bwMode="auto">
              <a:xfrm>
                <a:off x="4944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100" name="Line 52"/>
              <p:cNvSpPr>
                <a:spLocks noChangeShapeType="1"/>
              </p:cNvSpPr>
              <p:nvPr/>
            </p:nvSpPr>
            <p:spPr bwMode="auto">
              <a:xfrm>
                <a:off x="5136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101" name="Line 53"/>
              <p:cNvSpPr>
                <a:spLocks noChangeShapeType="1"/>
              </p:cNvSpPr>
              <p:nvPr/>
            </p:nvSpPr>
            <p:spPr bwMode="auto">
              <a:xfrm>
                <a:off x="5328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102" name="Line 54"/>
              <p:cNvSpPr>
                <a:spLocks noChangeShapeType="1"/>
              </p:cNvSpPr>
              <p:nvPr/>
            </p:nvSpPr>
            <p:spPr bwMode="auto">
              <a:xfrm>
                <a:off x="5520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  <p:sp>
            <p:nvSpPr>
              <p:cNvPr id="2103" name="Line 55"/>
              <p:cNvSpPr>
                <a:spLocks noChangeShapeType="1"/>
              </p:cNvSpPr>
              <p:nvPr/>
            </p:nvSpPr>
            <p:spPr bwMode="auto">
              <a:xfrm>
                <a:off x="5712" y="0"/>
                <a:ext cx="0" cy="4319"/>
              </a:xfrm>
              <a:prstGeom prst="line">
                <a:avLst/>
              </a:prstGeom>
              <a:noFill/>
              <a:ln w="12700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s-MX"/>
              </a:p>
            </p:txBody>
          </p:sp>
        </p:grpSp>
        <p:pic>
          <p:nvPicPr>
            <p:cNvPr id="1033" name="Picture 56"/>
            <p:cNvPicPr>
              <a:picLocks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5079" y="0"/>
              <a:ext cx="68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21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1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1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/>
            </a:lvl1pPr>
          </a:lstStyle>
          <a:p>
            <a:pPr>
              <a:defRPr/>
            </a:pPr>
            <a:fld id="{9B56BF7E-BA10-459F-B9A3-391FC9EDD69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1 Título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s-MX" smtClean="0"/>
              <a:t>Los retos del Marxismo en metodología</a:t>
            </a:r>
          </a:p>
        </p:txBody>
      </p:sp>
      <p:sp>
        <p:nvSpPr>
          <p:cNvPr id="13314" name="2 Subtítulo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s-MX" smtClean="0"/>
              <a:t>Dr. Enrique de la Garza Toledo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2 Marcador de contenido"/>
          <p:cNvSpPr>
            <a:spLocks noGrp="1"/>
          </p:cNvSpPr>
          <p:nvPr>
            <p:ph idx="1"/>
          </p:nvPr>
        </p:nvSpPr>
        <p:spPr>
          <a:xfrm>
            <a:off x="255588" y="404813"/>
            <a:ext cx="7772400" cy="5976937"/>
          </a:xfrm>
        </p:spPr>
        <p:txBody>
          <a:bodyPr/>
          <a:lstStyle/>
          <a:p>
            <a:pPr>
              <a:buFontTx/>
              <a:buNone/>
            </a:pPr>
            <a:r>
              <a:rPr lang="es-MX" smtClean="0"/>
              <a:t>		a) Materialismo y empírico criticismo: teoría del reflejo.</a:t>
            </a:r>
          </a:p>
          <a:p>
            <a:pPr>
              <a:buFontTx/>
              <a:buNone/>
            </a:pPr>
            <a:r>
              <a:rPr lang="es-MX" smtClean="0"/>
              <a:t>		b) Cuadernos filosóficos</a:t>
            </a:r>
          </a:p>
          <a:p>
            <a:pPr>
              <a:buFontTx/>
              <a:buNone/>
            </a:pPr>
            <a:endParaRPr lang="es-MX" sz="1800" smtClean="0"/>
          </a:p>
          <a:p>
            <a:pPr algn="ctr">
              <a:buFontTx/>
              <a:buNone/>
            </a:pPr>
            <a:r>
              <a:rPr lang="es-MX" sz="3600" smtClean="0"/>
              <a:t>¡Al menos insuficientes!</a:t>
            </a:r>
          </a:p>
          <a:p>
            <a:pPr algn="ctr">
              <a:buFontTx/>
              <a:buNone/>
            </a:pPr>
            <a:endParaRPr lang="es-MX" sz="1800" smtClean="0"/>
          </a:p>
          <a:p>
            <a:r>
              <a:rPr lang="es-MX" smtClean="0"/>
              <a:t>En el marxismo de la 2ª internacional se impone una visión naturalista y positivizante de la historia (Lenin es el heterodoxo, ejemplo, polémica con los Mencheviques)</a:t>
            </a:r>
          </a:p>
          <a:p>
            <a:pPr algn="ctr">
              <a:buFontTx/>
              <a:buNone/>
            </a:pPr>
            <a:endParaRPr lang="es-MX" smtClean="0"/>
          </a:p>
          <a:p>
            <a:pPr algn="ctr">
              <a:buFontTx/>
              <a:buNone/>
            </a:pPr>
            <a:endParaRPr lang="es-MX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1 Título"/>
          <p:cNvSpPr>
            <a:spLocks noGrp="1"/>
          </p:cNvSpPr>
          <p:nvPr>
            <p:ph type="title"/>
          </p:nvPr>
        </p:nvSpPr>
        <p:spPr>
          <a:xfrm>
            <a:off x="228600" y="341313"/>
            <a:ext cx="7772400" cy="1143000"/>
          </a:xfrm>
        </p:spPr>
        <p:txBody>
          <a:bodyPr/>
          <a:lstStyle/>
          <a:p>
            <a:r>
              <a:rPr lang="es-MX" sz="3600" smtClean="0"/>
              <a:t>7. La revolución europea del 17 – 23: abre una reflexión </a:t>
            </a:r>
          </a:p>
        </p:txBody>
      </p:sp>
      <p:sp>
        <p:nvSpPr>
          <p:cNvPr id="23554" name="2 Marcador de contenido"/>
          <p:cNvSpPr>
            <a:spLocks noGrp="1"/>
          </p:cNvSpPr>
          <p:nvPr>
            <p:ph idx="1"/>
          </p:nvPr>
        </p:nvSpPr>
        <p:spPr>
          <a:xfrm>
            <a:off x="250825" y="2205038"/>
            <a:ext cx="7772400" cy="4114800"/>
          </a:xfrm>
        </p:spPr>
        <p:txBody>
          <a:bodyPr/>
          <a:lstStyle/>
          <a:p>
            <a:pPr marL="514350" indent="-514350">
              <a:buFontTx/>
              <a:buAutoNum type="alphaLcParenR"/>
            </a:pPr>
            <a:r>
              <a:rPr lang="es-MX" smtClean="0"/>
              <a:t>Luckas:</a:t>
            </a:r>
          </a:p>
          <a:p>
            <a:pPr marL="514350" indent="-514350">
              <a:buFontTx/>
              <a:buAutoNum type="alphaLcParenR"/>
            </a:pPr>
            <a:r>
              <a:rPr lang="es-MX" smtClean="0"/>
              <a:t>Korch:</a:t>
            </a:r>
          </a:p>
          <a:p>
            <a:pPr marL="514350" indent="-514350">
              <a:buFontTx/>
              <a:buAutoNum type="alphaLcParenR"/>
            </a:pPr>
            <a:r>
              <a:rPr lang="es-MX" smtClean="0"/>
              <a:t>Gramsci:</a:t>
            </a:r>
          </a:p>
          <a:p>
            <a:pPr marL="514350" indent="-514350">
              <a:buFontTx/>
              <a:buAutoNum type="alphaLcParenR"/>
            </a:pPr>
            <a:r>
              <a:rPr lang="es-MX" smtClean="0"/>
              <a:t>E. Bloch:</a:t>
            </a:r>
          </a:p>
          <a:p>
            <a:pPr marL="514350" indent="-514350">
              <a:buFontTx/>
              <a:buAutoNum type="alphaLcParenR"/>
            </a:pPr>
            <a:r>
              <a:rPr lang="es-MX" smtClean="0"/>
              <a:t>Escuela de</a:t>
            </a:r>
          </a:p>
          <a:p>
            <a:pPr marL="514350" indent="-514350">
              <a:buFontTx/>
              <a:buNone/>
            </a:pPr>
            <a:r>
              <a:rPr lang="es-MX" smtClean="0"/>
              <a:t>     Frankfort: </a:t>
            </a:r>
          </a:p>
        </p:txBody>
      </p:sp>
      <p:sp>
        <p:nvSpPr>
          <p:cNvPr id="23555" name="3 CuadroTexto"/>
          <p:cNvSpPr txBox="1">
            <a:spLocks noChangeArrowheads="1"/>
          </p:cNvSpPr>
          <p:nvPr/>
        </p:nvSpPr>
        <p:spPr bwMode="auto">
          <a:xfrm>
            <a:off x="3563938" y="2468563"/>
            <a:ext cx="42481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MX" sz="2400"/>
              <a:t>Punto común: La reivindicación del sujeto en la historia y la lucha en contra del naturalismo (Gramsci v.s. Bujarin)</a:t>
            </a:r>
          </a:p>
          <a:p>
            <a:pPr eaLnBrk="0" hangingPunct="0"/>
            <a:endParaRPr lang="es-MX" sz="2400"/>
          </a:p>
          <a:p>
            <a:pPr eaLnBrk="0" hangingPunct="0"/>
            <a:endParaRPr lang="es-MX" sz="2400"/>
          </a:p>
          <a:p>
            <a:pPr eaLnBrk="0" hangingPunct="0"/>
            <a:r>
              <a:rPr lang="es-MX" sz="2400"/>
              <a:t>v.s. economicismo y positivismo</a:t>
            </a:r>
          </a:p>
        </p:txBody>
      </p:sp>
      <p:sp>
        <p:nvSpPr>
          <p:cNvPr id="23556" name="4 Abrir llave"/>
          <p:cNvSpPr>
            <a:spLocks/>
          </p:cNvSpPr>
          <p:nvPr/>
        </p:nvSpPr>
        <p:spPr bwMode="auto">
          <a:xfrm rot="10800000">
            <a:off x="2843213" y="2193925"/>
            <a:ext cx="504825" cy="3384550"/>
          </a:xfrm>
          <a:prstGeom prst="leftBrace">
            <a:avLst>
              <a:gd name="adj1" fmla="val 8318"/>
              <a:gd name="adj2" fmla="val 50000"/>
            </a:avLst>
          </a:prstGeom>
          <a:noFill/>
          <a:ln w="222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s-MX"/>
          </a:p>
        </p:txBody>
      </p:sp>
      <p:sp>
        <p:nvSpPr>
          <p:cNvPr id="23557" name="5 Flecha derecha"/>
          <p:cNvSpPr>
            <a:spLocks noChangeArrowheads="1"/>
          </p:cNvSpPr>
          <p:nvPr/>
        </p:nvSpPr>
        <p:spPr bwMode="auto">
          <a:xfrm rot="5400000">
            <a:off x="5255419" y="4174331"/>
            <a:ext cx="720725" cy="360363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s-MX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2 Marcador de contenido"/>
          <p:cNvSpPr>
            <a:spLocks noGrp="1"/>
          </p:cNvSpPr>
          <p:nvPr>
            <p:ph idx="1"/>
          </p:nvPr>
        </p:nvSpPr>
        <p:spPr>
          <a:xfrm>
            <a:off x="250825" y="404813"/>
            <a:ext cx="7772400" cy="4114800"/>
          </a:xfrm>
        </p:spPr>
        <p:txBody>
          <a:bodyPr/>
          <a:lstStyle/>
          <a:p>
            <a:pPr marL="514350" indent="-514350">
              <a:buFontTx/>
              <a:buAutoNum type="arabicParenR"/>
            </a:pPr>
            <a:r>
              <a:rPr lang="es-MX" smtClean="0"/>
              <a:t>Condena de esta visión de la historia: a Luckas lo criticaron los SD y la 2ª internacional</a:t>
            </a:r>
          </a:p>
          <a:p>
            <a:pPr marL="514350" indent="-514350" algn="ctr">
              <a:buFontTx/>
              <a:buNone/>
            </a:pPr>
            <a:r>
              <a:rPr lang="es-MX" smtClean="0"/>
              <a:t>¡Zinoviev en su informe al V congreso         de la Comitern criticó Historia y  Conciencia de Clase!</a:t>
            </a:r>
          </a:p>
          <a:p>
            <a:pPr marL="514350" indent="-514350">
              <a:buFontTx/>
              <a:buNone/>
            </a:pPr>
            <a:r>
              <a:rPr lang="es-MX" smtClean="0"/>
              <a:t>2)  Marginación de Korch y Gramsci</a:t>
            </a:r>
          </a:p>
        </p:txBody>
      </p:sp>
      <p:sp>
        <p:nvSpPr>
          <p:cNvPr id="24578" name="3 CuadroTexto"/>
          <p:cNvSpPr txBox="1">
            <a:spLocks noChangeArrowheads="1"/>
          </p:cNvSpPr>
          <p:nvPr/>
        </p:nvSpPr>
        <p:spPr bwMode="auto">
          <a:xfrm>
            <a:off x="900113" y="5013325"/>
            <a:ext cx="19431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MX" sz="3000"/>
              <a:t>Stalinismo</a:t>
            </a:r>
          </a:p>
        </p:txBody>
      </p:sp>
      <p:sp>
        <p:nvSpPr>
          <p:cNvPr id="24579" name="4 CuadroTexto"/>
          <p:cNvSpPr txBox="1">
            <a:spLocks noChangeArrowheads="1"/>
          </p:cNvSpPr>
          <p:nvPr/>
        </p:nvSpPr>
        <p:spPr bwMode="auto">
          <a:xfrm>
            <a:off x="3276600" y="4508500"/>
            <a:ext cx="446405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-"/>
            </a:pPr>
            <a:r>
              <a:rPr lang="es-MX" sz="3200"/>
              <a:t> </a:t>
            </a:r>
            <a:r>
              <a:rPr lang="es-MX" sz="3000"/>
              <a:t>Manuales codificados</a:t>
            </a:r>
          </a:p>
          <a:p>
            <a:pPr eaLnBrk="0" hangingPunct="0">
              <a:buFontTx/>
              <a:buChar char="-"/>
            </a:pPr>
            <a:r>
              <a:rPr lang="es-MX" sz="3000"/>
              <a:t> Traducción de la dialéctica Hegeliana</a:t>
            </a:r>
          </a:p>
        </p:txBody>
      </p:sp>
      <p:sp>
        <p:nvSpPr>
          <p:cNvPr id="24580" name="5 Abrir llave"/>
          <p:cNvSpPr>
            <a:spLocks/>
          </p:cNvSpPr>
          <p:nvPr/>
        </p:nvSpPr>
        <p:spPr bwMode="auto">
          <a:xfrm>
            <a:off x="2771775" y="4581525"/>
            <a:ext cx="431800" cy="1439863"/>
          </a:xfrm>
          <a:prstGeom prst="leftBrace">
            <a:avLst>
              <a:gd name="adj1" fmla="val 8336"/>
              <a:gd name="adj2" fmla="val 50000"/>
            </a:avLst>
          </a:prstGeom>
          <a:noFill/>
          <a:ln w="222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s-MX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Título"/>
          <p:cNvSpPr>
            <a:spLocks noGrp="1"/>
          </p:cNvSpPr>
          <p:nvPr>
            <p:ph type="title"/>
          </p:nvPr>
        </p:nvSpPr>
        <p:spPr>
          <a:xfrm>
            <a:off x="228600" y="115888"/>
            <a:ext cx="7772400" cy="1657350"/>
          </a:xfrm>
        </p:spPr>
        <p:txBody>
          <a:bodyPr/>
          <a:lstStyle/>
          <a:p>
            <a:r>
              <a:rPr lang="es-MX" sz="3600" smtClean="0"/>
              <a:t>8.  1980 Se abre una coyuntura de gran viraje histórico en la realidad       base material de viraje en las concepciones</a:t>
            </a:r>
          </a:p>
        </p:txBody>
      </p:sp>
      <p:sp>
        <p:nvSpPr>
          <p:cNvPr id="25602" name="2 Marcador de contenido"/>
          <p:cNvSpPr>
            <a:spLocks noGrp="1"/>
          </p:cNvSpPr>
          <p:nvPr>
            <p:ph idx="1"/>
          </p:nvPr>
        </p:nvSpPr>
        <p:spPr>
          <a:xfrm>
            <a:off x="228600" y="2192338"/>
            <a:ext cx="7772400" cy="4044950"/>
          </a:xfrm>
        </p:spPr>
        <p:txBody>
          <a:bodyPr/>
          <a:lstStyle/>
          <a:p>
            <a:r>
              <a:rPr lang="es-MX" smtClean="0"/>
              <a:t>Retos del marxismo: </a:t>
            </a:r>
          </a:p>
          <a:p>
            <a:pPr lvl="1">
              <a:buFontTx/>
              <a:buNone/>
            </a:pPr>
            <a:r>
              <a:rPr lang="es-MX" smtClean="0"/>
              <a:t>	a) No insistir sobre una epistemología y metodología en crisis en ciencias sociales, llega con retraso, v.g.r. la econometría francesa marxista actual y el regulacionismo</a:t>
            </a:r>
          </a:p>
          <a:p>
            <a:pPr lvl="1">
              <a:buFontTx/>
              <a:buNone/>
            </a:pPr>
            <a:r>
              <a:rPr lang="es-MX" smtClean="0"/>
              <a:t>	b) Buscar desarrollar lo que en los clásicos solo fueron concepciones epistemológicas básicas en forma actualizada</a:t>
            </a:r>
          </a:p>
        </p:txBody>
      </p:sp>
      <p:sp>
        <p:nvSpPr>
          <p:cNvPr id="25603" name="3 Flecha derecha"/>
          <p:cNvSpPr>
            <a:spLocks noChangeArrowheads="1"/>
          </p:cNvSpPr>
          <p:nvPr/>
        </p:nvSpPr>
        <p:spPr bwMode="auto">
          <a:xfrm>
            <a:off x="4716463" y="836613"/>
            <a:ext cx="576262" cy="215900"/>
          </a:xfrm>
          <a:prstGeom prst="rightArrow">
            <a:avLst>
              <a:gd name="adj1" fmla="val 50000"/>
              <a:gd name="adj2" fmla="val 5004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s-MX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smtClean="0"/>
              <a:t>9. Después del Stalinismo dos desarrollos</a:t>
            </a:r>
          </a:p>
        </p:txBody>
      </p:sp>
      <p:sp>
        <p:nvSpPr>
          <p:cNvPr id="26626" name="2 Marcador de contenido"/>
          <p:cNvSpPr>
            <a:spLocks noGrp="1"/>
          </p:cNvSpPr>
          <p:nvPr>
            <p:ph idx="1"/>
          </p:nvPr>
        </p:nvSpPr>
        <p:spPr>
          <a:xfrm>
            <a:off x="250825" y="1916113"/>
            <a:ext cx="7772400" cy="4114800"/>
          </a:xfrm>
        </p:spPr>
        <p:txBody>
          <a:bodyPr/>
          <a:lstStyle/>
          <a:p>
            <a:pPr marL="514350" indent="-514350">
              <a:buFontTx/>
              <a:buAutoNum type="alphaLcParenR"/>
            </a:pPr>
            <a:r>
              <a:rPr lang="es-MX" smtClean="0"/>
              <a:t>El método de la economía política</a:t>
            </a:r>
          </a:p>
          <a:p>
            <a:pPr marL="514350" indent="-514350">
              <a:buFontTx/>
              <a:buAutoNum type="alphaLcParenR"/>
            </a:pPr>
            <a:r>
              <a:rPr lang="es-MX" smtClean="0"/>
              <a:t>La metodología en Estado práctico (Thompson)</a:t>
            </a:r>
          </a:p>
          <a:p>
            <a:pPr marL="514350" indent="-514350">
              <a:buFontTx/>
              <a:buAutoNum type="alphaLcParenR"/>
            </a:pPr>
            <a:r>
              <a:rPr lang="es-MX" smtClean="0"/>
              <a:t>La reflexión de la dialéctica</a:t>
            </a:r>
          </a:p>
          <a:p>
            <a:pPr marL="514350" indent="-514350">
              <a:buFontTx/>
              <a:buNone/>
            </a:pPr>
            <a:r>
              <a:rPr lang="es-MX" smtClean="0"/>
              <a:t>     y la totalidad concreta</a:t>
            </a:r>
          </a:p>
          <a:p>
            <a:pPr marL="514350" indent="-514350">
              <a:buFontTx/>
              <a:buNone/>
            </a:pPr>
            <a:r>
              <a:rPr lang="es-MX" smtClean="0"/>
              <a:t>d)  La reconstrucción articulada y el configuracionismo</a:t>
            </a:r>
          </a:p>
        </p:txBody>
      </p:sp>
      <p:sp>
        <p:nvSpPr>
          <p:cNvPr id="26627" name="3 CuadroTexto"/>
          <p:cNvSpPr txBox="1">
            <a:spLocks noChangeArrowheads="1"/>
          </p:cNvSpPr>
          <p:nvPr/>
        </p:nvSpPr>
        <p:spPr bwMode="auto">
          <a:xfrm>
            <a:off x="6156325" y="3473450"/>
            <a:ext cx="18002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MX" sz="2000"/>
              <a:t>callejón sin salida dentro   de la óptica positivista</a:t>
            </a:r>
          </a:p>
        </p:txBody>
      </p:sp>
      <p:sp>
        <p:nvSpPr>
          <p:cNvPr id="26628" name="4 Flecha derecha"/>
          <p:cNvSpPr>
            <a:spLocks noChangeArrowheads="1"/>
          </p:cNvSpPr>
          <p:nvPr/>
        </p:nvSpPr>
        <p:spPr bwMode="auto">
          <a:xfrm>
            <a:off x="5508625" y="3789363"/>
            <a:ext cx="576263" cy="287337"/>
          </a:xfrm>
          <a:prstGeom prst="rightArrow">
            <a:avLst>
              <a:gd name="adj1" fmla="val 50000"/>
              <a:gd name="adj2" fmla="val 5013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s-MX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1 Título"/>
          <p:cNvSpPr>
            <a:spLocks noGrp="1"/>
          </p:cNvSpPr>
          <p:nvPr>
            <p:ph type="title"/>
          </p:nvPr>
        </p:nvSpPr>
        <p:spPr>
          <a:xfrm>
            <a:off x="228600" y="260350"/>
            <a:ext cx="7772400" cy="692150"/>
          </a:xfrm>
        </p:spPr>
        <p:txBody>
          <a:bodyPr/>
          <a:lstStyle/>
          <a:p>
            <a:r>
              <a:rPr lang="es-MX" sz="3600" smtClean="0"/>
              <a:t>10. (continuación)</a:t>
            </a:r>
          </a:p>
        </p:txBody>
      </p:sp>
      <p:sp>
        <p:nvSpPr>
          <p:cNvPr id="27650" name="2 Marcador de contenido"/>
          <p:cNvSpPr>
            <a:spLocks noGrp="1"/>
          </p:cNvSpPr>
          <p:nvPr>
            <p:ph idx="1"/>
          </p:nvPr>
        </p:nvSpPr>
        <p:spPr>
          <a:xfrm>
            <a:off x="228600" y="1196975"/>
            <a:ext cx="5856288" cy="4968875"/>
          </a:xfrm>
        </p:spPr>
        <p:txBody>
          <a:bodyPr/>
          <a:lstStyle/>
          <a:p>
            <a:pPr marL="514350" indent="-514350">
              <a:buFontTx/>
              <a:buAutoNum type="alphaLcPeriod"/>
            </a:pPr>
            <a:r>
              <a:rPr lang="es-MX" smtClean="0"/>
              <a:t>Concepto alternativa de teoría: A-C</a:t>
            </a:r>
            <a:r>
              <a:rPr lang="es-MX" sz="2600" smtClean="0"/>
              <a:t>p</a:t>
            </a:r>
            <a:r>
              <a:rPr lang="es-MX" smtClean="0"/>
              <a:t> (niveles abstracción) v.s. teoría axiomatizada</a:t>
            </a:r>
          </a:p>
          <a:p>
            <a:pPr marL="514350" indent="-514350">
              <a:buFontTx/>
              <a:buAutoNum type="alphaLcPeriod"/>
            </a:pPr>
            <a:r>
              <a:rPr lang="es-MX" smtClean="0"/>
              <a:t>Problema del punto de partida</a:t>
            </a:r>
          </a:p>
          <a:p>
            <a:pPr marL="514350" indent="-514350">
              <a:buFontTx/>
              <a:buAutoNum type="alphaLcPeriod"/>
            </a:pPr>
            <a:r>
              <a:rPr lang="es-MX" smtClean="0"/>
              <a:t>Relación lógica-histórica entre niveles de abstracción </a:t>
            </a:r>
          </a:p>
          <a:p>
            <a:pPr marL="514350" indent="-514350">
              <a:buFontTx/>
              <a:buAutoNum type="alphaLcPeriod"/>
            </a:pPr>
            <a:r>
              <a:rPr lang="es-MX" smtClean="0"/>
              <a:t>La dialéctica y las categorías </a:t>
            </a:r>
          </a:p>
          <a:p>
            <a:pPr marL="514350" indent="-514350">
              <a:buFontTx/>
              <a:buAutoNum type="alphaLcPeriod"/>
            </a:pPr>
            <a:r>
              <a:rPr lang="es-MX" smtClean="0"/>
              <a:t>La verificación interna: lo histórico</a:t>
            </a:r>
          </a:p>
          <a:p>
            <a:pPr marL="514350" indent="-514350">
              <a:buFontTx/>
              <a:buNone/>
            </a:pPr>
            <a:endParaRPr lang="es-MX" smtClean="0"/>
          </a:p>
        </p:txBody>
      </p:sp>
      <p:sp>
        <p:nvSpPr>
          <p:cNvPr id="27651" name="3 CuadroTexto"/>
          <p:cNvSpPr txBox="1">
            <a:spLocks noChangeArrowheads="1"/>
          </p:cNvSpPr>
          <p:nvPr/>
        </p:nvSpPr>
        <p:spPr bwMode="auto">
          <a:xfrm>
            <a:off x="5940425" y="2708275"/>
            <a:ext cx="18002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MX" sz="1500"/>
              <a:t>Presupuesto lógico actual</a:t>
            </a:r>
          </a:p>
        </p:txBody>
      </p:sp>
      <p:sp>
        <p:nvSpPr>
          <p:cNvPr id="27652" name="4 Abrir llave"/>
          <p:cNvSpPr>
            <a:spLocks/>
          </p:cNvSpPr>
          <p:nvPr/>
        </p:nvSpPr>
        <p:spPr bwMode="auto">
          <a:xfrm>
            <a:off x="5795963" y="2781300"/>
            <a:ext cx="215900" cy="431800"/>
          </a:xfrm>
          <a:prstGeom prst="leftBrace">
            <a:avLst>
              <a:gd name="adj1" fmla="val 8333"/>
              <a:gd name="adj2" fmla="val 50000"/>
            </a:avLst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s-MX" sz="1500"/>
          </a:p>
        </p:txBody>
      </p:sp>
      <p:sp>
        <p:nvSpPr>
          <p:cNvPr id="27653" name="5 CuadroTexto"/>
          <p:cNvSpPr txBox="1">
            <a:spLocks noChangeArrowheads="1"/>
          </p:cNvSpPr>
          <p:nvPr/>
        </p:nvSpPr>
        <p:spPr bwMode="auto">
          <a:xfrm>
            <a:off x="5940425" y="3284538"/>
            <a:ext cx="107950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MX" sz="1500"/>
              <a:t>Lógico</a:t>
            </a:r>
          </a:p>
          <a:p>
            <a:pPr eaLnBrk="0" hangingPunct="0"/>
            <a:endParaRPr lang="es-MX" sz="1500"/>
          </a:p>
          <a:p>
            <a:pPr eaLnBrk="0" hangingPunct="0"/>
            <a:r>
              <a:rPr lang="es-MX" sz="1500"/>
              <a:t>Histórico</a:t>
            </a:r>
          </a:p>
        </p:txBody>
      </p:sp>
      <p:sp>
        <p:nvSpPr>
          <p:cNvPr id="27654" name="6 CuadroTexto"/>
          <p:cNvSpPr txBox="1">
            <a:spLocks noChangeArrowheads="1"/>
          </p:cNvSpPr>
          <p:nvPr/>
        </p:nvSpPr>
        <p:spPr bwMode="auto">
          <a:xfrm>
            <a:off x="6875463" y="3141663"/>
            <a:ext cx="9366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MX" sz="1500"/>
              <a:t>Lógica</a:t>
            </a:r>
          </a:p>
          <a:p>
            <a:pPr eaLnBrk="0" hangingPunct="0"/>
            <a:r>
              <a:rPr lang="es-MX" sz="1500"/>
              <a:t>Teoría</a:t>
            </a:r>
          </a:p>
        </p:txBody>
      </p:sp>
      <p:sp>
        <p:nvSpPr>
          <p:cNvPr id="27655" name="7 CuadroTexto"/>
          <p:cNvSpPr txBox="1">
            <a:spLocks noChangeArrowheads="1"/>
          </p:cNvSpPr>
          <p:nvPr/>
        </p:nvSpPr>
        <p:spPr bwMode="auto">
          <a:xfrm>
            <a:off x="6948488" y="3636963"/>
            <a:ext cx="11525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MX" sz="1500"/>
              <a:t>Ilustración</a:t>
            </a:r>
          </a:p>
          <a:p>
            <a:pPr eaLnBrk="0" hangingPunct="0"/>
            <a:r>
              <a:rPr lang="es-MX" sz="1500"/>
              <a:t>Génesis</a:t>
            </a:r>
          </a:p>
          <a:p>
            <a:pPr eaLnBrk="0" hangingPunct="0"/>
            <a:r>
              <a:rPr lang="es-MX" sz="1500"/>
              <a:t>PresupuestoEmpírico</a:t>
            </a:r>
          </a:p>
        </p:txBody>
      </p:sp>
      <p:sp>
        <p:nvSpPr>
          <p:cNvPr id="27656" name="8 Abrir llave"/>
          <p:cNvSpPr>
            <a:spLocks/>
          </p:cNvSpPr>
          <p:nvPr/>
        </p:nvSpPr>
        <p:spPr bwMode="auto">
          <a:xfrm>
            <a:off x="6732588" y="3213100"/>
            <a:ext cx="215900" cy="360363"/>
          </a:xfrm>
          <a:prstGeom prst="leftBrace">
            <a:avLst>
              <a:gd name="adj1" fmla="val 20230"/>
              <a:gd name="adj2" fmla="val 63565"/>
            </a:avLst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s-MX" sz="1500"/>
          </a:p>
        </p:txBody>
      </p:sp>
      <p:sp>
        <p:nvSpPr>
          <p:cNvPr id="27657" name="9 Abrir llave"/>
          <p:cNvSpPr>
            <a:spLocks/>
          </p:cNvSpPr>
          <p:nvPr/>
        </p:nvSpPr>
        <p:spPr bwMode="auto">
          <a:xfrm>
            <a:off x="6804025" y="3716338"/>
            <a:ext cx="215900" cy="865187"/>
          </a:xfrm>
          <a:prstGeom prst="leftBrace">
            <a:avLst>
              <a:gd name="adj1" fmla="val 8349"/>
              <a:gd name="adj2" fmla="val 24440"/>
            </a:avLst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s-MX" sz="1500"/>
          </a:p>
        </p:txBody>
      </p:sp>
      <p:sp>
        <p:nvSpPr>
          <p:cNvPr id="27658" name="10 Abrir llave"/>
          <p:cNvSpPr>
            <a:spLocks/>
          </p:cNvSpPr>
          <p:nvPr/>
        </p:nvSpPr>
        <p:spPr bwMode="auto">
          <a:xfrm>
            <a:off x="5867400" y="3284538"/>
            <a:ext cx="217488" cy="792162"/>
          </a:xfrm>
          <a:prstGeom prst="leftBrace">
            <a:avLst>
              <a:gd name="adj1" fmla="val 8280"/>
              <a:gd name="adj2" fmla="val 23296"/>
            </a:avLst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s-MX" sz="1500"/>
          </a:p>
        </p:txBody>
      </p:sp>
      <p:sp>
        <p:nvSpPr>
          <p:cNvPr id="27660" name="12 Abrir llave"/>
          <p:cNvSpPr>
            <a:spLocks/>
          </p:cNvSpPr>
          <p:nvPr/>
        </p:nvSpPr>
        <p:spPr bwMode="auto">
          <a:xfrm>
            <a:off x="5580063" y="4581525"/>
            <a:ext cx="215900" cy="287338"/>
          </a:xfrm>
          <a:prstGeom prst="leftBrace">
            <a:avLst>
              <a:gd name="adj1" fmla="val 8318"/>
              <a:gd name="adj2" fmla="val 50000"/>
            </a:avLst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s-MX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2 Marcador de contenido"/>
          <p:cNvSpPr>
            <a:spLocks noGrp="1"/>
          </p:cNvSpPr>
          <p:nvPr>
            <p:ph idx="1"/>
          </p:nvPr>
        </p:nvSpPr>
        <p:spPr>
          <a:xfrm>
            <a:off x="255588" y="704850"/>
            <a:ext cx="7772400" cy="4752975"/>
          </a:xfrm>
        </p:spPr>
        <p:txBody>
          <a:bodyPr/>
          <a:lstStyle/>
          <a:p>
            <a:pPr marL="514350" indent="-514350">
              <a:buFontTx/>
              <a:buAutoNum type="alphaLcPeriod" startAt="6"/>
            </a:pPr>
            <a:r>
              <a:rPr lang="es-MX" smtClean="0"/>
              <a:t>Método de construcción de la totalidad y estrategia de reconstrucción</a:t>
            </a:r>
          </a:p>
          <a:p>
            <a:pPr marL="514350" indent="-514350">
              <a:buFontTx/>
              <a:buAutoNum type="alphaLcPeriod" startAt="6"/>
            </a:pPr>
            <a:r>
              <a:rPr lang="es-MX" smtClean="0"/>
              <a:t>El método de exposición v.s. investigación      Zemelman: la función de la teoría acumulada</a:t>
            </a:r>
          </a:p>
          <a:p>
            <a:pPr marL="514350" indent="-514350">
              <a:buFontTx/>
              <a:buAutoNum type="alphaLcPeriod" startAt="6"/>
            </a:pPr>
            <a:r>
              <a:rPr lang="es-MX" smtClean="0"/>
              <a:t>La influencia del objeto sobre la forma del método:</a:t>
            </a:r>
          </a:p>
          <a:p>
            <a:pPr marL="514350" indent="-514350">
              <a:buFontTx/>
              <a:buAutoNum type="alphaLcPeriod" startAt="6"/>
            </a:pPr>
            <a:endParaRPr lang="es-MX" smtClean="0"/>
          </a:p>
          <a:p>
            <a:pPr marL="514350" indent="-514350">
              <a:buFontTx/>
              <a:buNone/>
            </a:pPr>
            <a:endParaRPr lang="es-MX" smtClean="0"/>
          </a:p>
          <a:p>
            <a:pPr marL="514350" indent="-514350">
              <a:buFontTx/>
              <a:buNone/>
            </a:pPr>
            <a:endParaRPr lang="es-MX" smtClean="0"/>
          </a:p>
          <a:p>
            <a:pPr marL="514350" indent="-514350">
              <a:buFontTx/>
              <a:buAutoNum type="alphaLcPeriod" startAt="6"/>
            </a:pPr>
            <a:endParaRPr lang="es-MX" smtClean="0"/>
          </a:p>
          <a:p>
            <a:pPr marL="514350" indent="-514350">
              <a:buFontTx/>
              <a:buNone/>
            </a:pPr>
            <a:endParaRPr lang="es-MX" smtClean="0"/>
          </a:p>
          <a:p>
            <a:pPr marL="514350" indent="-514350">
              <a:buFontTx/>
              <a:buNone/>
            </a:pPr>
            <a:r>
              <a:rPr lang="es-MX" smtClean="0"/>
              <a:t>      </a:t>
            </a:r>
          </a:p>
        </p:txBody>
      </p:sp>
      <p:sp>
        <p:nvSpPr>
          <p:cNvPr id="28674" name="3 CuadroTexto"/>
          <p:cNvSpPr txBox="1">
            <a:spLocks noChangeArrowheads="1"/>
          </p:cNvSpPr>
          <p:nvPr/>
        </p:nvSpPr>
        <p:spPr bwMode="auto">
          <a:xfrm>
            <a:off x="1908175" y="4665663"/>
            <a:ext cx="28797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buFontTx/>
              <a:buAutoNum type="alphaLcParenR"/>
            </a:pPr>
            <a:r>
              <a:rPr lang="es-MX"/>
              <a:t>Significados de totalidad</a:t>
            </a:r>
          </a:p>
          <a:p>
            <a:pPr marL="342900" indent="-342900" eaLnBrk="0" hangingPunct="0">
              <a:buFontTx/>
              <a:buAutoNum type="alphaLcParenR"/>
            </a:pPr>
            <a:r>
              <a:rPr lang="es-MX"/>
              <a:t>Lógico-histórico</a:t>
            </a:r>
          </a:p>
          <a:p>
            <a:pPr marL="342900" indent="-342900" eaLnBrk="0" hangingPunct="0">
              <a:buFontTx/>
              <a:buAutoNum type="alphaLcParenR"/>
            </a:pPr>
            <a:r>
              <a:rPr lang="es-MX"/>
              <a:t>Punto de partida</a:t>
            </a:r>
          </a:p>
        </p:txBody>
      </p:sp>
      <p:sp>
        <p:nvSpPr>
          <p:cNvPr id="28675" name="4 CuadroTexto"/>
          <p:cNvSpPr txBox="1">
            <a:spLocks noChangeArrowheads="1"/>
          </p:cNvSpPr>
          <p:nvPr/>
        </p:nvSpPr>
        <p:spPr bwMode="auto">
          <a:xfrm>
            <a:off x="4787900" y="4449763"/>
            <a:ext cx="1944688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MX" sz="1400"/>
              <a:t>-Procesos históricos</a:t>
            </a:r>
          </a:p>
          <a:p>
            <a:pPr eaLnBrk="0" hangingPunct="0"/>
            <a:r>
              <a:rPr lang="es-MX" sz="1400"/>
              <a:t>-Niveles de abstracción</a:t>
            </a:r>
          </a:p>
          <a:p>
            <a:pPr eaLnBrk="0" hangingPunct="0"/>
            <a:r>
              <a:rPr lang="es-MX" sz="1400"/>
              <a:t>-Lógico-histórico</a:t>
            </a:r>
          </a:p>
        </p:txBody>
      </p:sp>
      <p:sp>
        <p:nvSpPr>
          <p:cNvPr id="28676" name="5 Abrir llave"/>
          <p:cNvSpPr>
            <a:spLocks/>
          </p:cNvSpPr>
          <p:nvPr/>
        </p:nvSpPr>
        <p:spPr bwMode="auto">
          <a:xfrm>
            <a:off x="4716463" y="4521200"/>
            <a:ext cx="142875" cy="576263"/>
          </a:xfrm>
          <a:prstGeom prst="leftBrace">
            <a:avLst>
              <a:gd name="adj1" fmla="val 8403"/>
              <a:gd name="adj2" fmla="val 50000"/>
            </a:avLst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s-MX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5588" y="908050"/>
            <a:ext cx="7772400" cy="3097213"/>
          </a:xfrm>
        </p:spPr>
        <p:txBody>
          <a:bodyPr/>
          <a:lstStyle/>
          <a:p>
            <a:pPr marL="571500" indent="-571500">
              <a:buFontTx/>
              <a:buAutoNum type="romanLcPeriod"/>
            </a:pPr>
            <a:r>
              <a:rPr lang="es-MX" smtClean="0"/>
              <a:t>Influencia de la teoría sobre el Método     (E-S-A) </a:t>
            </a:r>
          </a:p>
          <a:p>
            <a:pPr marL="571500" indent="-571500">
              <a:buFontTx/>
              <a:buAutoNum type="alphaLcPeriod" startAt="10"/>
            </a:pPr>
            <a:r>
              <a:rPr lang="es-MX" smtClean="0"/>
              <a:t>Problemas diversos:</a:t>
            </a:r>
          </a:p>
          <a:p>
            <a:pPr marL="571500" indent="-571500">
              <a:buFontTx/>
              <a:buNone/>
            </a:pPr>
            <a:r>
              <a:rPr lang="es-MX" smtClean="0"/>
              <a:t>		- Relación concepto teórico-dato</a:t>
            </a:r>
          </a:p>
          <a:p>
            <a:pPr marL="571500" indent="-571500">
              <a:buFontTx/>
              <a:buNone/>
            </a:pPr>
            <a:r>
              <a:rPr lang="es-MX" smtClean="0"/>
              <a:t>		- Potencialidad y relación sujeto-objeto</a:t>
            </a:r>
          </a:p>
          <a:p>
            <a:pPr marL="571500" indent="-571500">
              <a:buFontTx/>
              <a:buNone/>
            </a:pPr>
            <a:endParaRPr lang="es-MX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1 Título"/>
          <p:cNvSpPr>
            <a:spLocks noGrp="1"/>
          </p:cNvSpPr>
          <p:nvPr>
            <p:ph type="title"/>
          </p:nvPr>
        </p:nvSpPr>
        <p:spPr>
          <a:xfrm>
            <a:off x="228600" y="115888"/>
            <a:ext cx="7772400" cy="1657350"/>
          </a:xfrm>
        </p:spPr>
        <p:txBody>
          <a:bodyPr/>
          <a:lstStyle/>
          <a:p>
            <a:r>
              <a:rPr lang="es-MX" sz="3600" smtClean="0"/>
              <a:t>1. Es común afirmar que Marx creó una nueva ciencia: la ciencia de la historia ¿Qué significa?</a:t>
            </a:r>
          </a:p>
        </p:txBody>
      </p:sp>
      <p:sp>
        <p:nvSpPr>
          <p:cNvPr id="14338" name="2 Marcador de contenido"/>
          <p:cNvSpPr>
            <a:spLocks noGrp="1"/>
          </p:cNvSpPr>
          <p:nvPr>
            <p:ph idx="1"/>
          </p:nvPr>
        </p:nvSpPr>
        <p:spPr>
          <a:xfrm>
            <a:off x="250825" y="2205038"/>
            <a:ext cx="7772400" cy="4332287"/>
          </a:xfrm>
        </p:spPr>
        <p:txBody>
          <a:bodyPr/>
          <a:lstStyle/>
          <a:p>
            <a:r>
              <a:rPr lang="es-MX" smtClean="0"/>
              <a:t>Ciencia de las relaciones entre los hombres y de estos con la naturaleza: ¿Una ciencia positiva de la sociedad?</a:t>
            </a:r>
          </a:p>
          <a:p>
            <a:endParaRPr lang="es-MX" smtClean="0"/>
          </a:p>
          <a:p>
            <a:r>
              <a:rPr lang="es-MX" smtClean="0"/>
              <a:t>Una concepción de historia como articulación entre objetividad y subjetividad y un privilegio de ángulos de análisis de los fenómenos históricos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Título"/>
          <p:cNvSpPr>
            <a:spLocks noGrp="1"/>
          </p:cNvSpPr>
          <p:nvPr>
            <p:ph type="title"/>
          </p:nvPr>
        </p:nvSpPr>
        <p:spPr>
          <a:xfrm>
            <a:off x="228600" y="115888"/>
            <a:ext cx="7772400" cy="1584325"/>
          </a:xfrm>
        </p:spPr>
        <p:txBody>
          <a:bodyPr/>
          <a:lstStyle/>
          <a:p>
            <a:r>
              <a:rPr lang="es-MX" sz="3600" smtClean="0"/>
              <a:t>2. Al respecto dice H. Claver que </a:t>
            </a:r>
            <a:r>
              <a:rPr lang="es-MX" sz="3600" u="sng" smtClean="0"/>
              <a:t>el capital</a:t>
            </a:r>
            <a:r>
              <a:rPr lang="es-MX" sz="3600" smtClean="0"/>
              <a:t> acepta varios ángulos de lectura (el marxismo)</a:t>
            </a:r>
          </a:p>
        </p:txBody>
      </p:sp>
      <p:sp>
        <p:nvSpPr>
          <p:cNvPr id="15362" name="2 Marcador de contenido"/>
          <p:cNvSpPr>
            <a:spLocks noGrp="1"/>
          </p:cNvSpPr>
          <p:nvPr>
            <p:ph idx="1"/>
          </p:nvPr>
        </p:nvSpPr>
        <p:spPr>
          <a:xfrm>
            <a:off x="250825" y="2481263"/>
            <a:ext cx="7772400" cy="3251200"/>
          </a:xfrm>
        </p:spPr>
        <p:txBody>
          <a:bodyPr/>
          <a:lstStyle/>
          <a:p>
            <a:r>
              <a:rPr lang="es-MX" smtClean="0"/>
              <a:t>El marxismo es una ciencia positiva, con función explicativa y predictiva a partir de la aplicación de sus leyes (u.g. El capital es una obra de teoría económica e incluso una econometría)</a:t>
            </a:r>
          </a:p>
          <a:p>
            <a:endParaRPr lang="es-MX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2 Marcador de contenido"/>
          <p:cNvSpPr>
            <a:spLocks noGrp="1"/>
          </p:cNvSpPr>
          <p:nvPr>
            <p:ph idx="1"/>
          </p:nvPr>
        </p:nvSpPr>
        <p:spPr>
          <a:xfrm>
            <a:off x="255588" y="1268413"/>
            <a:ext cx="7772400" cy="4114800"/>
          </a:xfrm>
        </p:spPr>
        <p:txBody>
          <a:bodyPr/>
          <a:lstStyle/>
          <a:p>
            <a:r>
              <a:rPr lang="es-MX" smtClean="0"/>
              <a:t>El marxismo es un método (tradición que viene de Luckas)</a:t>
            </a:r>
          </a:p>
          <a:p>
            <a:pPr>
              <a:buFontTx/>
              <a:buNone/>
            </a:pPr>
            <a:endParaRPr lang="es-MX" smtClean="0"/>
          </a:p>
          <a:p>
            <a:r>
              <a:rPr lang="es-MX" smtClean="0"/>
              <a:t>El marxismo es la ciencia de la revolución, una sociología vestida de ciencia política; y el análisis de las relaciones sociales las emprende desde el ángulo del poder y la dominación</a:t>
            </a:r>
          </a:p>
          <a:p>
            <a:endParaRPr lang="es-MX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Título"/>
          <p:cNvSpPr>
            <a:spLocks noGrp="1"/>
          </p:cNvSpPr>
          <p:nvPr>
            <p:ph type="title"/>
          </p:nvPr>
        </p:nvSpPr>
        <p:spPr>
          <a:xfrm>
            <a:off x="228600" y="188913"/>
            <a:ext cx="7772400" cy="5132387"/>
          </a:xfrm>
        </p:spPr>
        <p:txBody>
          <a:bodyPr/>
          <a:lstStyle/>
          <a:p>
            <a:r>
              <a:rPr lang="es-MX" sz="3600" smtClean="0"/>
              <a:t>3. Dice un autor que en Marx hay dos conceptos de ciencia, una proviene de la tradición anglosajona de ciencia empírica (cercana a la ciencia natural) y otra de la tradición romántico alemana como especificidad del fenómeno histórico e importancia de la voluntad: el marxismo, hijo de su tiempo está sujeto a esta doble tensión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Título"/>
          <p:cNvSpPr>
            <a:spLocks noGrp="1"/>
          </p:cNvSpPr>
          <p:nvPr>
            <p:ph type="title"/>
          </p:nvPr>
        </p:nvSpPr>
        <p:spPr>
          <a:xfrm>
            <a:off x="228600" y="269875"/>
            <a:ext cx="7772400" cy="711200"/>
          </a:xfrm>
        </p:spPr>
        <p:txBody>
          <a:bodyPr/>
          <a:lstStyle/>
          <a:p>
            <a:r>
              <a:rPr lang="es-MX" sz="3600" smtClean="0"/>
              <a:t>4. En esta doble tensión se presenta en:</a:t>
            </a:r>
          </a:p>
        </p:txBody>
      </p:sp>
      <p:sp>
        <p:nvSpPr>
          <p:cNvPr id="18434" name="2 Marcador de contenido"/>
          <p:cNvSpPr>
            <a:spLocks noGrp="1"/>
          </p:cNvSpPr>
          <p:nvPr>
            <p:ph idx="1"/>
          </p:nvPr>
        </p:nvSpPr>
        <p:spPr>
          <a:xfrm>
            <a:off x="250825" y="1268413"/>
            <a:ext cx="7772400" cy="5122862"/>
          </a:xfrm>
        </p:spPr>
        <p:txBody>
          <a:bodyPr/>
          <a:lstStyle/>
          <a:p>
            <a:pPr marL="514350" indent="-514350">
              <a:buFontTx/>
              <a:buAutoNum type="alphaLcParenR"/>
            </a:pPr>
            <a:r>
              <a:rPr lang="es-MX" smtClean="0"/>
              <a:t>El concepto de ley y determinación como ley de tendencia y determinación v.s. causalidad (como potencialidad mediada)</a:t>
            </a:r>
          </a:p>
          <a:p>
            <a:pPr marL="514350" indent="-514350">
              <a:buFontTx/>
              <a:buAutoNum type="alphaLcParenR" startAt="2"/>
            </a:pPr>
            <a:r>
              <a:rPr lang="es-MX" smtClean="0"/>
              <a:t>El concepto de tiempo presente y de futuro como articulación entre objetividad y subjetividad</a:t>
            </a:r>
          </a:p>
          <a:p>
            <a:pPr marL="514350" indent="-514350">
              <a:buFontTx/>
              <a:buAutoNum type="alphaLcParenR" startAt="3"/>
            </a:pPr>
            <a:r>
              <a:rPr lang="es-MX" smtClean="0"/>
              <a:t>El problema de la predicción como espacio de lo posible</a:t>
            </a:r>
          </a:p>
          <a:p>
            <a:pPr marL="514350" indent="-514350">
              <a:buFontTx/>
              <a:buNone/>
            </a:pPr>
            <a:r>
              <a:rPr lang="es-MX" smtClean="0"/>
              <a:t>d)  La idea de la prueba como praxis </a:t>
            </a:r>
          </a:p>
          <a:p>
            <a:pPr marL="514350" indent="-514350">
              <a:buFontTx/>
              <a:buAutoNum type="alphaLcParenR" startAt="2"/>
            </a:pPr>
            <a:endParaRPr lang="es-MX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Título"/>
          <p:cNvSpPr>
            <a:spLocks noGrp="1"/>
          </p:cNvSpPr>
          <p:nvPr>
            <p:ph type="title"/>
          </p:nvPr>
        </p:nvSpPr>
        <p:spPr>
          <a:xfrm>
            <a:off x="255588" y="361950"/>
            <a:ext cx="7772400" cy="619125"/>
          </a:xfrm>
        </p:spPr>
        <p:txBody>
          <a:bodyPr/>
          <a:lstStyle/>
          <a:p>
            <a:r>
              <a:rPr lang="es-MX" sz="3600" smtClean="0"/>
              <a:t>5. Detrás está un concepto de realidad</a:t>
            </a:r>
          </a:p>
        </p:txBody>
      </p:sp>
      <p:sp>
        <p:nvSpPr>
          <p:cNvPr id="19458" name="2 Marcador de contenido"/>
          <p:cNvSpPr>
            <a:spLocks noGrp="1"/>
          </p:cNvSpPr>
          <p:nvPr>
            <p:ph idx="1"/>
          </p:nvPr>
        </p:nvSpPr>
        <p:spPr>
          <a:xfrm>
            <a:off x="228600" y="1762125"/>
            <a:ext cx="7772400" cy="4114800"/>
          </a:xfrm>
        </p:spPr>
        <p:txBody>
          <a:bodyPr/>
          <a:lstStyle/>
          <a:p>
            <a:pPr marL="514350" indent="-514350">
              <a:buFontTx/>
              <a:buAutoNum type="alphaLcParenR"/>
            </a:pPr>
            <a:r>
              <a:rPr lang="es-MX" smtClean="0"/>
              <a:t>Un concepto de historia como articulación entre objetividad y subjetividad v.s. naturalismo</a:t>
            </a:r>
          </a:p>
          <a:p>
            <a:pPr marL="514350" indent="-514350">
              <a:buFontTx/>
              <a:buAutoNum type="alphaLcParenR"/>
            </a:pPr>
            <a:r>
              <a:rPr lang="es-MX" smtClean="0"/>
              <a:t>La idea del movimiento como rearticulación        </a:t>
            </a:r>
            <a:r>
              <a:rPr lang="es-MX" b="1" smtClean="0"/>
              <a:t>:</a:t>
            </a:r>
            <a:r>
              <a:rPr lang="es-MX" smtClean="0"/>
              <a:t> transformación de legalidades y abstracción históricamente determinada v.s. leyes y conceptos universales</a:t>
            </a:r>
          </a:p>
        </p:txBody>
      </p:sp>
      <p:sp>
        <p:nvSpPr>
          <p:cNvPr id="19459" name="3 Flecha derecha"/>
          <p:cNvSpPr>
            <a:spLocks noChangeArrowheads="1"/>
          </p:cNvSpPr>
          <p:nvPr/>
        </p:nvSpPr>
        <p:spPr bwMode="auto">
          <a:xfrm>
            <a:off x="3132138" y="4005263"/>
            <a:ext cx="647700" cy="2159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s-MX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0825" y="765175"/>
            <a:ext cx="7772400" cy="5184775"/>
          </a:xfrm>
        </p:spPr>
        <p:txBody>
          <a:bodyPr/>
          <a:lstStyle/>
          <a:p>
            <a:pPr marL="514350" indent="-514350">
              <a:buFontTx/>
              <a:buAutoNum type="alphaLcParenR" startAt="3"/>
            </a:pPr>
            <a:r>
              <a:rPr lang="es-MX" smtClean="0"/>
              <a:t>Realidad por niveles de realidad no reducida a lo empírico, en rearticulación y con dinamismos diferentes: concepto de totalidad v.s. sistema teórico axiomáticamente construido y deductivamente relacionado</a:t>
            </a:r>
          </a:p>
          <a:p>
            <a:pPr marL="514350" indent="-514350">
              <a:buFontTx/>
              <a:buNone/>
            </a:pPr>
            <a:r>
              <a:rPr lang="es-MX" smtClean="0"/>
              <a:t> d). Ley de tendencia y espacio de posibilidades</a:t>
            </a:r>
          </a:p>
          <a:p>
            <a:pPr marL="514350" indent="-514350">
              <a:buFontTx/>
              <a:buNone/>
            </a:pPr>
            <a:r>
              <a:rPr lang="es-MX" smtClean="0"/>
              <a:t>d)  Relación S - O</a:t>
            </a:r>
          </a:p>
        </p:txBody>
      </p:sp>
      <p:sp>
        <p:nvSpPr>
          <p:cNvPr id="20482" name="3 Flecha derecha"/>
          <p:cNvSpPr>
            <a:spLocks noChangeArrowheads="1"/>
          </p:cNvSpPr>
          <p:nvPr/>
        </p:nvSpPr>
        <p:spPr bwMode="auto">
          <a:xfrm>
            <a:off x="1042988" y="4005263"/>
            <a:ext cx="720725" cy="215900"/>
          </a:xfrm>
          <a:prstGeom prst="rightArrow">
            <a:avLst>
              <a:gd name="adj1" fmla="val 50000"/>
              <a:gd name="adj2" fmla="val 5007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s-MX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1 Título"/>
          <p:cNvSpPr>
            <a:spLocks noGrp="1"/>
          </p:cNvSpPr>
          <p:nvPr>
            <p:ph type="title"/>
          </p:nvPr>
        </p:nvSpPr>
        <p:spPr>
          <a:xfrm>
            <a:off x="228600" y="188913"/>
            <a:ext cx="7772400" cy="1511300"/>
          </a:xfrm>
        </p:spPr>
        <p:txBody>
          <a:bodyPr/>
          <a:lstStyle/>
          <a:p>
            <a:r>
              <a:rPr lang="es-MX" sz="3600" smtClean="0"/>
              <a:t>6. Este concepto de ciencia se va volviendo paradigma hegemónico desde finales del s. </a:t>
            </a:r>
            <a:r>
              <a:rPr lang="es-MX" sz="2400" b="1" smtClean="0"/>
              <a:t>XIX</a:t>
            </a:r>
          </a:p>
        </p:txBody>
      </p:sp>
      <p:sp>
        <p:nvSpPr>
          <p:cNvPr id="21506" name="2 Marcador de contenido"/>
          <p:cNvSpPr>
            <a:spLocks noGrp="1"/>
          </p:cNvSpPr>
          <p:nvPr>
            <p:ph idx="1"/>
          </p:nvPr>
        </p:nvSpPr>
        <p:spPr>
          <a:xfrm>
            <a:off x="228600" y="2193925"/>
            <a:ext cx="7772400" cy="4114800"/>
          </a:xfrm>
        </p:spPr>
        <p:txBody>
          <a:bodyPr/>
          <a:lstStyle/>
          <a:p>
            <a:r>
              <a:rPr lang="es-MX" smtClean="0"/>
              <a:t>Influye al marxismo: el marxismo de la 2ª internacional</a:t>
            </a:r>
          </a:p>
          <a:p>
            <a:r>
              <a:rPr lang="es-MX" smtClean="0"/>
              <a:t>Un marxismo que no logra dar cuenta de la revolución en las ciencias naturales (la dialéctica ingenua) y por tanto muchos problemas quedan inmersos en los que define el positivismo:</a:t>
            </a:r>
          </a:p>
          <a:p>
            <a:endParaRPr lang="es-MX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ntilla de diseño Reglas">
  <a:themeElements>
    <a:clrScheme name="Tema de Office 1">
      <a:dk1>
        <a:srgbClr val="663300"/>
      </a:dk1>
      <a:lt1>
        <a:srgbClr val="FFF8E2"/>
      </a:lt1>
      <a:dk2>
        <a:srgbClr val="996600"/>
      </a:dk2>
      <a:lt2>
        <a:srgbClr val="DDDDDD"/>
      </a:lt2>
      <a:accent1>
        <a:srgbClr val="92D0A4"/>
      </a:accent1>
      <a:accent2>
        <a:srgbClr val="BDAB71"/>
      </a:accent2>
      <a:accent3>
        <a:srgbClr val="FFFBEE"/>
      </a:accent3>
      <a:accent4>
        <a:srgbClr val="562A00"/>
      </a:accent4>
      <a:accent5>
        <a:srgbClr val="C7E4CF"/>
      </a:accent5>
      <a:accent6>
        <a:srgbClr val="AB9B66"/>
      </a:accent6>
      <a:hlink>
        <a:srgbClr val="FF9999"/>
      </a:hlink>
      <a:folHlink>
        <a:srgbClr val="E5DF94"/>
      </a:folHlink>
    </a:clrScheme>
    <a:fontScheme name="Tema de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ma de Office 1">
        <a:dk1>
          <a:srgbClr val="663300"/>
        </a:dk1>
        <a:lt1>
          <a:srgbClr val="FFF8E2"/>
        </a:lt1>
        <a:dk2>
          <a:srgbClr val="996600"/>
        </a:dk2>
        <a:lt2>
          <a:srgbClr val="DDDDDD"/>
        </a:lt2>
        <a:accent1>
          <a:srgbClr val="92D0A4"/>
        </a:accent1>
        <a:accent2>
          <a:srgbClr val="BDAB71"/>
        </a:accent2>
        <a:accent3>
          <a:srgbClr val="FFFBEE"/>
        </a:accent3>
        <a:accent4>
          <a:srgbClr val="562A00"/>
        </a:accent4>
        <a:accent5>
          <a:srgbClr val="C7E4CF"/>
        </a:accent5>
        <a:accent6>
          <a:srgbClr val="AB9B66"/>
        </a:accent6>
        <a:hlink>
          <a:srgbClr val="FF9999"/>
        </a:hlink>
        <a:folHlink>
          <a:srgbClr val="E5DF9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663300"/>
        </a:dk1>
        <a:lt1>
          <a:srgbClr val="F8F8F8"/>
        </a:lt1>
        <a:dk2>
          <a:srgbClr val="3366CC"/>
        </a:dk2>
        <a:lt2>
          <a:srgbClr val="CCECFF"/>
        </a:lt2>
        <a:accent1>
          <a:srgbClr val="93C4D0"/>
        </a:accent1>
        <a:accent2>
          <a:srgbClr val="BDAB71"/>
        </a:accent2>
        <a:accent3>
          <a:srgbClr val="FBFBFB"/>
        </a:accent3>
        <a:accent4>
          <a:srgbClr val="562A00"/>
        </a:accent4>
        <a:accent5>
          <a:srgbClr val="C8DEE4"/>
        </a:accent5>
        <a:accent6>
          <a:srgbClr val="AB9B66"/>
        </a:accent6>
        <a:hlink>
          <a:srgbClr val="E6B2BE"/>
        </a:hlink>
        <a:folHlink>
          <a:srgbClr val="E5DF9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diseño Reglas</Template>
  <TotalTime>128</TotalTime>
  <Words>746</Words>
  <Application>Microsoft Office PowerPoint</Application>
  <PresentationFormat>Presentación en pantalla (4:3)</PresentationFormat>
  <Paragraphs>94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Times New Roman</vt:lpstr>
      <vt:lpstr>Arial</vt:lpstr>
      <vt:lpstr>Calibri</vt:lpstr>
      <vt:lpstr>Plantilla de diseño Reglas</vt:lpstr>
      <vt:lpstr>Los retos del Marxismo en metodología</vt:lpstr>
      <vt:lpstr>1. Es común afirmar que Marx creó una nueva ciencia: la ciencia de la historia ¿Qué significa?</vt:lpstr>
      <vt:lpstr>2. Al respecto dice H. Claver que el capital acepta varios ángulos de lectura (el marxismo)</vt:lpstr>
      <vt:lpstr>Diapositiva 4</vt:lpstr>
      <vt:lpstr>3. Dice un autor que en Marx hay dos conceptos de ciencia, una proviene de la tradición anglosajona de ciencia empírica (cercana a la ciencia natural) y otra de la tradición romántico alemana como especificidad del fenómeno histórico e importancia de la voluntad: el marxismo, hijo de su tiempo está sujeto a esta doble tensión</vt:lpstr>
      <vt:lpstr>4. En esta doble tensión se presenta en:</vt:lpstr>
      <vt:lpstr>5. Detrás está un concepto de realidad</vt:lpstr>
      <vt:lpstr>Diapositiva 8</vt:lpstr>
      <vt:lpstr>6. Este concepto de ciencia se va volviendo paradigma hegemónico desde finales del s. XIX</vt:lpstr>
      <vt:lpstr>Diapositiva 10</vt:lpstr>
      <vt:lpstr>7. La revolución europea del 17 – 23: abre una reflexión </vt:lpstr>
      <vt:lpstr>Diapositiva 12</vt:lpstr>
      <vt:lpstr>8.  1980 Se abre una coyuntura de gran viraje histórico en la realidad       base material de viraje en las concepciones</vt:lpstr>
      <vt:lpstr>9. Después del Stalinismo dos desarrollos</vt:lpstr>
      <vt:lpstr>10. (continuación)</vt:lpstr>
      <vt:lpstr>Diapositiva 16</vt:lpstr>
      <vt:lpstr>Diapositiva 17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retos del Marxismo en metodología</dc:title>
  <dc:creator>Enrique de la Garza</dc:creator>
  <cp:lastModifiedBy>UAMI</cp:lastModifiedBy>
  <cp:revision>21</cp:revision>
  <dcterms:created xsi:type="dcterms:W3CDTF">2011-02-07T16:40:30Z</dcterms:created>
  <dcterms:modified xsi:type="dcterms:W3CDTF">2014-06-27T15:21:43Z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TC010690643082</vt:lpwstr>
  </property>
</Properties>
</file>