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</p:grpSp>
        <p:pic>
          <p:nvPicPr>
            <p:cNvPr id="6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1161821B-D448-4C91-AEE1-3A62605321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F7BFD-6096-4FE9-8365-0984A16626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2E84F-1ECB-4F04-B881-DD39C539F3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C31E-9104-4761-B1C1-72EB8BBF3D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A68AE-03C7-4145-9A3A-D9DCEBE824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087F9-DD51-4EAA-8867-E0069244A8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7F4E5-931A-4561-966A-CD7D1EFE78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89D9E-9314-43C2-8E6E-688B297845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4457C-6074-4228-A652-BB0E8BC8D7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7BC1-9FAF-4897-94D1-12CB3E6621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32ED9-7009-4CC5-A58E-D97DD2765E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s-MX"/>
              </a:p>
            </p:txBody>
          </p:sp>
        </p:grpSp>
        <p:pic>
          <p:nvPicPr>
            <p:cNvPr id="1033" name="Picture 56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9B56BF7E-BA10-459F-B9A3-391FC9EDD6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MX" smtClean="0"/>
              <a:t>Los retos del Marxismo en metodología</a:t>
            </a:r>
          </a:p>
        </p:txBody>
      </p:sp>
      <p:sp>
        <p:nvSpPr>
          <p:cNvPr id="13314" name="2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2 Marcador de contenido"/>
          <p:cNvSpPr>
            <a:spLocks noGrp="1"/>
          </p:cNvSpPr>
          <p:nvPr>
            <p:ph idx="1"/>
          </p:nvPr>
        </p:nvSpPr>
        <p:spPr>
          <a:xfrm>
            <a:off x="255588" y="404813"/>
            <a:ext cx="7772400" cy="5976937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		a) Materialismo y empírico criticismo: teoría del reflejo.</a:t>
            </a:r>
          </a:p>
          <a:p>
            <a:pPr>
              <a:buFontTx/>
              <a:buNone/>
            </a:pPr>
            <a:r>
              <a:rPr lang="es-MX" smtClean="0"/>
              <a:t>		b) Cuadernos filosóficos</a:t>
            </a:r>
          </a:p>
          <a:p>
            <a:pPr>
              <a:buFontTx/>
              <a:buNone/>
            </a:pPr>
            <a:endParaRPr lang="es-MX" sz="1800" smtClean="0"/>
          </a:p>
          <a:p>
            <a:pPr algn="ctr">
              <a:buFontTx/>
              <a:buNone/>
            </a:pPr>
            <a:r>
              <a:rPr lang="es-MX" sz="3600" smtClean="0"/>
              <a:t>¡Al menos insuficientes!</a:t>
            </a:r>
          </a:p>
          <a:p>
            <a:pPr algn="ctr">
              <a:buFontTx/>
              <a:buNone/>
            </a:pPr>
            <a:endParaRPr lang="es-MX" sz="1800" smtClean="0"/>
          </a:p>
          <a:p>
            <a:r>
              <a:rPr lang="es-MX" smtClean="0"/>
              <a:t>En el marxismo de la 2ª internacional se impone una visión naturalista y positivizante de la historia (Lenin es el heterodoxo, ejemplo, polémica con los Mencheviques)</a:t>
            </a:r>
          </a:p>
          <a:p>
            <a:pPr algn="ctr">
              <a:buFontTx/>
              <a:buNone/>
            </a:pPr>
            <a:endParaRPr lang="es-MX" smtClean="0"/>
          </a:p>
          <a:p>
            <a:pPr algn="ctr">
              <a:buFontTx/>
              <a:buNone/>
            </a:pPr>
            <a:endParaRPr lang="es-MX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>
          <a:xfrm>
            <a:off x="228600" y="341313"/>
            <a:ext cx="7772400" cy="1143000"/>
          </a:xfrm>
        </p:spPr>
        <p:txBody>
          <a:bodyPr/>
          <a:lstStyle/>
          <a:p>
            <a:r>
              <a:rPr lang="es-MX" sz="3600" smtClean="0"/>
              <a:t>7. La revolución europea del 17 – 23: abre una reflexión </a:t>
            </a:r>
          </a:p>
        </p:txBody>
      </p:sp>
      <p:sp>
        <p:nvSpPr>
          <p:cNvPr id="23554" name="2 Marcador de contenido"/>
          <p:cNvSpPr>
            <a:spLocks noGrp="1"/>
          </p:cNvSpPr>
          <p:nvPr>
            <p:ph idx="1"/>
          </p:nvPr>
        </p:nvSpPr>
        <p:spPr>
          <a:xfrm>
            <a:off x="250825" y="2205038"/>
            <a:ext cx="7772400" cy="4114800"/>
          </a:xfrm>
        </p:spPr>
        <p:txBody>
          <a:bodyPr/>
          <a:lstStyle/>
          <a:p>
            <a:pPr marL="514350" indent="-514350">
              <a:buFontTx/>
              <a:buAutoNum type="alphaLcParenR"/>
            </a:pPr>
            <a:r>
              <a:rPr lang="es-MX" smtClean="0"/>
              <a:t>Luckas:</a:t>
            </a:r>
          </a:p>
          <a:p>
            <a:pPr marL="514350" indent="-514350">
              <a:buFontTx/>
              <a:buAutoNum type="alphaLcParenR"/>
            </a:pPr>
            <a:r>
              <a:rPr lang="es-MX" smtClean="0"/>
              <a:t>Korch:</a:t>
            </a:r>
          </a:p>
          <a:p>
            <a:pPr marL="514350" indent="-514350">
              <a:buFontTx/>
              <a:buAutoNum type="alphaLcParenR"/>
            </a:pPr>
            <a:r>
              <a:rPr lang="es-MX" smtClean="0"/>
              <a:t>Gramsci:</a:t>
            </a:r>
          </a:p>
          <a:p>
            <a:pPr marL="514350" indent="-514350">
              <a:buFontTx/>
              <a:buAutoNum type="alphaLcParenR"/>
            </a:pPr>
            <a:r>
              <a:rPr lang="es-MX" smtClean="0"/>
              <a:t>E. Bloch:</a:t>
            </a:r>
          </a:p>
          <a:p>
            <a:pPr marL="514350" indent="-514350">
              <a:buFontTx/>
              <a:buAutoNum type="alphaLcParenR"/>
            </a:pPr>
            <a:r>
              <a:rPr lang="es-MX" smtClean="0"/>
              <a:t>Escuela de</a:t>
            </a:r>
          </a:p>
          <a:p>
            <a:pPr marL="514350" indent="-514350">
              <a:buFontTx/>
              <a:buNone/>
            </a:pPr>
            <a:r>
              <a:rPr lang="es-MX" smtClean="0"/>
              <a:t>     Frankfort: </a:t>
            </a:r>
          </a:p>
        </p:txBody>
      </p:sp>
      <p:sp>
        <p:nvSpPr>
          <p:cNvPr id="23555" name="3 CuadroTexto"/>
          <p:cNvSpPr txBox="1">
            <a:spLocks noChangeArrowheads="1"/>
          </p:cNvSpPr>
          <p:nvPr/>
        </p:nvSpPr>
        <p:spPr bwMode="auto">
          <a:xfrm>
            <a:off x="3563938" y="2468563"/>
            <a:ext cx="424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2400"/>
              <a:t>Punto común: La reivindicación del sujeto en la historia y la lucha en contra del naturalismo (Gramsci v.s. Bujarin)</a:t>
            </a:r>
          </a:p>
          <a:p>
            <a:pPr eaLnBrk="0" hangingPunct="0"/>
            <a:endParaRPr lang="es-MX" sz="2400"/>
          </a:p>
          <a:p>
            <a:pPr eaLnBrk="0" hangingPunct="0"/>
            <a:endParaRPr lang="es-MX" sz="2400"/>
          </a:p>
          <a:p>
            <a:pPr eaLnBrk="0" hangingPunct="0"/>
            <a:r>
              <a:rPr lang="es-MX" sz="2400"/>
              <a:t>v.s. economicismo y positivismo</a:t>
            </a:r>
          </a:p>
        </p:txBody>
      </p:sp>
      <p:sp>
        <p:nvSpPr>
          <p:cNvPr id="23556" name="4 Abrir llave"/>
          <p:cNvSpPr>
            <a:spLocks/>
          </p:cNvSpPr>
          <p:nvPr/>
        </p:nvSpPr>
        <p:spPr bwMode="auto">
          <a:xfrm rot="10800000">
            <a:off x="2843213" y="2193925"/>
            <a:ext cx="504825" cy="3384550"/>
          </a:xfrm>
          <a:prstGeom prst="leftBrace">
            <a:avLst>
              <a:gd name="adj1" fmla="val 8318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/>
          </a:p>
        </p:txBody>
      </p:sp>
      <p:sp>
        <p:nvSpPr>
          <p:cNvPr id="23557" name="5 Flecha derecha"/>
          <p:cNvSpPr>
            <a:spLocks noChangeArrowheads="1"/>
          </p:cNvSpPr>
          <p:nvPr/>
        </p:nvSpPr>
        <p:spPr bwMode="auto">
          <a:xfrm rot="5400000">
            <a:off x="5255419" y="4174331"/>
            <a:ext cx="720725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2 Marcador de contenido"/>
          <p:cNvSpPr>
            <a:spLocks noGrp="1"/>
          </p:cNvSpPr>
          <p:nvPr>
            <p:ph idx="1"/>
          </p:nvPr>
        </p:nvSpPr>
        <p:spPr>
          <a:xfrm>
            <a:off x="250825" y="404813"/>
            <a:ext cx="7772400" cy="4114800"/>
          </a:xfrm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rPr lang="es-MX" smtClean="0"/>
              <a:t>Condena de esta visión de la historia: a Luckas lo criticaron los SD y la 2ª internacional</a:t>
            </a:r>
          </a:p>
          <a:p>
            <a:pPr marL="514350" indent="-514350" algn="ctr">
              <a:buFontTx/>
              <a:buNone/>
            </a:pPr>
            <a:r>
              <a:rPr lang="es-MX" smtClean="0"/>
              <a:t>¡Zinoviev en su informe al V congreso         de la Comitern criticó Historia y  Conciencia de Clase!</a:t>
            </a:r>
          </a:p>
          <a:p>
            <a:pPr marL="514350" indent="-514350">
              <a:buFontTx/>
              <a:buNone/>
            </a:pPr>
            <a:r>
              <a:rPr lang="es-MX" smtClean="0"/>
              <a:t>2)  Marginación de Korch y Gramsci</a:t>
            </a:r>
          </a:p>
        </p:txBody>
      </p:sp>
      <p:sp>
        <p:nvSpPr>
          <p:cNvPr id="24578" name="3 CuadroTexto"/>
          <p:cNvSpPr txBox="1">
            <a:spLocks noChangeArrowheads="1"/>
          </p:cNvSpPr>
          <p:nvPr/>
        </p:nvSpPr>
        <p:spPr bwMode="auto">
          <a:xfrm>
            <a:off x="900113" y="5013325"/>
            <a:ext cx="19431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3000"/>
              <a:t>Stalinismo</a:t>
            </a:r>
          </a:p>
        </p:txBody>
      </p:sp>
      <p:sp>
        <p:nvSpPr>
          <p:cNvPr id="24579" name="4 CuadroTexto"/>
          <p:cNvSpPr txBox="1">
            <a:spLocks noChangeArrowheads="1"/>
          </p:cNvSpPr>
          <p:nvPr/>
        </p:nvSpPr>
        <p:spPr bwMode="auto">
          <a:xfrm>
            <a:off x="3276600" y="4508500"/>
            <a:ext cx="44640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es-MX" sz="3200"/>
              <a:t> </a:t>
            </a:r>
            <a:r>
              <a:rPr lang="es-MX" sz="3000"/>
              <a:t>Manuales codificados</a:t>
            </a:r>
          </a:p>
          <a:p>
            <a:pPr eaLnBrk="0" hangingPunct="0">
              <a:buFontTx/>
              <a:buChar char="-"/>
            </a:pPr>
            <a:r>
              <a:rPr lang="es-MX" sz="3000"/>
              <a:t> Traducción de la dialéctica Hegeliana</a:t>
            </a:r>
          </a:p>
        </p:txBody>
      </p:sp>
      <p:sp>
        <p:nvSpPr>
          <p:cNvPr id="24580" name="5 Abrir llave"/>
          <p:cNvSpPr>
            <a:spLocks/>
          </p:cNvSpPr>
          <p:nvPr/>
        </p:nvSpPr>
        <p:spPr bwMode="auto">
          <a:xfrm>
            <a:off x="2771775" y="4581525"/>
            <a:ext cx="431800" cy="1439863"/>
          </a:xfrm>
          <a:prstGeom prst="leftBrace">
            <a:avLst>
              <a:gd name="adj1" fmla="val 8336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>
          <a:xfrm>
            <a:off x="228600" y="115888"/>
            <a:ext cx="7772400" cy="1657350"/>
          </a:xfrm>
        </p:spPr>
        <p:txBody>
          <a:bodyPr/>
          <a:lstStyle/>
          <a:p>
            <a:r>
              <a:rPr lang="es-MX" sz="3600" smtClean="0"/>
              <a:t>8.  1980 Se abre una coyuntura de gran viraje histórico en la realidad       base material de viraje en las concepciones</a:t>
            </a:r>
          </a:p>
        </p:txBody>
      </p:sp>
      <p:sp>
        <p:nvSpPr>
          <p:cNvPr id="25602" name="2 Marcador de contenido"/>
          <p:cNvSpPr>
            <a:spLocks noGrp="1"/>
          </p:cNvSpPr>
          <p:nvPr>
            <p:ph idx="1"/>
          </p:nvPr>
        </p:nvSpPr>
        <p:spPr>
          <a:xfrm>
            <a:off x="228600" y="2192338"/>
            <a:ext cx="7772400" cy="4044950"/>
          </a:xfrm>
        </p:spPr>
        <p:txBody>
          <a:bodyPr/>
          <a:lstStyle/>
          <a:p>
            <a:r>
              <a:rPr lang="es-MX" smtClean="0"/>
              <a:t>Retos del marxismo: </a:t>
            </a:r>
          </a:p>
          <a:p>
            <a:pPr lvl="1">
              <a:buFontTx/>
              <a:buNone/>
            </a:pPr>
            <a:r>
              <a:rPr lang="es-MX" smtClean="0"/>
              <a:t>	a) No insistir sobre una epistemología y metodología en crisis en ciencias sociales, llega con retraso, v.g.r. la econometría francesa marxista actual y el regulacionismo</a:t>
            </a:r>
          </a:p>
          <a:p>
            <a:pPr lvl="1">
              <a:buFontTx/>
              <a:buNone/>
            </a:pPr>
            <a:r>
              <a:rPr lang="es-MX" smtClean="0"/>
              <a:t>	b) Buscar desarrollar lo que en los clásicos solo fueron concepciones epistemológicas básicas en forma actualizada</a:t>
            </a:r>
          </a:p>
        </p:txBody>
      </p:sp>
      <p:sp>
        <p:nvSpPr>
          <p:cNvPr id="25603" name="3 Flecha derecha"/>
          <p:cNvSpPr>
            <a:spLocks noChangeArrowheads="1"/>
          </p:cNvSpPr>
          <p:nvPr/>
        </p:nvSpPr>
        <p:spPr bwMode="auto">
          <a:xfrm>
            <a:off x="4716463" y="836613"/>
            <a:ext cx="576262" cy="215900"/>
          </a:xfrm>
          <a:prstGeom prst="rightArrow">
            <a:avLst>
              <a:gd name="adj1" fmla="val 50000"/>
              <a:gd name="adj2" fmla="val 5004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smtClean="0"/>
              <a:t>9. Después del Stalinismo dos desarrollos</a:t>
            </a:r>
          </a:p>
        </p:txBody>
      </p:sp>
      <p:sp>
        <p:nvSpPr>
          <p:cNvPr id="26626" name="2 Marcador de contenido"/>
          <p:cNvSpPr>
            <a:spLocks noGrp="1"/>
          </p:cNvSpPr>
          <p:nvPr>
            <p:ph idx="1"/>
          </p:nvPr>
        </p:nvSpPr>
        <p:spPr>
          <a:xfrm>
            <a:off x="250825" y="1916113"/>
            <a:ext cx="7772400" cy="4114800"/>
          </a:xfrm>
        </p:spPr>
        <p:txBody>
          <a:bodyPr/>
          <a:lstStyle/>
          <a:p>
            <a:pPr marL="514350" indent="-514350">
              <a:buFontTx/>
              <a:buAutoNum type="alphaLcParenR"/>
            </a:pPr>
            <a:r>
              <a:rPr lang="es-MX" smtClean="0"/>
              <a:t>El método de la economía política</a:t>
            </a:r>
          </a:p>
          <a:p>
            <a:pPr marL="514350" indent="-514350">
              <a:buFontTx/>
              <a:buAutoNum type="alphaLcParenR"/>
            </a:pPr>
            <a:r>
              <a:rPr lang="es-MX" smtClean="0"/>
              <a:t>La metodología en Estado práctico (Thompson)</a:t>
            </a:r>
          </a:p>
          <a:p>
            <a:pPr marL="514350" indent="-514350">
              <a:buFontTx/>
              <a:buAutoNum type="alphaLcParenR"/>
            </a:pPr>
            <a:r>
              <a:rPr lang="es-MX" smtClean="0"/>
              <a:t>La reflexión de la dialéctica</a:t>
            </a:r>
          </a:p>
          <a:p>
            <a:pPr marL="514350" indent="-514350">
              <a:buFontTx/>
              <a:buNone/>
            </a:pPr>
            <a:r>
              <a:rPr lang="es-MX" smtClean="0"/>
              <a:t>     y la totalidad concreta</a:t>
            </a:r>
          </a:p>
          <a:p>
            <a:pPr marL="514350" indent="-514350">
              <a:buFontTx/>
              <a:buNone/>
            </a:pPr>
            <a:r>
              <a:rPr lang="es-MX" smtClean="0"/>
              <a:t>d)  La reconstrucción articulada y el configuracionismo</a:t>
            </a:r>
          </a:p>
        </p:txBody>
      </p:sp>
      <p:sp>
        <p:nvSpPr>
          <p:cNvPr id="26627" name="3 CuadroTexto"/>
          <p:cNvSpPr txBox="1">
            <a:spLocks noChangeArrowheads="1"/>
          </p:cNvSpPr>
          <p:nvPr/>
        </p:nvSpPr>
        <p:spPr bwMode="auto">
          <a:xfrm>
            <a:off x="6156325" y="3473450"/>
            <a:ext cx="18002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2000"/>
              <a:t>callejón sin salida dentro   de la óptica positivista</a:t>
            </a:r>
          </a:p>
        </p:txBody>
      </p:sp>
      <p:sp>
        <p:nvSpPr>
          <p:cNvPr id="26628" name="4 Flecha derecha"/>
          <p:cNvSpPr>
            <a:spLocks noChangeArrowheads="1"/>
          </p:cNvSpPr>
          <p:nvPr/>
        </p:nvSpPr>
        <p:spPr bwMode="auto">
          <a:xfrm>
            <a:off x="5508625" y="3789363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Título"/>
          <p:cNvSpPr>
            <a:spLocks noGrp="1"/>
          </p:cNvSpPr>
          <p:nvPr>
            <p:ph type="title"/>
          </p:nvPr>
        </p:nvSpPr>
        <p:spPr>
          <a:xfrm>
            <a:off x="228600" y="260350"/>
            <a:ext cx="7772400" cy="692150"/>
          </a:xfrm>
        </p:spPr>
        <p:txBody>
          <a:bodyPr/>
          <a:lstStyle/>
          <a:p>
            <a:r>
              <a:rPr lang="es-MX" sz="3600" smtClean="0"/>
              <a:t>10. (continuación)</a:t>
            </a:r>
          </a:p>
        </p:txBody>
      </p:sp>
      <p:sp>
        <p:nvSpPr>
          <p:cNvPr id="27650" name="2 Marcador de contenido"/>
          <p:cNvSpPr>
            <a:spLocks noGrp="1"/>
          </p:cNvSpPr>
          <p:nvPr>
            <p:ph idx="1"/>
          </p:nvPr>
        </p:nvSpPr>
        <p:spPr>
          <a:xfrm>
            <a:off x="228600" y="1196975"/>
            <a:ext cx="5856288" cy="4968875"/>
          </a:xfrm>
        </p:spPr>
        <p:txBody>
          <a:bodyPr/>
          <a:lstStyle/>
          <a:p>
            <a:pPr marL="514350" indent="-514350">
              <a:buFontTx/>
              <a:buAutoNum type="alphaLcPeriod"/>
            </a:pPr>
            <a:r>
              <a:rPr lang="es-MX" smtClean="0"/>
              <a:t>Concepto alternativa de teoría: A-C</a:t>
            </a:r>
            <a:r>
              <a:rPr lang="es-MX" sz="2600" smtClean="0"/>
              <a:t>p</a:t>
            </a:r>
            <a:r>
              <a:rPr lang="es-MX" smtClean="0"/>
              <a:t> (niveles abstracción) v.s. teoría axiomatizada</a:t>
            </a:r>
          </a:p>
          <a:p>
            <a:pPr marL="514350" indent="-514350">
              <a:buFontTx/>
              <a:buAutoNum type="alphaLcPeriod"/>
            </a:pPr>
            <a:r>
              <a:rPr lang="es-MX" smtClean="0"/>
              <a:t>Problema del punto de partida</a:t>
            </a:r>
          </a:p>
          <a:p>
            <a:pPr marL="514350" indent="-514350">
              <a:buFontTx/>
              <a:buAutoNum type="alphaLcPeriod"/>
            </a:pPr>
            <a:r>
              <a:rPr lang="es-MX" smtClean="0"/>
              <a:t>Relación lógica-histórica entre niveles de abstracción </a:t>
            </a:r>
          </a:p>
          <a:p>
            <a:pPr marL="514350" indent="-514350">
              <a:buFontTx/>
              <a:buAutoNum type="alphaLcPeriod"/>
            </a:pPr>
            <a:r>
              <a:rPr lang="es-MX" smtClean="0"/>
              <a:t>La dialéctica y las categorías </a:t>
            </a:r>
          </a:p>
          <a:p>
            <a:pPr marL="514350" indent="-514350">
              <a:buFontTx/>
              <a:buAutoNum type="alphaLcPeriod"/>
            </a:pPr>
            <a:r>
              <a:rPr lang="es-MX" smtClean="0"/>
              <a:t>La verificación interna: lo histórico</a:t>
            </a:r>
          </a:p>
          <a:p>
            <a:pPr marL="514350" indent="-514350">
              <a:buFontTx/>
              <a:buNone/>
            </a:pPr>
            <a:endParaRPr lang="es-MX" smtClean="0"/>
          </a:p>
        </p:txBody>
      </p:sp>
      <p:sp>
        <p:nvSpPr>
          <p:cNvPr id="27651" name="3 CuadroTexto"/>
          <p:cNvSpPr txBox="1">
            <a:spLocks noChangeArrowheads="1"/>
          </p:cNvSpPr>
          <p:nvPr/>
        </p:nvSpPr>
        <p:spPr bwMode="auto">
          <a:xfrm>
            <a:off x="5940425" y="2708275"/>
            <a:ext cx="18002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1500"/>
              <a:t>Presupuesto lógico actual</a:t>
            </a:r>
          </a:p>
        </p:txBody>
      </p:sp>
      <p:sp>
        <p:nvSpPr>
          <p:cNvPr id="27652" name="4 Abrir llave"/>
          <p:cNvSpPr>
            <a:spLocks/>
          </p:cNvSpPr>
          <p:nvPr/>
        </p:nvSpPr>
        <p:spPr bwMode="auto">
          <a:xfrm>
            <a:off x="5795963" y="2781300"/>
            <a:ext cx="215900" cy="431800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 sz="1500"/>
          </a:p>
        </p:txBody>
      </p:sp>
      <p:sp>
        <p:nvSpPr>
          <p:cNvPr id="27653" name="5 CuadroTexto"/>
          <p:cNvSpPr txBox="1">
            <a:spLocks noChangeArrowheads="1"/>
          </p:cNvSpPr>
          <p:nvPr/>
        </p:nvSpPr>
        <p:spPr bwMode="auto">
          <a:xfrm>
            <a:off x="5940425" y="3284538"/>
            <a:ext cx="10795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1500"/>
              <a:t>Lógico</a:t>
            </a:r>
          </a:p>
          <a:p>
            <a:pPr eaLnBrk="0" hangingPunct="0"/>
            <a:endParaRPr lang="es-MX" sz="1500"/>
          </a:p>
          <a:p>
            <a:pPr eaLnBrk="0" hangingPunct="0"/>
            <a:r>
              <a:rPr lang="es-MX" sz="1500"/>
              <a:t>Histórico</a:t>
            </a:r>
          </a:p>
        </p:txBody>
      </p:sp>
      <p:sp>
        <p:nvSpPr>
          <p:cNvPr id="27654" name="6 CuadroTexto"/>
          <p:cNvSpPr txBox="1">
            <a:spLocks noChangeArrowheads="1"/>
          </p:cNvSpPr>
          <p:nvPr/>
        </p:nvSpPr>
        <p:spPr bwMode="auto">
          <a:xfrm>
            <a:off x="6875463" y="3141663"/>
            <a:ext cx="936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1500"/>
              <a:t>Lógica</a:t>
            </a:r>
          </a:p>
          <a:p>
            <a:pPr eaLnBrk="0" hangingPunct="0"/>
            <a:r>
              <a:rPr lang="es-MX" sz="1500"/>
              <a:t>Teoría</a:t>
            </a:r>
          </a:p>
        </p:txBody>
      </p:sp>
      <p:sp>
        <p:nvSpPr>
          <p:cNvPr id="27655" name="7 CuadroTexto"/>
          <p:cNvSpPr txBox="1">
            <a:spLocks noChangeArrowheads="1"/>
          </p:cNvSpPr>
          <p:nvPr/>
        </p:nvSpPr>
        <p:spPr bwMode="auto">
          <a:xfrm>
            <a:off x="6948488" y="3636963"/>
            <a:ext cx="1152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1500"/>
              <a:t>Ilustración</a:t>
            </a:r>
          </a:p>
          <a:p>
            <a:pPr eaLnBrk="0" hangingPunct="0"/>
            <a:r>
              <a:rPr lang="es-MX" sz="1500"/>
              <a:t>Génesis</a:t>
            </a:r>
          </a:p>
          <a:p>
            <a:pPr eaLnBrk="0" hangingPunct="0"/>
            <a:r>
              <a:rPr lang="es-MX" sz="1500"/>
              <a:t>PresupuestoEmpírico</a:t>
            </a:r>
          </a:p>
        </p:txBody>
      </p:sp>
      <p:sp>
        <p:nvSpPr>
          <p:cNvPr id="27656" name="8 Abrir llave"/>
          <p:cNvSpPr>
            <a:spLocks/>
          </p:cNvSpPr>
          <p:nvPr/>
        </p:nvSpPr>
        <p:spPr bwMode="auto">
          <a:xfrm>
            <a:off x="6732588" y="3213100"/>
            <a:ext cx="215900" cy="360363"/>
          </a:xfrm>
          <a:prstGeom prst="leftBrace">
            <a:avLst>
              <a:gd name="adj1" fmla="val 20230"/>
              <a:gd name="adj2" fmla="val 63565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 sz="1500"/>
          </a:p>
        </p:txBody>
      </p:sp>
      <p:sp>
        <p:nvSpPr>
          <p:cNvPr id="27657" name="9 Abrir llave"/>
          <p:cNvSpPr>
            <a:spLocks/>
          </p:cNvSpPr>
          <p:nvPr/>
        </p:nvSpPr>
        <p:spPr bwMode="auto">
          <a:xfrm>
            <a:off x="6804025" y="3716338"/>
            <a:ext cx="215900" cy="865187"/>
          </a:xfrm>
          <a:prstGeom prst="leftBrace">
            <a:avLst>
              <a:gd name="adj1" fmla="val 8349"/>
              <a:gd name="adj2" fmla="val 2444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 sz="1500"/>
          </a:p>
        </p:txBody>
      </p:sp>
      <p:sp>
        <p:nvSpPr>
          <p:cNvPr id="27658" name="10 Abrir llave"/>
          <p:cNvSpPr>
            <a:spLocks/>
          </p:cNvSpPr>
          <p:nvPr/>
        </p:nvSpPr>
        <p:spPr bwMode="auto">
          <a:xfrm>
            <a:off x="5867400" y="3284538"/>
            <a:ext cx="217488" cy="792162"/>
          </a:xfrm>
          <a:prstGeom prst="leftBrace">
            <a:avLst>
              <a:gd name="adj1" fmla="val 8280"/>
              <a:gd name="adj2" fmla="val 23296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 sz="1500"/>
          </a:p>
        </p:txBody>
      </p:sp>
      <p:sp>
        <p:nvSpPr>
          <p:cNvPr id="27660" name="12 Abrir llave"/>
          <p:cNvSpPr>
            <a:spLocks/>
          </p:cNvSpPr>
          <p:nvPr/>
        </p:nvSpPr>
        <p:spPr bwMode="auto">
          <a:xfrm>
            <a:off x="5580063" y="4581525"/>
            <a:ext cx="215900" cy="287338"/>
          </a:xfrm>
          <a:prstGeom prst="leftBrace">
            <a:avLst>
              <a:gd name="adj1" fmla="val 8318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2 Marcador de contenido"/>
          <p:cNvSpPr>
            <a:spLocks noGrp="1"/>
          </p:cNvSpPr>
          <p:nvPr>
            <p:ph idx="1"/>
          </p:nvPr>
        </p:nvSpPr>
        <p:spPr>
          <a:xfrm>
            <a:off x="255588" y="704850"/>
            <a:ext cx="7772400" cy="4752975"/>
          </a:xfrm>
        </p:spPr>
        <p:txBody>
          <a:bodyPr/>
          <a:lstStyle/>
          <a:p>
            <a:pPr marL="514350" indent="-514350">
              <a:buFontTx/>
              <a:buAutoNum type="alphaLcPeriod" startAt="6"/>
            </a:pPr>
            <a:r>
              <a:rPr lang="es-MX" smtClean="0"/>
              <a:t>Método de construcción de la totalidad y estrategia de reconstrucción</a:t>
            </a:r>
          </a:p>
          <a:p>
            <a:pPr marL="514350" indent="-514350">
              <a:buFontTx/>
              <a:buAutoNum type="alphaLcPeriod" startAt="6"/>
            </a:pPr>
            <a:r>
              <a:rPr lang="es-MX" smtClean="0"/>
              <a:t>El método de exposición v.s. investigación      Zemelman: la función de la teoría acumulada</a:t>
            </a:r>
          </a:p>
          <a:p>
            <a:pPr marL="514350" indent="-514350">
              <a:buFontTx/>
              <a:buAutoNum type="alphaLcPeriod" startAt="6"/>
            </a:pPr>
            <a:r>
              <a:rPr lang="es-MX" smtClean="0"/>
              <a:t>La influencia del objeto sobre la forma del método:</a:t>
            </a:r>
          </a:p>
          <a:p>
            <a:pPr marL="514350" indent="-514350">
              <a:buFontTx/>
              <a:buAutoNum type="alphaLcPeriod" startAt="6"/>
            </a:pPr>
            <a:endParaRPr lang="es-MX" smtClean="0"/>
          </a:p>
          <a:p>
            <a:pPr marL="514350" indent="-514350">
              <a:buFontTx/>
              <a:buNone/>
            </a:pPr>
            <a:endParaRPr lang="es-MX" smtClean="0"/>
          </a:p>
          <a:p>
            <a:pPr marL="514350" indent="-514350">
              <a:buFontTx/>
              <a:buNone/>
            </a:pPr>
            <a:endParaRPr lang="es-MX" smtClean="0"/>
          </a:p>
          <a:p>
            <a:pPr marL="514350" indent="-514350">
              <a:buFontTx/>
              <a:buAutoNum type="alphaLcPeriod" startAt="6"/>
            </a:pPr>
            <a:endParaRPr lang="es-MX" smtClean="0"/>
          </a:p>
          <a:p>
            <a:pPr marL="514350" indent="-514350">
              <a:buFontTx/>
              <a:buNone/>
            </a:pPr>
            <a:endParaRPr lang="es-MX" smtClean="0"/>
          </a:p>
          <a:p>
            <a:pPr marL="514350" indent="-514350">
              <a:buFontTx/>
              <a:buNone/>
            </a:pPr>
            <a:r>
              <a:rPr lang="es-MX" smtClean="0"/>
              <a:t>      </a:t>
            </a:r>
          </a:p>
        </p:txBody>
      </p:sp>
      <p:sp>
        <p:nvSpPr>
          <p:cNvPr id="28674" name="3 CuadroTexto"/>
          <p:cNvSpPr txBox="1">
            <a:spLocks noChangeArrowheads="1"/>
          </p:cNvSpPr>
          <p:nvPr/>
        </p:nvSpPr>
        <p:spPr bwMode="auto">
          <a:xfrm>
            <a:off x="1908175" y="4665663"/>
            <a:ext cx="28797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Tx/>
              <a:buAutoNum type="alphaLcParenR"/>
            </a:pPr>
            <a:r>
              <a:rPr lang="es-MX"/>
              <a:t>Significados de totalidad</a:t>
            </a:r>
          </a:p>
          <a:p>
            <a:pPr marL="342900" indent="-342900" eaLnBrk="0" hangingPunct="0">
              <a:buFontTx/>
              <a:buAutoNum type="alphaLcParenR"/>
            </a:pPr>
            <a:r>
              <a:rPr lang="es-MX"/>
              <a:t>Lógico-histórico</a:t>
            </a:r>
          </a:p>
          <a:p>
            <a:pPr marL="342900" indent="-342900" eaLnBrk="0" hangingPunct="0">
              <a:buFontTx/>
              <a:buAutoNum type="alphaLcParenR"/>
            </a:pPr>
            <a:r>
              <a:rPr lang="es-MX"/>
              <a:t>Punto de partida</a:t>
            </a:r>
          </a:p>
        </p:txBody>
      </p:sp>
      <p:sp>
        <p:nvSpPr>
          <p:cNvPr id="28675" name="4 CuadroTexto"/>
          <p:cNvSpPr txBox="1">
            <a:spLocks noChangeArrowheads="1"/>
          </p:cNvSpPr>
          <p:nvPr/>
        </p:nvSpPr>
        <p:spPr bwMode="auto">
          <a:xfrm>
            <a:off x="4787900" y="4449763"/>
            <a:ext cx="19446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1400"/>
              <a:t>-Procesos históricos</a:t>
            </a:r>
          </a:p>
          <a:p>
            <a:pPr eaLnBrk="0" hangingPunct="0"/>
            <a:r>
              <a:rPr lang="es-MX" sz="1400"/>
              <a:t>-Niveles de abstracción</a:t>
            </a:r>
          </a:p>
          <a:p>
            <a:pPr eaLnBrk="0" hangingPunct="0"/>
            <a:r>
              <a:rPr lang="es-MX" sz="1400"/>
              <a:t>-Lógico-histórico</a:t>
            </a:r>
          </a:p>
        </p:txBody>
      </p:sp>
      <p:sp>
        <p:nvSpPr>
          <p:cNvPr id="28676" name="5 Abrir llave"/>
          <p:cNvSpPr>
            <a:spLocks/>
          </p:cNvSpPr>
          <p:nvPr/>
        </p:nvSpPr>
        <p:spPr bwMode="auto">
          <a:xfrm>
            <a:off x="4716463" y="4521200"/>
            <a:ext cx="142875" cy="576263"/>
          </a:xfrm>
          <a:prstGeom prst="leftBrace">
            <a:avLst>
              <a:gd name="adj1" fmla="val 8403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5588" y="908050"/>
            <a:ext cx="7772400" cy="3097213"/>
          </a:xfrm>
        </p:spPr>
        <p:txBody>
          <a:bodyPr/>
          <a:lstStyle/>
          <a:p>
            <a:pPr marL="571500" indent="-571500">
              <a:buFontTx/>
              <a:buAutoNum type="romanLcPeriod"/>
            </a:pPr>
            <a:r>
              <a:rPr lang="es-MX" smtClean="0"/>
              <a:t>Influencia de la teoría sobre el Método     (E-S-A) </a:t>
            </a:r>
          </a:p>
          <a:p>
            <a:pPr marL="571500" indent="-571500">
              <a:buFontTx/>
              <a:buAutoNum type="alphaLcPeriod" startAt="10"/>
            </a:pPr>
            <a:r>
              <a:rPr lang="es-MX" smtClean="0"/>
              <a:t>Problemas diversos:</a:t>
            </a:r>
          </a:p>
          <a:p>
            <a:pPr marL="571500" indent="-571500">
              <a:buFontTx/>
              <a:buNone/>
            </a:pPr>
            <a:r>
              <a:rPr lang="es-MX" smtClean="0"/>
              <a:t>		- Relación concepto teórico-dato</a:t>
            </a:r>
          </a:p>
          <a:p>
            <a:pPr marL="571500" indent="-571500">
              <a:buFontTx/>
              <a:buNone/>
            </a:pPr>
            <a:r>
              <a:rPr lang="es-MX" smtClean="0"/>
              <a:t>		- Potencialidad y relación sujeto-objeto</a:t>
            </a:r>
          </a:p>
          <a:p>
            <a:pPr marL="571500" indent="-571500">
              <a:buFontTx/>
              <a:buNone/>
            </a:pPr>
            <a:endParaRPr lang="es-MX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>
          <a:xfrm>
            <a:off x="228600" y="115888"/>
            <a:ext cx="7772400" cy="1657350"/>
          </a:xfrm>
        </p:spPr>
        <p:txBody>
          <a:bodyPr/>
          <a:lstStyle/>
          <a:p>
            <a:r>
              <a:rPr lang="es-MX" sz="3600" smtClean="0"/>
              <a:t>1. Es común afirmar que Marx creó una nueva ciencia: la ciencia de la historia ¿Qué significa?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250825" y="2205038"/>
            <a:ext cx="7772400" cy="4332287"/>
          </a:xfrm>
        </p:spPr>
        <p:txBody>
          <a:bodyPr/>
          <a:lstStyle/>
          <a:p>
            <a:r>
              <a:rPr lang="es-MX" smtClean="0"/>
              <a:t>Ciencia de las relaciones entre los hombres y de estos con la naturaleza: ¿Una ciencia positiva de la sociedad?</a:t>
            </a:r>
          </a:p>
          <a:p>
            <a:endParaRPr lang="es-MX" smtClean="0"/>
          </a:p>
          <a:p>
            <a:r>
              <a:rPr lang="es-MX" smtClean="0"/>
              <a:t>Una concepción de historia como articulación entre objetividad y subjetividad y un privilegio de ángulos de análisis de los fenómenos históricos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>
          <a:xfrm>
            <a:off x="228600" y="115888"/>
            <a:ext cx="7772400" cy="1584325"/>
          </a:xfrm>
        </p:spPr>
        <p:txBody>
          <a:bodyPr/>
          <a:lstStyle/>
          <a:p>
            <a:r>
              <a:rPr lang="es-MX" sz="3600" smtClean="0"/>
              <a:t>2. Al respecto dice H. Claver que </a:t>
            </a:r>
            <a:r>
              <a:rPr lang="es-MX" sz="3600" u="sng" smtClean="0"/>
              <a:t>el capital</a:t>
            </a:r>
            <a:r>
              <a:rPr lang="es-MX" sz="3600" smtClean="0"/>
              <a:t> acepta varios ángulos de lectura (el marxismo)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250825" y="2481263"/>
            <a:ext cx="7772400" cy="3251200"/>
          </a:xfrm>
        </p:spPr>
        <p:txBody>
          <a:bodyPr/>
          <a:lstStyle/>
          <a:p>
            <a:r>
              <a:rPr lang="es-MX" smtClean="0"/>
              <a:t>El marxismo es una ciencia positiva, con función explicativa y predictiva a partir de la aplicación de sus leyes (u.g. El capital es una obra de teoría económica e incluso una econometría)</a:t>
            </a:r>
          </a:p>
          <a:p>
            <a:endParaRPr lang="es-MX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2 Marcador de contenido"/>
          <p:cNvSpPr>
            <a:spLocks noGrp="1"/>
          </p:cNvSpPr>
          <p:nvPr>
            <p:ph idx="1"/>
          </p:nvPr>
        </p:nvSpPr>
        <p:spPr>
          <a:xfrm>
            <a:off x="255588" y="1268413"/>
            <a:ext cx="7772400" cy="4114800"/>
          </a:xfrm>
        </p:spPr>
        <p:txBody>
          <a:bodyPr/>
          <a:lstStyle/>
          <a:p>
            <a:r>
              <a:rPr lang="es-MX" smtClean="0"/>
              <a:t>El marxismo es un método (tradición que viene de Luckas)</a:t>
            </a:r>
          </a:p>
          <a:p>
            <a:pPr>
              <a:buFontTx/>
              <a:buNone/>
            </a:pPr>
            <a:endParaRPr lang="es-MX" smtClean="0"/>
          </a:p>
          <a:p>
            <a:r>
              <a:rPr lang="es-MX" smtClean="0"/>
              <a:t>El marxismo es la ciencia de la revolución, una sociología vestida de ciencia política; y el análisis de las relaciones sociales las emprende desde el ángulo del poder y la dominación</a:t>
            </a:r>
          </a:p>
          <a:p>
            <a:endParaRPr lang="es-MX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>
          <a:xfrm>
            <a:off x="228600" y="188913"/>
            <a:ext cx="7772400" cy="5132387"/>
          </a:xfrm>
        </p:spPr>
        <p:txBody>
          <a:bodyPr/>
          <a:lstStyle/>
          <a:p>
            <a:r>
              <a:rPr lang="es-MX" sz="3600" smtClean="0"/>
              <a:t>3. Dice un autor que en Marx hay dos conceptos de ciencia, una proviene de la tradición anglosajona de ciencia empírica (cercana a la ciencia natural) y otra de la tradición romántico alemana como especificidad del fenómeno histórico e importancia de la voluntad: el marxismo, hijo de su tiempo está sujeto a esta doble tensión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228600" y="269875"/>
            <a:ext cx="7772400" cy="711200"/>
          </a:xfrm>
        </p:spPr>
        <p:txBody>
          <a:bodyPr/>
          <a:lstStyle/>
          <a:p>
            <a:r>
              <a:rPr lang="es-MX" sz="3600" smtClean="0"/>
              <a:t>4. En esta doble tensión se presenta en:</a:t>
            </a:r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250825" y="1268413"/>
            <a:ext cx="7772400" cy="5122862"/>
          </a:xfrm>
        </p:spPr>
        <p:txBody>
          <a:bodyPr/>
          <a:lstStyle/>
          <a:p>
            <a:pPr marL="514350" indent="-514350">
              <a:buFontTx/>
              <a:buAutoNum type="alphaLcParenR"/>
            </a:pPr>
            <a:r>
              <a:rPr lang="es-MX" smtClean="0"/>
              <a:t>El concepto de ley y determinación como ley de tendencia y determinación v.s. causalidad (como potencialidad mediada)</a:t>
            </a:r>
          </a:p>
          <a:p>
            <a:pPr marL="514350" indent="-514350">
              <a:buFontTx/>
              <a:buAutoNum type="alphaLcParenR" startAt="2"/>
            </a:pPr>
            <a:r>
              <a:rPr lang="es-MX" smtClean="0"/>
              <a:t>El concepto de tiempo presente y de futuro como articulación entre objetividad y subjetividad</a:t>
            </a:r>
          </a:p>
          <a:p>
            <a:pPr marL="514350" indent="-514350">
              <a:buFontTx/>
              <a:buAutoNum type="alphaLcParenR" startAt="3"/>
            </a:pPr>
            <a:r>
              <a:rPr lang="es-MX" smtClean="0"/>
              <a:t>El problema de la predicción como espacio de lo posible</a:t>
            </a:r>
          </a:p>
          <a:p>
            <a:pPr marL="514350" indent="-514350">
              <a:buFontTx/>
              <a:buNone/>
            </a:pPr>
            <a:r>
              <a:rPr lang="es-MX" smtClean="0"/>
              <a:t>d)  La idea de la prueba como praxis </a:t>
            </a:r>
          </a:p>
          <a:p>
            <a:pPr marL="514350" indent="-514350">
              <a:buFontTx/>
              <a:buAutoNum type="alphaLcParenR" startAt="2"/>
            </a:pPr>
            <a:endParaRPr lang="es-MX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>
          <a:xfrm>
            <a:off x="255588" y="361950"/>
            <a:ext cx="7772400" cy="619125"/>
          </a:xfrm>
        </p:spPr>
        <p:txBody>
          <a:bodyPr/>
          <a:lstStyle/>
          <a:p>
            <a:r>
              <a:rPr lang="es-MX" sz="3600" smtClean="0"/>
              <a:t>5. Detrás está un concepto de realidad</a:t>
            </a:r>
          </a:p>
        </p:txBody>
      </p:sp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228600" y="1762125"/>
            <a:ext cx="7772400" cy="4114800"/>
          </a:xfrm>
        </p:spPr>
        <p:txBody>
          <a:bodyPr/>
          <a:lstStyle/>
          <a:p>
            <a:pPr marL="514350" indent="-514350">
              <a:buFontTx/>
              <a:buAutoNum type="alphaLcParenR"/>
            </a:pPr>
            <a:r>
              <a:rPr lang="es-MX" smtClean="0"/>
              <a:t>Un concepto de historia como articulación entre objetividad y subjetividad v.s. naturalismo</a:t>
            </a:r>
          </a:p>
          <a:p>
            <a:pPr marL="514350" indent="-514350">
              <a:buFontTx/>
              <a:buAutoNum type="alphaLcParenR"/>
            </a:pPr>
            <a:r>
              <a:rPr lang="es-MX" smtClean="0"/>
              <a:t>La idea del movimiento como rearticulación        </a:t>
            </a:r>
            <a:r>
              <a:rPr lang="es-MX" b="1" smtClean="0"/>
              <a:t>:</a:t>
            </a:r>
            <a:r>
              <a:rPr lang="es-MX" smtClean="0"/>
              <a:t> transformación de legalidades y abstracción históricamente determinada v.s. leyes y conceptos universales</a:t>
            </a:r>
          </a:p>
        </p:txBody>
      </p:sp>
      <p:sp>
        <p:nvSpPr>
          <p:cNvPr id="19459" name="3 Flecha derecha"/>
          <p:cNvSpPr>
            <a:spLocks noChangeArrowheads="1"/>
          </p:cNvSpPr>
          <p:nvPr/>
        </p:nvSpPr>
        <p:spPr bwMode="auto">
          <a:xfrm>
            <a:off x="3132138" y="4005263"/>
            <a:ext cx="6477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825" y="765175"/>
            <a:ext cx="7772400" cy="5184775"/>
          </a:xfrm>
        </p:spPr>
        <p:txBody>
          <a:bodyPr/>
          <a:lstStyle/>
          <a:p>
            <a:pPr marL="514350" indent="-514350">
              <a:buFontTx/>
              <a:buAutoNum type="alphaLcParenR" startAt="3"/>
            </a:pPr>
            <a:r>
              <a:rPr lang="es-MX" smtClean="0"/>
              <a:t>Realidad por niveles de realidad no reducida a lo empírico, en rearticulación y con dinamismos diferentes: concepto de totalidad v.s. sistema teórico axiomáticamente construido y deductivamente relacionado</a:t>
            </a:r>
          </a:p>
          <a:p>
            <a:pPr marL="514350" indent="-514350">
              <a:buFontTx/>
              <a:buNone/>
            </a:pPr>
            <a:r>
              <a:rPr lang="es-MX" smtClean="0"/>
              <a:t> d). Ley de tendencia y espacio de posibilidades</a:t>
            </a:r>
          </a:p>
          <a:p>
            <a:pPr marL="514350" indent="-514350">
              <a:buFontTx/>
              <a:buNone/>
            </a:pPr>
            <a:r>
              <a:rPr lang="es-MX" smtClean="0"/>
              <a:t>d)  Relación S - O</a:t>
            </a:r>
          </a:p>
        </p:txBody>
      </p:sp>
      <p:sp>
        <p:nvSpPr>
          <p:cNvPr id="20482" name="3 Flecha derecha"/>
          <p:cNvSpPr>
            <a:spLocks noChangeArrowheads="1"/>
          </p:cNvSpPr>
          <p:nvPr/>
        </p:nvSpPr>
        <p:spPr bwMode="auto">
          <a:xfrm>
            <a:off x="1042988" y="4005263"/>
            <a:ext cx="720725" cy="215900"/>
          </a:xfrm>
          <a:prstGeom prst="rightArrow">
            <a:avLst>
              <a:gd name="adj1" fmla="val 50000"/>
              <a:gd name="adj2" fmla="val 5007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>
          <a:xfrm>
            <a:off x="228600" y="188913"/>
            <a:ext cx="7772400" cy="1511300"/>
          </a:xfrm>
        </p:spPr>
        <p:txBody>
          <a:bodyPr/>
          <a:lstStyle/>
          <a:p>
            <a:r>
              <a:rPr lang="es-MX" sz="3600" smtClean="0"/>
              <a:t>6. Este concepto de ciencia se va volviendo paradigma hegemónico desde finales del s. </a:t>
            </a:r>
            <a:r>
              <a:rPr lang="es-MX" sz="2400" b="1" smtClean="0"/>
              <a:t>XIX</a:t>
            </a:r>
          </a:p>
        </p:txBody>
      </p:sp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228600" y="2193925"/>
            <a:ext cx="7772400" cy="4114800"/>
          </a:xfrm>
        </p:spPr>
        <p:txBody>
          <a:bodyPr/>
          <a:lstStyle/>
          <a:p>
            <a:r>
              <a:rPr lang="es-MX" smtClean="0"/>
              <a:t>Influye al marxismo: el marxismo de la 2ª internacional</a:t>
            </a:r>
          </a:p>
          <a:p>
            <a:r>
              <a:rPr lang="es-MX" smtClean="0"/>
              <a:t>Un marxismo que no logra dar cuenta de la revolución en las ciencias naturales (la dialéctica ingenua) y por tanto muchos problemas quedan inmersos en los que define el positivismo:</a:t>
            </a:r>
          </a:p>
          <a:p>
            <a:endParaRPr lang="es-MX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 de diseño Reglas">
  <a:themeElements>
    <a:clrScheme name="Tema de Offic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Tema d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Reglas</Template>
  <TotalTime>128</TotalTime>
  <Words>746</Words>
  <Application>Microsoft Office PowerPoint</Application>
  <PresentationFormat>Presentación en pantalla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Calibri</vt:lpstr>
      <vt:lpstr>Plantilla de diseño Reglas</vt:lpstr>
      <vt:lpstr>Los retos del Marxismo en metodología</vt:lpstr>
      <vt:lpstr>1. Es común afirmar que Marx creó una nueva ciencia: la ciencia de la historia ¿Qué significa?</vt:lpstr>
      <vt:lpstr>2. Al respecto dice H. Claver que el capital acepta varios ángulos de lectura (el marxismo)</vt:lpstr>
      <vt:lpstr>Diapositiva 4</vt:lpstr>
      <vt:lpstr>3. Dice un autor que en Marx hay dos conceptos de ciencia, una proviene de la tradición anglosajona de ciencia empírica (cercana a la ciencia natural) y otra de la tradición romántico alemana como especificidad del fenómeno histórico e importancia de la voluntad: el marxismo, hijo de su tiempo está sujeto a esta doble tensión</vt:lpstr>
      <vt:lpstr>4. En esta doble tensión se presenta en:</vt:lpstr>
      <vt:lpstr>5. Detrás está un concepto de realidad</vt:lpstr>
      <vt:lpstr>Diapositiva 8</vt:lpstr>
      <vt:lpstr>6. Este concepto de ciencia se va volviendo paradigma hegemónico desde finales del s. XIX</vt:lpstr>
      <vt:lpstr>Diapositiva 10</vt:lpstr>
      <vt:lpstr>7. La revolución europea del 17 – 23: abre una reflexión </vt:lpstr>
      <vt:lpstr>Diapositiva 12</vt:lpstr>
      <vt:lpstr>8.  1980 Se abre una coyuntura de gran viraje histórico en la realidad       base material de viraje en las concepciones</vt:lpstr>
      <vt:lpstr>9. Después del Stalinismo dos desarrollos</vt:lpstr>
      <vt:lpstr>10. (continuación)</vt:lpstr>
      <vt:lpstr>Diapositiva 16</vt:lpstr>
      <vt:lpstr>Diapositiva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retos del Marxismo en metodología</dc:title>
  <dc:creator>Enrique de la Garza</dc:creator>
  <cp:lastModifiedBy>UAMI</cp:lastModifiedBy>
  <cp:revision>21</cp:revision>
  <dcterms:created xsi:type="dcterms:W3CDTF">2011-02-07T16:40:30Z</dcterms:created>
  <dcterms:modified xsi:type="dcterms:W3CDTF">2014-06-27T15:21:43Z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TC010690643082</vt:lpwstr>
  </property>
</Properties>
</file>