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F8A048A-B2BD-48FA-806F-391ED7DDB5D6}" type="datetimeFigureOut">
              <a:rPr lang="es-MX" smtClean="0"/>
              <a:pPr/>
              <a:t>27/06/2014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27/06/2014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27/06/2014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27/06/2014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27/06/2014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27/06/2014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27/06/2014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27/06/2014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27/06/2014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27/06/2014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048A-B2BD-48FA-806F-391ED7DDB5D6}" type="datetimeFigureOut">
              <a:rPr lang="es-MX" smtClean="0"/>
              <a:pPr/>
              <a:t>27/06/2014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F8A048A-B2BD-48FA-806F-391ED7DDB5D6}" type="datetimeFigureOut">
              <a:rPr lang="es-MX" smtClean="0"/>
              <a:pPr/>
              <a:t>27/06/2014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0019919-6A09-45F1-81C5-EEE7B241BBC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72000" y="4421080"/>
            <a:ext cx="3672407" cy="1260629"/>
          </a:xfrm>
        </p:spPr>
        <p:txBody>
          <a:bodyPr/>
          <a:lstStyle/>
          <a:p>
            <a:r>
              <a:rPr lang="es-MX" dirty="0" smtClean="0"/>
              <a:t>Dr. Enrique de la Garza Toledo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06442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Contexto del surgimiento de la Sociología como ciencia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reflexión sobre la sociedad es tan antigua como el hombre pero:</a:t>
            </a:r>
          </a:p>
          <a:p>
            <a:pPr marL="822960" lvl="1" indent="-457200">
              <a:buFont typeface="+mj-lt"/>
              <a:buAutoNum type="arabicParenR"/>
            </a:pPr>
            <a:r>
              <a:rPr lang="es-MX" dirty="0" smtClean="0"/>
              <a:t>Teñida de la tradición, la religión y la monarquía</a:t>
            </a:r>
          </a:p>
          <a:p>
            <a:pPr marL="822960" lvl="1" indent="-457200">
              <a:buFont typeface="+mj-lt"/>
              <a:buAutoNum type="arabicParenR"/>
            </a:pPr>
            <a:r>
              <a:rPr lang="es-MX" dirty="0" smtClean="0"/>
              <a:t>Tomó forma de Filosofía social</a:t>
            </a:r>
          </a:p>
          <a:p>
            <a:pPr marL="822960" lvl="1" indent="-457200">
              <a:buFont typeface="+mj-lt"/>
              <a:buAutoNum type="arabicParenR"/>
            </a:pPr>
            <a:r>
              <a:rPr lang="es-MX" dirty="0" smtClean="0"/>
              <a:t>No apareció claro el concepto de ciencia social hasta el Renacimiento-Ilustración y sobre todo el positivismo</a:t>
            </a: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241419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908720"/>
            <a:ext cx="7344815" cy="5472608"/>
          </a:xfrm>
        </p:spPr>
        <p:txBody>
          <a:bodyPr/>
          <a:lstStyle/>
          <a:p>
            <a:r>
              <a:rPr lang="es-MX" dirty="0" smtClean="0"/>
              <a:t>La Sociología moderna nace en S. XIX influenciada por: </a:t>
            </a:r>
          </a:p>
          <a:p>
            <a:pPr marL="822960" lvl="1" indent="-457200">
              <a:buFont typeface="+mj-lt"/>
              <a:buAutoNum type="arabicPeriod"/>
            </a:pPr>
            <a:r>
              <a:rPr lang="es-MX" dirty="0" smtClean="0"/>
              <a:t>Revolución Industrial-Capitalismo industrial</a:t>
            </a:r>
          </a:p>
          <a:p>
            <a:pPr marL="822960" lvl="1" indent="-457200">
              <a:buFont typeface="+mj-lt"/>
              <a:buAutoNum type="arabicPeriod"/>
            </a:pPr>
            <a:endParaRPr lang="es-MX" dirty="0"/>
          </a:p>
          <a:p>
            <a:pPr marL="822960" lvl="1" indent="-457200">
              <a:buFont typeface="+mj-lt"/>
              <a:buAutoNum type="arabicPeriod"/>
            </a:pPr>
            <a:endParaRPr lang="es-MX" dirty="0" smtClean="0"/>
          </a:p>
          <a:p>
            <a:pPr marL="822960" lvl="1" indent="-457200">
              <a:buFont typeface="+mj-lt"/>
              <a:buAutoNum type="arabicPeriod"/>
            </a:pPr>
            <a:endParaRPr lang="es-MX" dirty="0"/>
          </a:p>
          <a:p>
            <a:pPr marL="822960" lvl="1" indent="-457200">
              <a:buFont typeface="+mj-lt"/>
              <a:buAutoNum type="arabicPeriod"/>
            </a:pPr>
            <a:endParaRPr lang="es-MX" dirty="0" smtClean="0"/>
          </a:p>
          <a:p>
            <a:pPr lvl="1">
              <a:buFont typeface="Wingdings" pitchFamily="2" charset="2"/>
              <a:buChar char="ü"/>
            </a:pPr>
            <a:r>
              <a:rPr lang="es-MX" dirty="0" smtClean="0"/>
              <a:t>Explotación</a:t>
            </a:r>
          </a:p>
          <a:p>
            <a:pPr lvl="1">
              <a:buFont typeface="Wingdings" pitchFamily="2" charset="2"/>
              <a:buChar char="ü"/>
            </a:pPr>
            <a:r>
              <a:rPr lang="es-MX" dirty="0" smtClean="0"/>
              <a:t>Polarización</a:t>
            </a:r>
          </a:p>
          <a:p>
            <a:pPr lvl="1">
              <a:buFont typeface="Wingdings" pitchFamily="2" charset="2"/>
              <a:buChar char="ü"/>
            </a:pPr>
            <a:r>
              <a:rPr lang="es-MX" dirty="0" smtClean="0"/>
              <a:t>Movimiento obrero-socialismo y Revolución</a:t>
            </a:r>
          </a:p>
          <a:p>
            <a:pPr lvl="1">
              <a:buFont typeface="Wingdings" pitchFamily="2" charset="2"/>
              <a:buChar char="ü"/>
            </a:pPr>
            <a:endParaRPr lang="es-MX" sz="1000" dirty="0" smtClean="0"/>
          </a:p>
          <a:p>
            <a:pPr marL="0" lvl="1" indent="0">
              <a:buNone/>
            </a:pPr>
            <a:r>
              <a:rPr lang="es-MX" dirty="0" smtClean="0"/>
              <a:t>La sociología nació por el temor a la Revolución proletaria y fue conservadora y a lo sumo reformista.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691680" y="2747141"/>
            <a:ext cx="31683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>
                <a:solidFill>
                  <a:schemeClr val="tx2"/>
                </a:solidFill>
              </a:rPr>
              <a:t>La cuestión social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844587" y="2362419"/>
            <a:ext cx="3643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tx2"/>
                </a:solidFill>
              </a:rPr>
              <a:t>* Migración</a:t>
            </a:r>
          </a:p>
          <a:p>
            <a:r>
              <a:rPr lang="es-MX" dirty="0" smtClean="0">
                <a:solidFill>
                  <a:schemeClr val="tx2"/>
                </a:solidFill>
              </a:rPr>
              <a:t>* Bajo nivel de vida</a:t>
            </a:r>
          </a:p>
          <a:p>
            <a:r>
              <a:rPr lang="es-MX" dirty="0" smtClean="0">
                <a:solidFill>
                  <a:schemeClr val="tx2"/>
                </a:solidFill>
              </a:rPr>
              <a:t>* Segmentación en modos de vida y derechos políticos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6" name="5 Abrir llave"/>
          <p:cNvSpPr/>
          <p:nvPr/>
        </p:nvSpPr>
        <p:spPr>
          <a:xfrm>
            <a:off x="4355975" y="2362419"/>
            <a:ext cx="488611" cy="1200329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223660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628800"/>
            <a:ext cx="7560840" cy="3508977"/>
          </a:xfrm>
        </p:spPr>
        <p:txBody>
          <a:bodyPr/>
          <a:lstStyle/>
          <a:p>
            <a:pPr marL="525780" indent="-457200">
              <a:buFont typeface="+mj-lt"/>
              <a:buAutoNum type="arabicPeriod" startAt="2"/>
            </a:pPr>
            <a:r>
              <a:rPr lang="es-MX" dirty="0" smtClean="0"/>
              <a:t>La era de las Revoluciones: se inició muy incipientemente en Inglaterra (</a:t>
            </a:r>
            <a:r>
              <a:rPr lang="es-MX" dirty="0" err="1" smtClean="0"/>
              <a:t>Cronwell</a:t>
            </a:r>
            <a:r>
              <a:rPr lang="es-MX" dirty="0" smtClean="0"/>
              <a:t>), seguida de la Francesa y Americana: El miedo al caos y a la irrupción de las clases subalternas (preocupación por el orden social: Comte, Durkheim, Parsons)</a:t>
            </a:r>
          </a:p>
          <a:p>
            <a:pPr marL="68580" indent="0">
              <a:buNone/>
            </a:pPr>
            <a:r>
              <a:rPr lang="es-MX" dirty="0" smtClean="0"/>
              <a:t>La sociología nace en parte contra la Ilustración (base intelectual de la Revolución burguesa)</a:t>
            </a:r>
          </a:p>
          <a:p>
            <a:pPr marL="6858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="" xmlns:p14="http://schemas.microsoft.com/office/powerpoint/2010/main" val="3376046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03648" y="1846579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Pensadores de la Ilustración </a:t>
            </a:r>
            <a:endParaRPr lang="es-MX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427984" y="1723468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Descartes      </a:t>
            </a:r>
            <a:r>
              <a:rPr lang="es-MX" dirty="0" err="1" smtClean="0"/>
              <a:t>Diderot</a:t>
            </a:r>
            <a:endParaRPr lang="es-MX" dirty="0" smtClean="0"/>
          </a:p>
          <a:p>
            <a:r>
              <a:rPr lang="es-MX" dirty="0" smtClean="0"/>
              <a:t>Hobbes          Rousseau</a:t>
            </a:r>
          </a:p>
          <a:p>
            <a:r>
              <a:rPr lang="es-MX" sz="2000" dirty="0"/>
              <a:t>Locke</a:t>
            </a:r>
            <a:r>
              <a:rPr lang="es-MX" dirty="0" smtClean="0"/>
              <a:t>            Montesquieu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5292080" y="1340768"/>
            <a:ext cx="966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S. XVII</a:t>
            </a:r>
            <a:endParaRPr lang="es-MX" dirty="0"/>
          </a:p>
        </p:txBody>
      </p:sp>
      <p:sp>
        <p:nvSpPr>
          <p:cNvPr id="7" name="6 Abrir llave"/>
          <p:cNvSpPr/>
          <p:nvPr/>
        </p:nvSpPr>
        <p:spPr>
          <a:xfrm>
            <a:off x="3779912" y="1723468"/>
            <a:ext cx="488611" cy="954107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1763688" y="3037615"/>
            <a:ext cx="55446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/>
              <a:t>(</a:t>
            </a:r>
            <a:r>
              <a:rPr lang="es-MX" sz="2000" dirty="0" smtClean="0"/>
              <a:t>Sistemas filosóficos abstractos deductivos no empíricos)</a:t>
            </a:r>
            <a:endParaRPr lang="es-MX" sz="2000" dirty="0"/>
          </a:p>
        </p:txBody>
      </p:sp>
      <p:sp>
        <p:nvSpPr>
          <p:cNvPr id="9" name="8 CuadroTexto"/>
          <p:cNvSpPr txBox="1"/>
          <p:nvPr/>
        </p:nvSpPr>
        <p:spPr>
          <a:xfrm>
            <a:off x="4427984" y="4045727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Derivaron en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1403648" y="4837815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Racionalismo         Empirismo (Modelo Newtoniano)</a:t>
            </a:r>
            <a:endParaRPr lang="es-MX" sz="2000" dirty="0"/>
          </a:p>
        </p:txBody>
      </p:sp>
      <p:sp>
        <p:nvSpPr>
          <p:cNvPr id="11" name="10 Cruz"/>
          <p:cNvSpPr/>
          <p:nvPr/>
        </p:nvSpPr>
        <p:spPr>
          <a:xfrm>
            <a:off x="3347864" y="4869753"/>
            <a:ext cx="288032" cy="328102"/>
          </a:xfrm>
          <a:prstGeom prst="plus">
            <a:avLst>
              <a:gd name="adj" fmla="val 375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Flecha abajo"/>
          <p:cNvSpPr/>
          <p:nvPr/>
        </p:nvSpPr>
        <p:spPr>
          <a:xfrm>
            <a:off x="4268523" y="3829703"/>
            <a:ext cx="267473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189841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259468"/>
            <a:ext cx="6777317" cy="3508977"/>
          </a:xfrm>
        </p:spPr>
        <p:txBody>
          <a:bodyPr/>
          <a:lstStyle/>
          <a:p>
            <a:r>
              <a:rPr lang="es-MX" dirty="0" smtClean="0"/>
              <a:t>Pero implicaba una crítica al mundo social</a:t>
            </a:r>
          </a:p>
          <a:p>
            <a:pPr lvl="1">
              <a:buSzPct val="80000"/>
              <a:buFont typeface="Wingdings" pitchFamily="2" charset="2"/>
              <a:buChar char="ü"/>
            </a:pPr>
            <a:r>
              <a:rPr lang="es-MX" dirty="0" smtClean="0"/>
              <a:t>Dominio del mundo por la razón </a:t>
            </a:r>
            <a:r>
              <a:rPr lang="es-MX" dirty="0" err="1" smtClean="0"/>
              <a:t>v.s.</a:t>
            </a:r>
            <a:r>
              <a:rPr lang="es-MX" dirty="0" smtClean="0"/>
              <a:t> tradición y religión</a:t>
            </a:r>
          </a:p>
          <a:p>
            <a:pPr lvl="1">
              <a:buSzPct val="80000"/>
              <a:buFont typeface="Wingdings" pitchFamily="2" charset="2"/>
              <a:buChar char="ü"/>
            </a:pPr>
            <a:r>
              <a:rPr lang="es-MX" dirty="0" smtClean="0"/>
              <a:t>Leyes universales (incluyendo sociales)</a:t>
            </a:r>
          </a:p>
          <a:p>
            <a:pPr lvl="1">
              <a:buSzPct val="80000"/>
              <a:buFont typeface="Wingdings" pitchFamily="2" charset="2"/>
              <a:buChar char="ü"/>
            </a:pPr>
            <a:r>
              <a:rPr lang="es-MX" dirty="0" smtClean="0"/>
              <a:t>Crítica de la realidad y búsqueda de un mundo mejor, en especial crítica al derecho divino de los Reyes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67544" y="4829090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La Restauración           Rechazo de la Ilustración           Sociología</a:t>
            </a:r>
            <a:endParaRPr lang="es-MX" sz="2000" dirty="0"/>
          </a:p>
        </p:txBody>
      </p:sp>
      <p:sp>
        <p:nvSpPr>
          <p:cNvPr id="5" name="4 Flecha derecha"/>
          <p:cNvSpPr/>
          <p:nvPr/>
        </p:nvSpPr>
        <p:spPr>
          <a:xfrm>
            <a:off x="2699792" y="4936812"/>
            <a:ext cx="50405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Flecha derecha"/>
          <p:cNvSpPr/>
          <p:nvPr/>
        </p:nvSpPr>
        <p:spPr>
          <a:xfrm>
            <a:off x="6588224" y="4921423"/>
            <a:ext cx="504056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752806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052736"/>
            <a:ext cx="7056784" cy="511256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s-MX" dirty="0" smtClean="0"/>
              <a:t>(Mezcla de ideas conservadoras en lo social y modernas en epistemología). Francia fue el eje de Revoluciones 1832, 1844, 1870</a:t>
            </a:r>
          </a:p>
          <a:p>
            <a:pPr marL="798513" indent="-347663">
              <a:buFont typeface="+mj-lt"/>
              <a:buAutoNum type="arabicParenR"/>
            </a:pPr>
            <a:r>
              <a:rPr lang="es-MX" sz="2000" dirty="0" smtClean="0"/>
              <a:t>Sociología:  predominio de la sociedad / individuo. La sociedad socializa y crea al individuo</a:t>
            </a:r>
          </a:p>
          <a:p>
            <a:pPr marL="798513" indent="-347663">
              <a:buFont typeface="+mj-lt"/>
              <a:buAutoNum type="arabicParenR"/>
            </a:pPr>
            <a:r>
              <a:rPr lang="es-MX" sz="2000" dirty="0" smtClean="0"/>
              <a:t>La estructura social no se compone de individuos sino roles, instituciones</a:t>
            </a:r>
          </a:p>
          <a:p>
            <a:pPr marL="798513" indent="-347663">
              <a:buFont typeface="+mj-lt"/>
              <a:buAutoNum type="arabicParenR"/>
            </a:pPr>
            <a:r>
              <a:rPr lang="es-MX" sz="2000" dirty="0" smtClean="0"/>
              <a:t>Sociedad = Sistema (partes interrelacionadas e integradas)</a:t>
            </a:r>
          </a:p>
          <a:p>
            <a:pPr marL="798513" indent="-347663">
              <a:buFont typeface="+mj-lt"/>
              <a:buAutoNum type="arabicParenR"/>
            </a:pPr>
            <a:r>
              <a:rPr lang="es-MX" sz="2000" dirty="0" smtClean="0"/>
              <a:t>Destrucción de instituciones = caos (industrialización, urbanización, burocratización,           , eran criticados)</a:t>
            </a:r>
          </a:p>
          <a:p>
            <a:pPr marL="798513" indent="-347663">
              <a:buFont typeface="+mj-lt"/>
              <a:buAutoNum type="arabicParenR"/>
            </a:pPr>
            <a:r>
              <a:rPr lang="es-MX" sz="2000" dirty="0" smtClean="0"/>
              <a:t>Apoyo a un sistema jerárquico</a:t>
            </a:r>
            <a:endParaRPr lang="es-MX" dirty="0" smtClean="0"/>
          </a:p>
          <a:p>
            <a:pPr marL="6858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507475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692696"/>
            <a:ext cx="7488832" cy="5760640"/>
          </a:xfrm>
        </p:spPr>
        <p:txBody>
          <a:bodyPr>
            <a:normAutofit lnSpcReduction="10000"/>
          </a:bodyPr>
          <a:lstStyle/>
          <a:p>
            <a:pPr marL="525780" indent="-457200">
              <a:buFont typeface="+mj-lt"/>
              <a:buAutoNum type="arabicPeriod" startAt="3"/>
            </a:pPr>
            <a:r>
              <a:rPr lang="es-MX" dirty="0" smtClean="0"/>
              <a:t>El positivismo</a:t>
            </a:r>
          </a:p>
          <a:p>
            <a:pPr marL="822960" lvl="1" indent="-457200">
              <a:buFont typeface="+mj-lt"/>
              <a:buAutoNum type="arabicParenR"/>
            </a:pPr>
            <a:r>
              <a:rPr lang="es-MX" dirty="0" smtClean="0"/>
              <a:t>Una ciencia, un método</a:t>
            </a:r>
          </a:p>
          <a:p>
            <a:pPr marL="365760" lvl="1" indent="0">
              <a:buNone/>
            </a:pPr>
            <a:r>
              <a:rPr lang="es-MX" dirty="0" smtClean="0"/>
              <a:t>Comte: Anti ilustración, contrarrevolucionario</a:t>
            </a:r>
          </a:p>
          <a:p>
            <a:pPr marL="365760" lvl="1" indent="0">
              <a:buNone/>
            </a:pPr>
            <a:r>
              <a:rPr lang="es-MX" dirty="0"/>
              <a:t>	 </a:t>
            </a:r>
            <a:r>
              <a:rPr lang="es-MX" dirty="0" smtClean="0"/>
              <a:t>      Leyes sociales universales</a:t>
            </a:r>
          </a:p>
          <a:p>
            <a:pPr marL="365760" lvl="1" indent="0">
              <a:buNone/>
            </a:pPr>
            <a:r>
              <a:rPr lang="es-MX" dirty="0" smtClean="0"/>
              <a:t>Alemania: Hegel y Kant</a:t>
            </a:r>
          </a:p>
          <a:p>
            <a:pPr marL="365760" lvl="1" indent="0">
              <a:buNone/>
            </a:pPr>
            <a:endParaRPr lang="es-MX" dirty="0"/>
          </a:p>
          <a:p>
            <a:pPr marL="365760" lvl="1" indent="0">
              <a:buNone/>
            </a:pPr>
            <a:endParaRPr lang="es-MX" dirty="0" smtClean="0"/>
          </a:p>
          <a:p>
            <a:pPr marL="365760" lvl="1" indent="0">
              <a:buNone/>
            </a:pPr>
            <a:endParaRPr lang="es-MX" dirty="0"/>
          </a:p>
          <a:p>
            <a:pPr marL="365760" lvl="1" indent="0">
              <a:buNone/>
            </a:pPr>
            <a:endParaRPr lang="es-MX" dirty="0" smtClean="0"/>
          </a:p>
          <a:p>
            <a:pPr marL="365760" lvl="1" indent="0">
              <a:buNone/>
            </a:pPr>
            <a:endParaRPr lang="es-MX" dirty="0" smtClean="0"/>
          </a:p>
          <a:p>
            <a:pPr marL="365760" lvl="1" indent="0">
              <a:buNone/>
            </a:pPr>
            <a:r>
              <a:rPr lang="es-MX" dirty="0" smtClean="0"/>
              <a:t>Inglaterra</a:t>
            </a:r>
            <a:r>
              <a:rPr lang="es-MX" dirty="0"/>
              <a:t>: Influencia de la </a:t>
            </a:r>
          </a:p>
          <a:p>
            <a:pPr marL="1250950" lvl="1" indent="-268288">
              <a:buFont typeface="+mj-lt"/>
              <a:buAutoNum type="alphaLcParenR"/>
            </a:pPr>
            <a:r>
              <a:rPr lang="es-MX" sz="1900" dirty="0"/>
              <a:t>Economía Política	</a:t>
            </a:r>
          </a:p>
          <a:p>
            <a:pPr marL="1250950" lvl="1" indent="-268288">
              <a:buFont typeface="+mj-lt"/>
              <a:buAutoNum type="alphaLcParenR"/>
            </a:pPr>
            <a:r>
              <a:rPr lang="es-MX" sz="1900" dirty="0"/>
              <a:t>Reformismo social ante la cuestión social</a:t>
            </a:r>
          </a:p>
          <a:p>
            <a:pPr marL="1250950" lvl="1" indent="-268288">
              <a:buFont typeface="+mj-lt"/>
              <a:buAutoNum type="alphaLcParenR"/>
            </a:pPr>
            <a:r>
              <a:rPr lang="es-MX" sz="1900" dirty="0" err="1"/>
              <a:t>Revolucionismo</a:t>
            </a:r>
            <a:r>
              <a:rPr lang="es-MX" sz="1900" dirty="0"/>
              <a:t> (Spencer)</a:t>
            </a:r>
          </a:p>
          <a:p>
            <a:pPr marL="982662" lvl="1" indent="0">
              <a:buNone/>
            </a:pPr>
            <a:r>
              <a:rPr lang="es-MX" sz="1900" dirty="0"/>
              <a:t>    Spencer: liberal (</a:t>
            </a:r>
            <a:r>
              <a:rPr lang="es-MX" sz="1900" dirty="0" err="1"/>
              <a:t>lassez</a:t>
            </a:r>
            <a:r>
              <a:rPr lang="es-MX" sz="1900" dirty="0"/>
              <a:t>-faire</a:t>
            </a:r>
            <a:r>
              <a:rPr lang="es-MX" sz="1900" dirty="0" smtClean="0"/>
              <a:t>), </a:t>
            </a:r>
            <a:r>
              <a:rPr lang="es-MX" sz="1900" dirty="0"/>
              <a:t>darwinista (la</a:t>
            </a:r>
          </a:p>
          <a:p>
            <a:pPr marL="982662" lvl="1" indent="0">
              <a:buNone/>
            </a:pPr>
            <a:r>
              <a:rPr lang="es-MX" sz="1900" dirty="0"/>
              <a:t>    supervivencia del más apto)</a:t>
            </a:r>
          </a:p>
          <a:p>
            <a:pPr marL="365760" lvl="1" indent="0">
              <a:buNone/>
            </a:pPr>
            <a:endParaRPr lang="es-MX" sz="17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962224" y="2855258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Marx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563888" y="2855258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Weber y </a:t>
            </a:r>
            <a:r>
              <a:rPr lang="es-MX" dirty="0" err="1" smtClean="0"/>
              <a:t>Simmel</a:t>
            </a:r>
            <a:endParaRPr lang="es-MX" dirty="0" smtClean="0"/>
          </a:p>
          <a:p>
            <a:pPr algn="ctr"/>
            <a:r>
              <a:rPr lang="es-MX" dirty="0" smtClean="0"/>
              <a:t>(Su obra contra Marx)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3923928" y="3431322"/>
            <a:ext cx="43204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s-MX" sz="1600" dirty="0" smtClean="0"/>
              <a:t>Las ideas no son producto de la materia</a:t>
            </a:r>
          </a:p>
          <a:p>
            <a:pPr marL="342900" indent="-342900">
              <a:buFont typeface="+mj-lt"/>
              <a:buAutoNum type="arabicParenR"/>
            </a:pPr>
            <a:r>
              <a:rPr lang="es-MX" sz="1600" dirty="0" smtClean="0"/>
              <a:t>No solo la economía determina</a:t>
            </a:r>
            <a:endParaRPr lang="es-MX" sz="1600" dirty="0"/>
          </a:p>
        </p:txBody>
      </p:sp>
      <p:cxnSp>
        <p:nvCxnSpPr>
          <p:cNvPr id="8" name="7 Conector recto de flecha"/>
          <p:cNvCxnSpPr/>
          <p:nvPr/>
        </p:nvCxnSpPr>
        <p:spPr>
          <a:xfrm flipH="1">
            <a:off x="2627784" y="2567226"/>
            <a:ext cx="36004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4139952" y="2567226"/>
            <a:ext cx="432048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224402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62</TotalTime>
  <Words>379</Words>
  <Application>Microsoft Office PowerPoint</Application>
  <PresentationFormat>Presentación en pantalla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Austin</vt:lpstr>
      <vt:lpstr>Introducción</vt:lpstr>
      <vt:lpstr>Contexto del surgimiento de la Sociología como ciencia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</dc:title>
  <dc:creator>UAM</dc:creator>
  <cp:lastModifiedBy>UAMI</cp:lastModifiedBy>
  <cp:revision>13</cp:revision>
  <dcterms:created xsi:type="dcterms:W3CDTF">2013-03-25T15:53:39Z</dcterms:created>
  <dcterms:modified xsi:type="dcterms:W3CDTF">2014-06-27T16:02:48Z</dcterms:modified>
</cp:coreProperties>
</file>