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89DA0-B50A-477F-8ED4-8C199BFBEC8A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6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70DF5-F47E-4F44-9331-D265DF169C4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92D56-D21B-4F74-82AA-C636D130737A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5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5F8A8-B767-484B-B57B-18FCAA901BD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3C41D-7BDA-4433-BAA6-4C0EC6E3B7B0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8DE63-3BAA-4D24-B9D0-72EAE883DB3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E03BD-B0E9-4AA4-95F5-1DAAC5576AA3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5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FCA4C-456F-4CB6-A54E-0C521D5D078A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9FF7A-C665-4D99-801C-DCC5EA3945D7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7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C1766-8F00-4283-931A-B0DCFD3B3EE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4DF47-8E9C-40AF-B11C-43456BB7DE53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6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D401F-B8D9-45DF-9250-EC849744253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E8316-FAF9-488B-B093-223DC4EFA4F9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DDD3F-8041-4A06-A8BB-38579B58886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AFBB8-650C-41CA-9BC3-41F6E6BF4A80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4" name="2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61EFC-DB34-432F-90BA-74D8F7B378A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CB575-3526-438F-B88F-EFBFADF74E4E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3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50A5E-EB3D-4D22-8780-271FC14DE58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9211C-AD25-46AD-B9FD-1AD054CC1348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7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C4FE9-4151-4FEC-8F36-1506CF64129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FF7D5-EB99-425C-AAE9-3A36291ACBCB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FC574-D8F4-445A-BFC7-E3254C2DAE3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7 Marcador de texto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4BA7E78-98AF-40E2-8C6E-C8BD1155C493}" type="datetimeFigureOut">
              <a:rPr lang="es-MX"/>
              <a:pPr>
                <a:defRPr/>
              </a:pPr>
              <a:t>27/06/2014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FB2C28-A92C-456C-BAD9-87914F4A7F5E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1" r:id="rId4"/>
    <p:sldLayoutId id="2147483675" r:id="rId5"/>
    <p:sldLayoutId id="2147483670" r:id="rId6"/>
    <p:sldLayoutId id="2147483676" r:id="rId7"/>
    <p:sldLayoutId id="2147483677" r:id="rId8"/>
    <p:sldLayoutId id="2147483678" r:id="rId9"/>
    <p:sldLayoutId id="2147483669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504056"/>
            <a:ext cx="8686800" cy="105273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>
                <a:effectLst>
                  <a:reflection blurRad="6350" stA="55000" endA="300" endPos="45500" dir="5400000" sy="-100000" algn="bl" rotWithShape="0"/>
                </a:effectLst>
              </a:rPr>
              <a:t>¿Cuál es la relación entre pensamiento y realidad?</a:t>
            </a:r>
            <a:endParaRPr lang="es-MX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14338" name="2 Marcador de contenido"/>
          <p:cNvSpPr>
            <a:spLocks noGrp="1"/>
          </p:cNvSpPr>
          <p:nvPr>
            <p:ph idx="1"/>
          </p:nvPr>
        </p:nvSpPr>
        <p:spPr>
          <a:xfrm>
            <a:off x="304800" y="2217738"/>
            <a:ext cx="8686800" cy="3803650"/>
          </a:xfrm>
        </p:spPr>
        <p:txBody>
          <a:bodyPr/>
          <a:lstStyle/>
          <a:p>
            <a:r>
              <a:rPr lang="es-MX" smtClean="0"/>
              <a:t>Positivismo: Criterio de demarcación entre ciencia y no ciencia = método + </a:t>
            </a:r>
          </a:p>
          <a:p>
            <a:pPr>
              <a:buFont typeface="Wingdings 2" pitchFamily="18" charset="2"/>
              <a:buNone/>
            </a:pPr>
            <a:r>
              <a:rPr lang="es-MX" smtClean="0"/>
              <a:t>	hecho o dato empírico = resultado de la observación a través de los sentidos = experiencia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680" y="70520"/>
            <a:ext cx="8686800" cy="8382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MX" dirty="0" smtClean="0"/>
              <a:t>MÉTODO HIPOTÉTICO DEDUCTIVO</a:t>
            </a:r>
            <a:endParaRPr lang="es-MX" dirty="0"/>
          </a:p>
        </p:txBody>
      </p:sp>
      <p:sp>
        <p:nvSpPr>
          <p:cNvPr id="15362" name="2 Marcador de contenido"/>
          <p:cNvSpPr>
            <a:spLocks noGrp="1"/>
          </p:cNvSpPr>
          <p:nvPr>
            <p:ph idx="1"/>
          </p:nvPr>
        </p:nvSpPr>
        <p:spPr>
          <a:xfrm>
            <a:off x="-11113" y="981075"/>
            <a:ext cx="3790951" cy="5043488"/>
          </a:xfrm>
        </p:spPr>
        <p:txBody>
          <a:bodyPr/>
          <a:lstStyle/>
          <a:p>
            <a:pPr algn="ctr">
              <a:lnSpc>
                <a:spcPct val="170000"/>
              </a:lnSpc>
              <a:buFont typeface="Wingdings 2" pitchFamily="18" charset="2"/>
              <a:buNone/>
            </a:pPr>
            <a:r>
              <a:rPr lang="es-MX" sz="2800" smtClean="0"/>
              <a:t>Problema</a:t>
            </a:r>
          </a:p>
          <a:p>
            <a:pPr algn="ctr">
              <a:lnSpc>
                <a:spcPct val="170000"/>
              </a:lnSpc>
              <a:buFont typeface="Wingdings 2" pitchFamily="18" charset="2"/>
              <a:buNone/>
            </a:pPr>
            <a:r>
              <a:rPr lang="es-MX" sz="2800" smtClean="0"/>
              <a:t>Teoría</a:t>
            </a:r>
          </a:p>
          <a:p>
            <a:pPr algn="ctr">
              <a:lnSpc>
                <a:spcPct val="170000"/>
              </a:lnSpc>
              <a:buFont typeface="Wingdings 2" pitchFamily="18" charset="2"/>
              <a:buNone/>
            </a:pPr>
            <a:r>
              <a:rPr lang="es-MX" sz="2800" smtClean="0"/>
              <a:t>Hipótesis teórica</a:t>
            </a:r>
          </a:p>
          <a:p>
            <a:pPr algn="ctr">
              <a:lnSpc>
                <a:spcPct val="170000"/>
              </a:lnSpc>
              <a:buFont typeface="Wingdings 2" pitchFamily="18" charset="2"/>
              <a:buNone/>
            </a:pPr>
            <a:r>
              <a:rPr lang="es-MX" sz="2800" smtClean="0"/>
              <a:t>Hipótesis empírica</a:t>
            </a:r>
          </a:p>
          <a:p>
            <a:pPr algn="ctr">
              <a:lnSpc>
                <a:spcPct val="170000"/>
              </a:lnSpc>
              <a:buFont typeface="Wingdings 2" pitchFamily="18" charset="2"/>
              <a:buNone/>
            </a:pPr>
            <a:r>
              <a:rPr lang="es-MX" sz="2800" smtClean="0"/>
              <a:t>Datos</a:t>
            </a:r>
          </a:p>
          <a:p>
            <a:pPr algn="ctr">
              <a:buFont typeface="Wingdings 2" pitchFamily="18" charset="2"/>
              <a:buNone/>
            </a:pPr>
            <a:endParaRPr lang="es-MX" smtClean="0"/>
          </a:p>
        </p:txBody>
      </p:sp>
      <p:cxnSp>
        <p:nvCxnSpPr>
          <p:cNvPr id="5" name="4 Conector recto de flecha"/>
          <p:cNvCxnSpPr/>
          <p:nvPr/>
        </p:nvCxnSpPr>
        <p:spPr>
          <a:xfrm rot="5400000">
            <a:off x="1691482" y="1847056"/>
            <a:ext cx="431800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 de flecha"/>
          <p:cNvCxnSpPr/>
          <p:nvPr/>
        </p:nvCxnSpPr>
        <p:spPr>
          <a:xfrm rot="5400000">
            <a:off x="1693069" y="2639219"/>
            <a:ext cx="431800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rot="5400000">
            <a:off x="1691482" y="3502819"/>
            <a:ext cx="431800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rot="5400000">
            <a:off x="1693069" y="4294981"/>
            <a:ext cx="431800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7" name="16 CuadroTexto"/>
          <p:cNvSpPr txBox="1">
            <a:spLocks noChangeArrowheads="1"/>
          </p:cNvSpPr>
          <p:nvPr/>
        </p:nvSpPr>
        <p:spPr bwMode="auto">
          <a:xfrm>
            <a:off x="3851275" y="2781300"/>
            <a:ext cx="5076825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600">
                <a:latin typeface="Franklin Gothic Book" pitchFamily="34" charset="0"/>
              </a:rPr>
              <a:t>a &gt; Pobreza             &gt; Delincuencia</a:t>
            </a:r>
          </a:p>
          <a:p>
            <a:endParaRPr lang="es-MX" sz="2600">
              <a:latin typeface="Franklin Gothic Book" pitchFamily="34" charset="0"/>
            </a:endParaRPr>
          </a:p>
          <a:p>
            <a:endParaRPr lang="es-MX" sz="2600">
              <a:latin typeface="Franklin Gothic Book" pitchFamily="34" charset="0"/>
            </a:endParaRPr>
          </a:p>
          <a:p>
            <a:r>
              <a:rPr lang="es-MX" sz="2600">
                <a:latin typeface="Franklin Gothic Book" pitchFamily="34" charset="0"/>
              </a:rPr>
              <a:t>Nivel de ingreso          % robos y </a:t>
            </a:r>
          </a:p>
          <a:p>
            <a:r>
              <a:rPr lang="es-MX" sz="2600">
                <a:latin typeface="Franklin Gothic Book" pitchFamily="34" charset="0"/>
              </a:rPr>
              <a:t>                                     crímenes</a:t>
            </a:r>
          </a:p>
          <a:p>
            <a:endParaRPr lang="es-MX" sz="2600">
              <a:latin typeface="Franklin Gothic Book" pitchFamily="34" charset="0"/>
            </a:endParaRPr>
          </a:p>
          <a:p>
            <a:r>
              <a:rPr lang="es-MX" sz="2600">
                <a:latin typeface="Franklin Gothic Book" pitchFamily="34" charset="0"/>
              </a:rPr>
              <a:t>Datos de ingreso         Datos de </a:t>
            </a:r>
          </a:p>
          <a:p>
            <a:r>
              <a:rPr lang="es-MX" sz="2600">
                <a:latin typeface="Franklin Gothic Book" pitchFamily="34" charset="0"/>
              </a:rPr>
              <a:t>                                      robos y </a:t>
            </a:r>
          </a:p>
          <a:p>
            <a:r>
              <a:rPr lang="es-MX" sz="2600">
                <a:latin typeface="Franklin Gothic Book" pitchFamily="34" charset="0"/>
              </a:rPr>
              <a:t>                                      crímenes</a:t>
            </a:r>
          </a:p>
        </p:txBody>
      </p:sp>
      <p:cxnSp>
        <p:nvCxnSpPr>
          <p:cNvPr id="22" name="21 Conector recto de flecha"/>
          <p:cNvCxnSpPr/>
          <p:nvPr/>
        </p:nvCxnSpPr>
        <p:spPr>
          <a:xfrm>
            <a:off x="5797550" y="3068638"/>
            <a:ext cx="719138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 rot="5400000">
            <a:off x="4499769" y="3644107"/>
            <a:ext cx="720725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>
            <a:off x="6229350" y="4221163"/>
            <a:ext cx="646113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 rot="16200000" flipV="1">
            <a:off x="4464051" y="4832350"/>
            <a:ext cx="792162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 rot="5400000" flipH="1" flipV="1">
            <a:off x="7339012" y="5053013"/>
            <a:ext cx="512763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Problemas:</a:t>
            </a:r>
            <a:endParaRPr lang="es-MX" dirty="0"/>
          </a:p>
        </p:txBody>
      </p:sp>
      <p:sp>
        <p:nvSpPr>
          <p:cNvPr id="1638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Franklin Gothic Medium" pitchFamily="34" charset="0"/>
              <a:buAutoNum type="arabicPeriod"/>
            </a:pPr>
            <a:r>
              <a:rPr lang="es-MX" smtClean="0"/>
              <a:t>¿Experiencia = Observación sensible? ¿Práctica y praxis?</a:t>
            </a:r>
          </a:p>
          <a:p>
            <a:pPr marL="514350" indent="-514350">
              <a:buFont typeface="Franklin Gothic Medium" pitchFamily="34" charset="0"/>
              <a:buAutoNum type="arabicPeriod"/>
            </a:pPr>
            <a:r>
              <a:rPr lang="es-MX" smtClean="0"/>
              <a:t>¿Hay leyes universales? ¿Son neutrales o influyen normas, valores, intereses, etc.? ¿Leyes históricas?</a:t>
            </a:r>
          </a:p>
          <a:p>
            <a:pPr marL="514350" indent="-514350">
              <a:buFont typeface="Franklin Gothic Medium" pitchFamily="34" charset="0"/>
              <a:buAutoNum type="arabicPeriod"/>
            </a:pPr>
            <a:r>
              <a:rPr lang="es-MX" smtClean="0"/>
              <a:t>El dato empírico está dado o es construido y mediado por concepciones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HISTORIA DE LA ESPISTEMOLOGÍA</a:t>
            </a:r>
            <a:endParaRPr lang="es-MX" dirty="0"/>
          </a:p>
        </p:txBody>
      </p:sp>
      <p:sp>
        <p:nvSpPr>
          <p:cNvPr id="17410" name="2 Marcador de contenido"/>
          <p:cNvSpPr>
            <a:spLocks noGrp="1"/>
          </p:cNvSpPr>
          <p:nvPr>
            <p:ph idx="1"/>
          </p:nvPr>
        </p:nvSpPr>
        <p:spPr>
          <a:xfrm>
            <a:off x="304800" y="1841500"/>
            <a:ext cx="8686800" cy="3890963"/>
          </a:xfrm>
        </p:spPr>
        <p:txBody>
          <a:bodyPr/>
          <a:lstStyle/>
          <a:p>
            <a:pPr marL="514350" indent="-514350">
              <a:buFont typeface="Franklin Gothic Medium" pitchFamily="34" charset="0"/>
              <a:buAutoNum type="arabicPeriod"/>
            </a:pPr>
            <a:r>
              <a:rPr lang="es-MX" smtClean="0"/>
              <a:t>La disputa por lo métodos: finales siglo XIX, hasta finales del los 30.</a:t>
            </a:r>
          </a:p>
          <a:p>
            <a:pPr marL="514350" indent="-514350">
              <a:buFont typeface="Franklin Gothic Medium" pitchFamily="34" charset="0"/>
              <a:buAutoNum type="arabicPeriod"/>
            </a:pPr>
            <a:r>
              <a:rPr lang="es-MX" smtClean="0"/>
              <a:t>Predominio positivista (40-60)</a:t>
            </a:r>
          </a:p>
          <a:p>
            <a:pPr marL="514350" indent="-514350">
              <a:buFont typeface="Franklin Gothic Medium" pitchFamily="34" charset="0"/>
              <a:buAutoNum type="arabicPeriod"/>
            </a:pPr>
            <a:r>
              <a:rPr lang="es-MX" smtClean="0"/>
              <a:t>Crisis del positivismo (70)</a:t>
            </a:r>
          </a:p>
          <a:p>
            <a:pPr marL="514350" indent="-514350">
              <a:buFont typeface="Franklin Gothic Medium" pitchFamily="34" charset="0"/>
              <a:buAutoNum type="arabicPeriod"/>
            </a:pPr>
            <a:r>
              <a:rPr lang="es-MX" smtClean="0"/>
              <a:t>Nuevos paradigmas: Agency, hermenéutica, etc.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hermenéutica</a:t>
            </a:r>
            <a:endParaRPr lang="es-MX" dirty="0"/>
          </a:p>
        </p:txBody>
      </p:sp>
      <p:sp>
        <p:nvSpPr>
          <p:cNvPr id="1843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mtClean="0"/>
              <a:t>Dilthey: Motivos internos de la acción, no pueden ser observados = comprensión = interpretar</a:t>
            </a:r>
          </a:p>
          <a:p>
            <a:r>
              <a:rPr lang="es-MX" smtClean="0"/>
              <a:t>Husserl: Del ser en sí al ser para mí (el sujeto define lo real)        subjetivismo</a:t>
            </a:r>
          </a:p>
          <a:p>
            <a:pPr>
              <a:buFont typeface="Wingdings 2" pitchFamily="18" charset="2"/>
              <a:buNone/>
            </a:pPr>
            <a:r>
              <a:rPr lang="es-MX" smtClean="0"/>
              <a:t>Interaccionismo: El significado está en el acto, no en la conciencia        en punto de vista del actor en el cara a cara</a:t>
            </a:r>
          </a:p>
        </p:txBody>
      </p:sp>
      <p:cxnSp>
        <p:nvCxnSpPr>
          <p:cNvPr id="4" name="3 Conector recto de flecha"/>
          <p:cNvCxnSpPr/>
          <p:nvPr/>
        </p:nvCxnSpPr>
        <p:spPr>
          <a:xfrm>
            <a:off x="3132138" y="3933825"/>
            <a:ext cx="717550" cy="1588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 de flecha"/>
          <p:cNvCxnSpPr/>
          <p:nvPr/>
        </p:nvCxnSpPr>
        <p:spPr>
          <a:xfrm>
            <a:off x="3635375" y="5011738"/>
            <a:ext cx="649288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2 Marcador de contenido"/>
          <p:cNvSpPr>
            <a:spLocks noGrp="1"/>
          </p:cNvSpPr>
          <p:nvPr>
            <p:ph idx="1"/>
          </p:nvPr>
        </p:nvSpPr>
        <p:spPr>
          <a:xfrm>
            <a:off x="304800" y="981075"/>
            <a:ext cx="8686800" cy="33115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s-MX" smtClean="0"/>
              <a:t>El dato empírico: toda observación pone en juego conceptos o términos del lenguaje común: significados</a:t>
            </a:r>
          </a:p>
          <a:p>
            <a:pPr marL="1771650" lvl="3" indent="-514350">
              <a:buFont typeface="Franklin Gothic Medium" pitchFamily="34" charset="0"/>
              <a:buAutoNum type="arabicParenR"/>
            </a:pPr>
            <a:r>
              <a:rPr lang="es-MX" sz="3000" smtClean="0"/>
              <a:t>Motivos no observables</a:t>
            </a:r>
          </a:p>
          <a:p>
            <a:pPr marL="1771650" lvl="3" indent="-514350">
              <a:buFont typeface="Franklin Gothic Medium" pitchFamily="34" charset="0"/>
              <a:buAutoNum type="arabicParenR"/>
            </a:pPr>
            <a:r>
              <a:rPr lang="es-MX" sz="3000" smtClean="0"/>
              <a:t>Significados embebidos en la interacción</a:t>
            </a:r>
          </a:p>
          <a:p>
            <a:pPr>
              <a:buFont typeface="Wingdings 2" pitchFamily="18" charset="2"/>
              <a:buNone/>
            </a:pPr>
            <a:r>
              <a:rPr lang="es-MX" smtClean="0"/>
              <a:t>El dato como construcción: </a:t>
            </a:r>
            <a:endParaRPr lang="es-MX" sz="3000" smtClean="0"/>
          </a:p>
        </p:txBody>
      </p:sp>
      <p:sp>
        <p:nvSpPr>
          <p:cNvPr id="19458" name="4 CuadroTexto"/>
          <p:cNvSpPr txBox="1">
            <a:spLocks noChangeArrowheads="1"/>
          </p:cNvSpPr>
          <p:nvPr/>
        </p:nvSpPr>
        <p:spPr bwMode="auto">
          <a:xfrm>
            <a:off x="323850" y="4437063"/>
            <a:ext cx="8424863" cy="126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>
                <a:latin typeface="Franklin Gothic Book" pitchFamily="34" charset="0"/>
              </a:rPr>
              <a:t>Investigador                     Sujetos investigados (cultura)</a:t>
            </a:r>
          </a:p>
          <a:p>
            <a:endParaRPr lang="es-MX" sz="2000">
              <a:latin typeface="Franklin Gothic Book" pitchFamily="34" charset="0"/>
            </a:endParaRPr>
          </a:p>
          <a:p>
            <a:r>
              <a:rPr lang="es-MX" sz="2800">
                <a:latin typeface="Franklin Gothic Book" pitchFamily="34" charset="0"/>
              </a:rPr>
              <a:t>(Teoría, problema)</a:t>
            </a:r>
          </a:p>
        </p:txBody>
      </p:sp>
      <p:cxnSp>
        <p:nvCxnSpPr>
          <p:cNvPr id="6" name="5 Conector recto de flecha"/>
          <p:cNvCxnSpPr/>
          <p:nvPr/>
        </p:nvCxnSpPr>
        <p:spPr>
          <a:xfrm rot="10800000" flipV="1">
            <a:off x="3348038" y="5084763"/>
            <a:ext cx="1800225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>
            <a:off x="1403350" y="5084763"/>
            <a:ext cx="1800225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Problemas:</a:t>
            </a:r>
            <a:endParaRPr lang="es-MX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dirty="0" smtClean="0"/>
              <a:t>Anulación o reducción del concepto de estructura (lo que no es cara a cara pero suscita significados)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dirty="0" smtClean="0"/>
              <a:t>Reducción a lo micro (cara a cara)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s-MX" dirty="0" smtClean="0"/>
              <a:t>Desprecio de las teorías acumuladas: el punto de vista del actor con su lenguaje natural</a:t>
            </a:r>
          </a:p>
          <a:p>
            <a:pPr marL="514350" indent="-514350" fontAlgn="auto">
              <a:spcAft>
                <a:spcPts val="0"/>
              </a:spcAft>
              <a:buFont typeface="Wingdings 2"/>
              <a:buNone/>
              <a:defRPr/>
            </a:pPr>
            <a:r>
              <a:rPr lang="es-MX" dirty="0" smtClean="0"/>
              <a:t>Pero introducen plenamente el problema de cómo los sujetos construyen significados y el de la relación entre significados y acción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ESTRUCTURALISMO</a:t>
            </a:r>
            <a:endParaRPr lang="es-MX" dirty="0"/>
          </a:p>
        </p:txBody>
      </p:sp>
      <p:sp>
        <p:nvSpPr>
          <p:cNvPr id="21506" name="2 Marcador de contenido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4348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s-MX" smtClean="0"/>
              <a:t>(Predominio en ¾ del siglo XX hasta años 60’s)</a:t>
            </a:r>
          </a:p>
          <a:p>
            <a:r>
              <a:rPr lang="es-MX" smtClean="0"/>
              <a:t>Estructuras son realidades de segundo orden, no se reducen al cara a cara o lo que tiene significado, existen </a:t>
            </a:r>
            <a:r>
              <a:rPr lang="es-MX" u="sng" smtClean="0"/>
              <a:t>relativamente </a:t>
            </a:r>
            <a:r>
              <a:rPr lang="es-MX" smtClean="0"/>
              <a:t>independientes del sujeto y se imponen sobre el mismo</a:t>
            </a:r>
          </a:p>
          <a:p>
            <a:r>
              <a:rPr lang="es-MX" smtClean="0"/>
              <a:t>Las posiciones de los sujetos en las estructuras determinan formas de conciencia y acciones</a:t>
            </a:r>
          </a:p>
          <a:p>
            <a:endParaRPr lang="es-MX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MX" dirty="0" smtClean="0"/>
              <a:t>Nuevo contexto</a:t>
            </a:r>
            <a:endParaRPr lang="es-MX" dirty="0"/>
          </a:p>
        </p:txBody>
      </p:sp>
      <p:sp>
        <p:nvSpPr>
          <p:cNvPr id="22530" name="2 Marcador de contenido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518150"/>
          </a:xfrm>
        </p:spPr>
        <p:txBody>
          <a:bodyPr/>
          <a:lstStyle/>
          <a:p>
            <a:r>
              <a:rPr lang="es-MX" sz="2900" smtClean="0"/>
              <a:t>Años 70, movimiento estudiantil: las posiciones en las estructuras no determinaban conciencia ni acción</a:t>
            </a:r>
          </a:p>
          <a:p>
            <a:endParaRPr lang="es-MX" sz="2900" smtClean="0"/>
          </a:p>
          <a:p>
            <a:endParaRPr lang="es-MX" sz="2900" smtClean="0"/>
          </a:p>
          <a:p>
            <a:pPr>
              <a:buFont typeface="Wingdings 2" pitchFamily="18" charset="2"/>
              <a:buNone/>
            </a:pPr>
            <a:r>
              <a:rPr lang="es-MX" sz="2400" smtClean="0"/>
              <a:t>Marx: “Los sujetos hacen la Historia en condiciones que no escogieron”</a:t>
            </a:r>
          </a:p>
          <a:p>
            <a:r>
              <a:rPr lang="es-MX" sz="2900" smtClean="0"/>
              <a:t>El sujeto es objeto; sobre el sujeto influyen las estructuras pero este con su acción (mediada por la conciencia) se vuelve sobre las estructuras y las transforma         </a:t>
            </a:r>
            <a:r>
              <a:rPr lang="es-MX" b="1" smtClean="0"/>
              <a:t>E – S – A </a:t>
            </a:r>
          </a:p>
        </p:txBody>
      </p:sp>
      <p:sp>
        <p:nvSpPr>
          <p:cNvPr id="22531" name="3 CuadroTexto"/>
          <p:cNvSpPr txBox="1">
            <a:spLocks noChangeArrowheads="1"/>
          </p:cNvSpPr>
          <p:nvPr/>
        </p:nvSpPr>
        <p:spPr bwMode="auto">
          <a:xfrm>
            <a:off x="1763713" y="2565400"/>
            <a:ext cx="26638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200">
                <a:latin typeface="Franklin Gothic Book" pitchFamily="34" charset="0"/>
              </a:rPr>
              <a:t>Recuperación de la hermenéutica subjetivista</a:t>
            </a:r>
          </a:p>
        </p:txBody>
      </p:sp>
      <p:sp>
        <p:nvSpPr>
          <p:cNvPr id="22532" name="4 CuadroTexto"/>
          <p:cNvSpPr txBox="1">
            <a:spLocks noChangeArrowheads="1"/>
          </p:cNvSpPr>
          <p:nvPr/>
        </p:nvSpPr>
        <p:spPr bwMode="auto">
          <a:xfrm>
            <a:off x="4932363" y="2565400"/>
            <a:ext cx="2663825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200">
                <a:latin typeface="Franklin Gothic Book" pitchFamily="34" charset="0"/>
              </a:rPr>
              <a:t>Nuevas teorías de la Agencia</a:t>
            </a:r>
          </a:p>
        </p:txBody>
      </p:sp>
      <p:cxnSp>
        <p:nvCxnSpPr>
          <p:cNvPr id="6" name="5 Conector recto de flecha"/>
          <p:cNvCxnSpPr/>
          <p:nvPr/>
        </p:nvCxnSpPr>
        <p:spPr>
          <a:xfrm>
            <a:off x="5003800" y="2205038"/>
            <a:ext cx="576263" cy="431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rot="10800000" flipV="1">
            <a:off x="3779838" y="2205038"/>
            <a:ext cx="576262" cy="431800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 rot="5400000">
            <a:off x="5867400" y="3573463"/>
            <a:ext cx="576263" cy="1587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</TotalTime>
  <Words>443</Words>
  <Application>Microsoft Office PowerPoint</Application>
  <PresentationFormat>Presentación en pantalla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Viajes</vt:lpstr>
      <vt:lpstr>¿Cuál es la relación entre pensamiento y realidad?</vt:lpstr>
      <vt:lpstr>MÉTODO HIPOTÉTICO DEDUCTIVO</vt:lpstr>
      <vt:lpstr>Problemas:</vt:lpstr>
      <vt:lpstr>HISTORIA DE LA ESPISTEMOLOGÍA</vt:lpstr>
      <vt:lpstr>hermenéutica</vt:lpstr>
      <vt:lpstr>Diapositiva 6</vt:lpstr>
      <vt:lpstr>Problemas:</vt:lpstr>
      <vt:lpstr>ESTRUCTURALISMO</vt:lpstr>
      <vt:lpstr>Nuevo contexto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Introducción</dc:title>
  <dc:creator>Enrique de la Garza</dc:creator>
  <cp:lastModifiedBy>UAMI</cp:lastModifiedBy>
  <cp:revision>12</cp:revision>
  <dcterms:created xsi:type="dcterms:W3CDTF">2011-09-05T17:41:48Z</dcterms:created>
  <dcterms:modified xsi:type="dcterms:W3CDTF">2014-06-27T21:54:21Z</dcterms:modified>
</cp:coreProperties>
</file>