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CAFB6-79E9-4965-A329-9C6906D765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86EB2-BB34-4B27-9B23-47BB652E28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8541-3684-4C52-A663-1CC60E6886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10CA-8304-4B8F-9457-0908378190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60443-55C7-4503-BC7C-ED7EB0112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477DC-3150-4A43-AF0F-2DC6031A7D8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0F96-8CA3-4E9E-8D05-4059F4D147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49985-8990-4E91-9862-34011E23B7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90BD9-173B-4CE7-A5D6-2C45B76AED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388FE-D9EB-4C2C-BCAE-381CDF5477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9232B-94F5-40B5-8F65-25F835606C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6D47815-59B8-487F-BE0B-3412714E2F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8000" smtClean="0"/>
              <a:t>La Hermeneútica</a:t>
            </a: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2 Marcador de contenido"/>
          <p:cNvSpPr>
            <a:spLocks noGrp="1"/>
          </p:cNvSpPr>
          <p:nvPr>
            <p:ph idx="1"/>
          </p:nvPr>
        </p:nvSpPr>
        <p:spPr>
          <a:xfrm>
            <a:off x="1187450" y="476250"/>
            <a:ext cx="7488238" cy="5832475"/>
          </a:xfrm>
        </p:spPr>
        <p:txBody>
          <a:bodyPr/>
          <a:lstStyle/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Critica a la historia de vida: El contenido de determinaciones del recuerdo no es el mismo que la percepción vivida: el sentido se ha empobrecido, la intuición lo corrige y suprime</a:t>
            </a:r>
          </a:p>
          <a:p>
            <a:pPr marL="514350" indent="-514350">
              <a:buFontTx/>
              <a:buAutoNum type="arabicPeriod" startAt="3"/>
            </a:pPr>
            <a:r>
              <a:rPr lang="es-MX" u="sng" smtClean="0"/>
              <a:t>Crítica de Schutz</a:t>
            </a:r>
            <a:r>
              <a:rPr lang="es-MX" smtClean="0"/>
              <a:t> al concepto de comprensión del significado de la acción:</a:t>
            </a:r>
          </a:p>
          <a:p>
            <a:pPr marL="1314450" lvl="2" indent="-514350">
              <a:buFontTx/>
              <a:buAutoNum type="alphaLcParenR"/>
            </a:pPr>
            <a:r>
              <a:rPr lang="es-MX" sz="2600" smtClean="0"/>
              <a:t>Weber presupone que el significado de la acción = motivo </a:t>
            </a:r>
          </a:p>
          <a:p>
            <a:pPr marL="1314450" lvl="2" indent="-514350">
              <a:buFontTx/>
              <a:buAutoNum type="alphaLcParenR"/>
            </a:pPr>
            <a:r>
              <a:rPr lang="es-MX" sz="2600" smtClean="0"/>
              <a:t>La comprensión del significado subjetivo de la conducta de otro no tiene porque coincidir con el significado que tiene para mí como observador: porque solo captamos los datos externos del otro y a partir de ahí postulamos acerca de su interioridad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Marcador de contenido"/>
          <p:cNvSpPr>
            <a:spLocks noGrp="1"/>
          </p:cNvSpPr>
          <p:nvPr>
            <p:ph idx="1"/>
          </p:nvPr>
        </p:nvSpPr>
        <p:spPr>
          <a:xfrm>
            <a:off x="1187450" y="692150"/>
            <a:ext cx="7488238" cy="5329238"/>
          </a:xfrm>
        </p:spPr>
        <p:txBody>
          <a:bodyPr/>
          <a:lstStyle/>
          <a:p>
            <a:pPr marL="1314450" lvl="2" indent="-514350">
              <a:buFontTx/>
              <a:buAutoNum type="alphaLcParenR" startAt="3"/>
            </a:pPr>
            <a:r>
              <a:rPr lang="es-MX" sz="2600" smtClean="0"/>
              <a:t>El cuerpo es un campo de expresión de lo subjetivo lo que no significa que sean expresiones voluntarias o que el individuo esté expresando una intensión</a:t>
            </a:r>
          </a:p>
          <a:p>
            <a:pPr marL="1314450" lvl="2" indent="-514350">
              <a:buFontTx/>
              <a:buAutoNum type="alphaLcParenR" startAt="3"/>
            </a:pPr>
            <a:r>
              <a:rPr lang="es-MX" sz="2600" smtClean="0"/>
              <a:t>No hay dos formas de captar la acción significativa (observacional y motivacional) porque siempre es interpretativa: pero el </a:t>
            </a:r>
            <a:r>
              <a:rPr lang="es-MX" sz="2600" u="sng" smtClean="0"/>
              <a:t>contexto objetivo</a:t>
            </a:r>
            <a:r>
              <a:rPr lang="es-MX" sz="2600" smtClean="0"/>
              <a:t> de significado no tiene porque coincidir con el </a:t>
            </a:r>
            <a:r>
              <a:rPr lang="es-MX" sz="2600" u="sng" smtClean="0"/>
              <a:t>contexto subjetivo</a:t>
            </a:r>
            <a:r>
              <a:rPr lang="es-MX" sz="2600" smtClean="0"/>
              <a:t> de significado</a:t>
            </a:r>
          </a:p>
          <a:p>
            <a:pPr marL="2228850" lvl="4" indent="-514350">
              <a:buFont typeface="Wingdings" pitchFamily="2" charset="2"/>
              <a:buChar char="ü"/>
            </a:pPr>
            <a:r>
              <a:rPr lang="es-MX" sz="2200" smtClean="0"/>
              <a:t>Al preguntar al actor (aún siendo sincero) sus motivos manifiestos y latentes pueden no coincidir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Marcador de contenido"/>
          <p:cNvSpPr>
            <a:spLocks noGrp="1"/>
          </p:cNvSpPr>
          <p:nvPr>
            <p:ph idx="1"/>
          </p:nvPr>
        </p:nvSpPr>
        <p:spPr>
          <a:xfrm>
            <a:off x="1258888" y="836613"/>
            <a:ext cx="7489825" cy="5040312"/>
          </a:xfrm>
        </p:spPr>
        <p:txBody>
          <a:bodyPr/>
          <a:lstStyle/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La distinción de Bergson entre duración interna (tiempo interno de la vivencia) y el tiempo del mundo espacio temporal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El significado es reflexión sobre la vivencia pero no la vivencia. Rechaza que la significación corresponde a la vivencia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Las vivencias se expresan a través de signos organizados en un sistema de signos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Función significativa del signo: En un sistema de signos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Función expresiva: En un contexto de discurso</a:t>
            </a:r>
          </a:p>
          <a:p>
            <a:pPr marL="1771650" lvl="3" indent="-514350">
              <a:buFontTx/>
              <a:buNone/>
            </a:pPr>
            <a:r>
              <a:rPr lang="es-MX" sz="2200" smtClean="0"/>
              <a:t>	Significado objetivo y subjetivo 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627313" y="5589588"/>
            <a:ext cx="431800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>
          <a:xfrm>
            <a:off x="1371600" y="203200"/>
            <a:ext cx="7315200" cy="777875"/>
          </a:xfrm>
        </p:spPr>
        <p:txBody>
          <a:bodyPr/>
          <a:lstStyle/>
          <a:p>
            <a:r>
              <a:rPr lang="es-MX" sz="4000" smtClean="0"/>
              <a:t>III. Hermeneútica y antropología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187624" y="1052736"/>
            <a:ext cx="7632848" cy="5544616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s-MX" dirty="0"/>
              <a:t>	</a:t>
            </a:r>
            <a:r>
              <a:rPr lang="es-MX" dirty="0" smtClean="0"/>
              <a:t>1. La escuela de cultura y personalidad: </a:t>
            </a:r>
          </a:p>
          <a:p>
            <a:pPr marL="514350" indent="-514350">
              <a:buFontTx/>
              <a:buNone/>
              <a:defRPr/>
            </a:pPr>
            <a:endParaRPr lang="es-MX" dirty="0"/>
          </a:p>
          <a:p>
            <a:pPr marL="514350" indent="-514350">
              <a:buFontTx/>
              <a:buNone/>
              <a:defRPr/>
            </a:pPr>
            <a:endParaRPr lang="es-MX" sz="1600" dirty="0" smtClean="0"/>
          </a:p>
          <a:p>
            <a:pPr marL="1314450" lvl="2" indent="-514350">
              <a:buFont typeface="Wingdings" pitchFamily="2" charset="2"/>
              <a:buChar char="Ø"/>
              <a:defRPr/>
            </a:pPr>
            <a:r>
              <a:rPr lang="es-MX" sz="2600" dirty="0" smtClean="0"/>
              <a:t>Origen en la teoría del </a:t>
            </a:r>
            <a:r>
              <a:rPr lang="es-MX" sz="2600" dirty="0" err="1" smtClean="0"/>
              <a:t>Gestalt</a:t>
            </a:r>
            <a:endParaRPr lang="es-MX" sz="2600" dirty="0" smtClean="0"/>
          </a:p>
          <a:p>
            <a:pPr marL="1314450" lvl="2" indent="-514350">
              <a:buFont typeface="Wingdings" pitchFamily="2" charset="2"/>
              <a:buChar char="Ø"/>
              <a:defRPr/>
            </a:pPr>
            <a:r>
              <a:rPr lang="es-MX" sz="2600" dirty="0" smtClean="0"/>
              <a:t>Conceptos básicos: personalidad</a:t>
            </a:r>
          </a:p>
          <a:p>
            <a:pPr marL="4057650" lvl="8" indent="-514350">
              <a:buFontTx/>
              <a:buNone/>
              <a:defRPr/>
            </a:pPr>
            <a:r>
              <a:rPr lang="es-MX" sz="2600" dirty="0"/>
              <a:t> </a:t>
            </a:r>
            <a:r>
              <a:rPr lang="es-MX" sz="2600" dirty="0" smtClean="0"/>
              <a:t>   patrón cultural</a:t>
            </a:r>
          </a:p>
          <a:p>
            <a:pPr marL="1314450" lvl="2" indent="-514350">
              <a:buFont typeface="Wingdings" pitchFamily="2" charset="2"/>
              <a:buChar char="Ø"/>
              <a:defRPr/>
            </a:pPr>
            <a:r>
              <a:rPr lang="es-MX" sz="2600" dirty="0" smtClean="0"/>
              <a:t>Los valores culturales actuados inconscientemente (Jung </a:t>
            </a:r>
            <a:r>
              <a:rPr lang="es-MX" sz="2600" b="1" dirty="0" smtClean="0"/>
              <a:t>+</a:t>
            </a:r>
            <a:r>
              <a:rPr lang="es-MX" sz="2600" dirty="0" smtClean="0"/>
              <a:t> Freud):  la cultura como factor de formación de la personalidad</a:t>
            </a:r>
          </a:p>
          <a:p>
            <a:pPr marL="1314450" lvl="2" indent="-514350">
              <a:buFont typeface="Wingdings" pitchFamily="2" charset="2"/>
              <a:buChar char="Ø"/>
              <a:defRPr/>
            </a:pPr>
            <a:r>
              <a:rPr lang="es-MX" sz="2600" dirty="0" smtClean="0"/>
              <a:t>El </a:t>
            </a:r>
            <a:r>
              <a:rPr lang="es-MX" sz="2600" dirty="0" err="1" smtClean="0"/>
              <a:t>Dattern</a:t>
            </a:r>
            <a:r>
              <a:rPr lang="es-MX" sz="2600" dirty="0" smtClean="0"/>
              <a:t> cultural (</a:t>
            </a:r>
            <a:r>
              <a:rPr lang="es-MX" sz="2600" dirty="0" err="1" smtClean="0"/>
              <a:t>Benedict</a:t>
            </a:r>
            <a:r>
              <a:rPr lang="es-MX" sz="2600" dirty="0" smtClean="0"/>
              <a:t>): Comportamientos individuales que representan hábitos regulares y fijos, y representan un valor</a:t>
            </a:r>
          </a:p>
          <a:p>
            <a:pPr marL="1314450" lvl="2" indent="-514350">
              <a:buFont typeface="Wingdings" pitchFamily="2" charset="2"/>
              <a:buChar char="Ø"/>
              <a:defRPr/>
            </a:pPr>
            <a:endParaRPr lang="es-MX" sz="2600" dirty="0" smtClean="0"/>
          </a:p>
          <a:p>
            <a:pPr marL="4057650" lvl="8" indent="-514350">
              <a:buFontTx/>
              <a:buNone/>
              <a:defRPr/>
            </a:pPr>
            <a:endParaRPr lang="es-MX" sz="26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3348038" y="1844675"/>
            <a:ext cx="1152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2000" dirty="0" err="1">
                <a:latin typeface="+mn-lt"/>
              </a:rPr>
              <a:t>Spengler</a:t>
            </a:r>
            <a:endParaRPr lang="es-MX" sz="20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148263" y="1700213"/>
            <a:ext cx="11525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2000" dirty="0">
                <a:latin typeface="+mn-lt"/>
              </a:rPr>
              <a:t>Mead</a:t>
            </a:r>
          </a:p>
          <a:p>
            <a:pPr>
              <a:defRPr/>
            </a:pPr>
            <a:r>
              <a:rPr lang="es-MX" sz="2000" dirty="0" err="1">
                <a:latin typeface="+mn-lt"/>
              </a:rPr>
              <a:t>Benedict</a:t>
            </a:r>
            <a:r>
              <a:rPr lang="es-MX" sz="2000" dirty="0">
                <a:latin typeface="+mn-lt"/>
              </a:rPr>
              <a:t> 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500563" y="2060575"/>
            <a:ext cx="57626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2 Marcador de contenido"/>
          <p:cNvSpPr>
            <a:spLocks noGrp="1"/>
          </p:cNvSpPr>
          <p:nvPr>
            <p:ph idx="1"/>
          </p:nvPr>
        </p:nvSpPr>
        <p:spPr>
          <a:xfrm>
            <a:off x="1187450" y="765175"/>
            <a:ext cx="7632700" cy="5184775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es-MX" smtClean="0"/>
              <a:t>	2.  Linton (cultura y personalidad)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La cultura, el individuo y la sociedad en general no están sujetos al método experimental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Cultura, individuo y sociedad poseen estructura y el estudio de una parte no da idea del conjunto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Además las unidades de esas estructuras no han sido identificadas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Los tests a lo sumo nos revelan aspectos de la personalidad, pero no está como un todo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Además la personalidad es cambiante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Método: La observación y comparación (técnicas como Rorschach y apercepción temática: el problema del inconsciente)</a:t>
            </a:r>
            <a:endParaRPr lang="es-MX" sz="26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2 Marcador de contenido"/>
          <p:cNvSpPr>
            <a:spLocks noGrp="1"/>
          </p:cNvSpPr>
          <p:nvPr>
            <p:ph idx="1"/>
          </p:nvPr>
        </p:nvSpPr>
        <p:spPr>
          <a:xfrm>
            <a:off x="1187450" y="765175"/>
            <a:ext cx="7632700" cy="5184775"/>
          </a:xfrm>
        </p:spPr>
        <p:txBody>
          <a:bodyPr/>
          <a:lstStyle/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Puntos centrales para negar el test:</a:t>
            </a:r>
          </a:p>
          <a:p>
            <a:pPr marL="1771650" lvl="3" indent="-514350">
              <a:buFont typeface="Garamond" pitchFamily="18" charset="0"/>
              <a:buAutoNum type="arabicParenR"/>
            </a:pPr>
            <a:r>
              <a:rPr lang="es-MX" sz="2200" smtClean="0"/>
              <a:t>El concepto de cultura y de personalidad como totalidades estructurales</a:t>
            </a:r>
          </a:p>
          <a:p>
            <a:pPr marL="1771650" lvl="3" indent="-514350">
              <a:buFont typeface="Garamond" pitchFamily="18" charset="0"/>
              <a:buAutoNum type="arabicParenR"/>
            </a:pPr>
            <a:r>
              <a:rPr lang="es-MX" sz="2200" smtClean="0"/>
              <a:t>No es posible observar ni cultura ni personalidad (es algo interno a comprender a partir de signos externos)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M. Mead: Observación participante </a:t>
            </a:r>
            <a:r>
              <a:rPr lang="es-MX" sz="2600" b="1" smtClean="0"/>
              <a:t>+</a:t>
            </a:r>
            <a:r>
              <a:rPr lang="es-MX" sz="2600" smtClean="0"/>
              <a:t> observación empática</a:t>
            </a:r>
          </a:p>
          <a:p>
            <a:pPr marL="1314450" lvl="2" indent="-514350">
              <a:buFontTx/>
              <a:buNone/>
            </a:pPr>
            <a:r>
              <a:rPr lang="es-MX" sz="2600" smtClean="0"/>
              <a:t>      [Adolescencia, sexo y cultura en Samoa]</a:t>
            </a:r>
          </a:p>
          <a:p>
            <a:pPr marL="1314450" lvl="2" indent="-514350">
              <a:buFontTx/>
              <a:buNone/>
            </a:pPr>
            <a:endParaRPr lang="es-MX" sz="2600" smtClean="0"/>
          </a:p>
          <a:p>
            <a:pPr marL="1314450" lvl="2" indent="-514350">
              <a:buFontTx/>
              <a:buNone/>
            </a:pPr>
            <a:endParaRPr lang="es-MX" sz="2600" smtClean="0"/>
          </a:p>
          <a:p>
            <a:pPr marL="1314450" lvl="2" indent="-514350">
              <a:buFontTx/>
              <a:buNone/>
            </a:pPr>
            <a:endParaRPr lang="es-MX" sz="2600" smtClean="0"/>
          </a:p>
          <a:p>
            <a:pPr marL="1314450" lvl="2" indent="-514350">
              <a:buFontTx/>
              <a:buNone/>
            </a:pPr>
            <a:endParaRPr lang="es-MX" sz="2600" smtClean="0"/>
          </a:p>
          <a:p>
            <a:pPr marL="1314450" lvl="2" indent="-514350">
              <a:buFont typeface="Wingdings" pitchFamily="2" charset="2"/>
              <a:buChar char="Ø"/>
            </a:pPr>
            <a:endParaRPr lang="es-MX" sz="2600" smtClean="0"/>
          </a:p>
        </p:txBody>
      </p:sp>
      <p:sp>
        <p:nvSpPr>
          <p:cNvPr id="5" name="4 Abrir llave"/>
          <p:cNvSpPr/>
          <p:nvPr/>
        </p:nvSpPr>
        <p:spPr>
          <a:xfrm>
            <a:off x="2627313" y="4797425"/>
            <a:ext cx="215900" cy="719138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 sz="2000"/>
          </a:p>
        </p:txBody>
      </p:sp>
      <p:sp>
        <p:nvSpPr>
          <p:cNvPr id="6" name="5 CuadroTexto"/>
          <p:cNvSpPr txBox="1"/>
          <p:nvPr/>
        </p:nvSpPr>
        <p:spPr>
          <a:xfrm>
            <a:off x="2771775" y="4797425"/>
            <a:ext cx="5184775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MX" sz="2000">
                <a:latin typeface="Garamond" pitchFamily="18" charset="0"/>
              </a:rPr>
              <a:t>Lo interno se convierte en  cultura inconsciente y continua una definición de realidad subjetivada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>
          <a:xfrm>
            <a:off x="1371600" y="44450"/>
            <a:ext cx="7315200" cy="635000"/>
          </a:xfrm>
        </p:spPr>
        <p:txBody>
          <a:bodyPr/>
          <a:lstStyle/>
          <a:p>
            <a:r>
              <a:rPr lang="es-MX" smtClean="0"/>
              <a:t>Comentarios generales</a:t>
            </a:r>
          </a:p>
        </p:txBody>
      </p:sp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1331913" y="765175"/>
            <a:ext cx="7354887" cy="59769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s-MX" smtClean="0"/>
              <a:t>El problema está en como se define la problemática de la ciencia social:</a:t>
            </a:r>
          </a:p>
          <a:p>
            <a:pPr marL="1314450" lvl="2" indent="-514350">
              <a:buFont typeface="Wingdings" pitchFamily="2" charset="2"/>
              <a:buChar char="ü"/>
            </a:pPr>
            <a:r>
              <a:rPr lang="es-MX" smtClean="0"/>
              <a:t>Comprender los motivos de la acción</a:t>
            </a:r>
          </a:p>
          <a:p>
            <a:pPr marL="1314450" lvl="2" indent="-514350">
              <a:buFontTx/>
              <a:buNone/>
            </a:pPr>
            <a:endParaRPr lang="es-MX" sz="1200" smtClean="0"/>
          </a:p>
          <a:p>
            <a:pPr marL="1314450" lvl="2" indent="-514350">
              <a:buFontTx/>
              <a:buNone/>
            </a:pPr>
            <a:r>
              <a:rPr lang="es-MX" smtClean="0"/>
              <a:t>Concepción de realidad social reducida a lo subjetivo: es la identificación sujeto – objeto y su disolución en el sujeto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Sin embargo abre problemas importantes:</a:t>
            </a:r>
          </a:p>
          <a:p>
            <a:pPr marL="1314450" lvl="2" indent="-514350">
              <a:buFont typeface="Wingdings" pitchFamily="2" charset="2"/>
              <a:buChar char="ü"/>
            </a:pPr>
            <a:r>
              <a:rPr lang="es-MX" smtClean="0"/>
              <a:t>¿Qué relación hay entre objetivo y subjetivo?</a:t>
            </a:r>
          </a:p>
          <a:p>
            <a:pPr marL="1314450" lvl="2" indent="-514350">
              <a:buFont typeface="Wingdings" pitchFamily="2" charset="2"/>
              <a:buChar char="ü"/>
            </a:pPr>
            <a:r>
              <a:rPr lang="es-MX" smtClean="0"/>
              <a:t>¿Hay un componente subjetivo de lo objetivo?</a:t>
            </a:r>
          </a:p>
          <a:p>
            <a:pPr marL="1314450" lvl="2" indent="-514350">
              <a:buFont typeface="Wingdings" pitchFamily="2" charset="2"/>
              <a:buChar char="ü"/>
            </a:pPr>
            <a:r>
              <a:rPr lang="es-MX" smtClean="0"/>
              <a:t>¿Cuál concepto de subjetivo que no lo reduzca a representación, motivo?</a:t>
            </a:r>
          </a:p>
          <a:p>
            <a:pPr marL="1314450" lvl="2" indent="-514350">
              <a:buFont typeface="Wingdings" pitchFamily="2" charset="2"/>
              <a:buChar char="ü"/>
            </a:pPr>
            <a:r>
              <a:rPr lang="es-MX" smtClean="0"/>
              <a:t>¿Es recuperable la noción de cultura como inconsciente colectivo?</a:t>
            </a:r>
          </a:p>
          <a:p>
            <a:pPr marL="1314450" lvl="2" indent="-514350">
              <a:buFontTx/>
              <a:buNone/>
            </a:pPr>
            <a:endParaRPr lang="es-MX" smtClean="0"/>
          </a:p>
          <a:p>
            <a:pPr marL="1314450" lvl="2" indent="-514350">
              <a:buFontTx/>
              <a:buNone/>
            </a:pPr>
            <a:endParaRPr lang="es-MX" smtClean="0"/>
          </a:p>
          <a:p>
            <a:pPr marL="1314450" lvl="2" indent="-514350">
              <a:buFontTx/>
              <a:buNone/>
            </a:pPr>
            <a:endParaRPr lang="es-MX" smtClean="0"/>
          </a:p>
          <a:p>
            <a:pPr marL="1314450" lvl="2" indent="-514350">
              <a:buFont typeface="Wingdings" pitchFamily="2" charset="2"/>
              <a:buChar char="ü"/>
            </a:pPr>
            <a:endParaRPr lang="es-MX" smtClean="0"/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4608513" y="2384425"/>
            <a:ext cx="36036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>
          <a:xfrm>
            <a:off x="1371600" y="203200"/>
            <a:ext cx="7315200" cy="1143000"/>
          </a:xfrm>
        </p:spPr>
        <p:txBody>
          <a:bodyPr/>
          <a:lstStyle/>
          <a:p>
            <a:r>
              <a:rPr lang="es-MX" smtClean="0"/>
              <a:t>I. El historicismo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1447800" y="1341438"/>
            <a:ext cx="7239000" cy="5256212"/>
          </a:xfrm>
        </p:spPr>
        <p:txBody>
          <a:bodyPr/>
          <a:lstStyle/>
          <a:p>
            <a:pPr marL="514350" indent="-514350">
              <a:buFontTx/>
              <a:buAutoNum type="alphaUcPeriod"/>
            </a:pPr>
            <a:r>
              <a:rPr lang="es-MX" smtClean="0"/>
              <a:t>Los precursores: Romanticismo, reacción al racionalismo</a:t>
            </a:r>
          </a:p>
          <a:p>
            <a:pPr marL="514350" indent="-514350">
              <a:buFontTx/>
              <a:buNone/>
            </a:pPr>
            <a:r>
              <a:rPr lang="es-MX" smtClean="0"/>
              <a:t>	1. Moser: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Impresiones totales v.s. razón analítica (la intuición empíricamente fundada)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Los conceptos de ahora no pueden aplicarse al pasado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El concepto de razón local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Método genético v.s. causal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La captación de lo irracional en lo individual histórico		</a:t>
            </a:r>
          </a:p>
        </p:txBody>
      </p:sp>
      <p:sp>
        <p:nvSpPr>
          <p:cNvPr id="4" name="3 Abrir llave"/>
          <p:cNvSpPr/>
          <p:nvPr/>
        </p:nvSpPr>
        <p:spPr>
          <a:xfrm>
            <a:off x="5364163" y="260350"/>
            <a:ext cx="360362" cy="93662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4340" name="4 CuadroTexto"/>
          <p:cNvSpPr txBox="1">
            <a:spLocks noChangeArrowheads="1"/>
          </p:cNvSpPr>
          <p:nvPr/>
        </p:nvSpPr>
        <p:spPr bwMode="auto">
          <a:xfrm>
            <a:off x="5795963" y="273050"/>
            <a:ext cx="1368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Hildebrand</a:t>
            </a:r>
          </a:p>
          <a:p>
            <a:r>
              <a:rPr lang="es-MX"/>
              <a:t>Schmoller</a:t>
            </a:r>
          </a:p>
          <a:p>
            <a:r>
              <a:rPr lang="es-MX"/>
              <a:t>Sombart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1447800" y="620713"/>
            <a:ext cx="7239000" cy="5545137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es-MX" smtClean="0"/>
              <a:t>	2. Herder: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Método de comprensión endopática (en el sentido no psicologizante sino cultural)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El concepto de </a:t>
            </a:r>
            <a:r>
              <a:rPr lang="es-MX" sz="2600" u="sng" smtClean="0"/>
              <a:t>comprensión</a:t>
            </a:r>
            <a:r>
              <a:rPr lang="es-MX" sz="2600" smtClean="0"/>
              <a:t> del otro a través de uno mismo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u="sng" smtClean="0"/>
              <a:t>Comprensión</a:t>
            </a:r>
            <a:r>
              <a:rPr lang="es-MX" sz="2600" smtClean="0"/>
              <a:t> como aproximación a través de conceptos, la comprensión inmediata a través de intuición y sentimientos (comprensión irracional)</a:t>
            </a:r>
          </a:p>
          <a:p>
            <a:pPr marL="514350" indent="-514350">
              <a:buFontTx/>
              <a:buNone/>
            </a:pPr>
            <a:r>
              <a:rPr lang="es-MX" smtClean="0"/>
              <a:t>	3. Ranke: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Comprender la historia a través de las grandes personalidades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Marcador de contenido"/>
          <p:cNvSpPr>
            <a:spLocks noGrp="1"/>
          </p:cNvSpPr>
          <p:nvPr>
            <p:ph idx="1"/>
          </p:nvPr>
        </p:nvSpPr>
        <p:spPr>
          <a:xfrm>
            <a:off x="1116013" y="692150"/>
            <a:ext cx="7704137" cy="5761038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es-MX" smtClean="0"/>
              <a:t>B.  Dilthey y Rickert</a:t>
            </a:r>
          </a:p>
          <a:p>
            <a:pPr marL="514350" indent="-514350">
              <a:buFontTx/>
              <a:buNone/>
            </a:pPr>
            <a:endParaRPr lang="es-MX" smtClean="0"/>
          </a:p>
          <a:p>
            <a:pPr marL="514350" indent="-514350">
              <a:buFontTx/>
              <a:buNone/>
            </a:pPr>
            <a:r>
              <a:rPr lang="es-MX" smtClean="0"/>
              <a:t>	1. Dilthey: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Se propone fundar filosóficamente el historicismo (Introducción a las ciencias del espíritu)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Rechaza el positivismo (Comte, S. Mill) de adjudicar el método de ciencias naturales a las sociales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Toda ciencia es de experiencia, pero la ciencia del espíritu es de la </a:t>
            </a:r>
            <a:r>
              <a:rPr lang="es-MX" sz="2600" u="sng" smtClean="0"/>
              <a:t>experiencia interna</a:t>
            </a:r>
            <a:r>
              <a:rPr lang="es-MX" sz="2600" smtClean="0"/>
              <a:t>, de los </a:t>
            </a:r>
            <a:r>
              <a:rPr lang="es-MX" sz="2600" u="sng" smtClean="0"/>
              <a:t>hechos de conciencia</a:t>
            </a:r>
          </a:p>
        </p:txBody>
      </p:sp>
      <p:sp>
        <p:nvSpPr>
          <p:cNvPr id="5" name="4 Abrir llave"/>
          <p:cNvSpPr/>
          <p:nvPr/>
        </p:nvSpPr>
        <p:spPr>
          <a:xfrm>
            <a:off x="4572000" y="549275"/>
            <a:ext cx="287338" cy="719138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787900" y="509588"/>
            <a:ext cx="41767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1600" dirty="0" err="1">
                <a:latin typeface="+mn-lt"/>
              </a:rPr>
              <a:t>Dilthey</a:t>
            </a:r>
            <a:r>
              <a:rPr lang="es-MX" sz="1600" dirty="0">
                <a:latin typeface="+mn-lt"/>
              </a:rPr>
              <a:t>,                        </a:t>
            </a:r>
            <a:r>
              <a:rPr lang="es-MX" sz="1600" dirty="0" err="1">
                <a:latin typeface="+mn-lt"/>
              </a:rPr>
              <a:t>Windelband</a:t>
            </a:r>
            <a:r>
              <a:rPr lang="es-MX" sz="1600" dirty="0">
                <a:latin typeface="+mn-lt"/>
              </a:rPr>
              <a:t>, </a:t>
            </a:r>
            <a:r>
              <a:rPr lang="es-MX" sz="1600" dirty="0" err="1">
                <a:latin typeface="+mn-lt"/>
              </a:rPr>
              <a:t>Rickert</a:t>
            </a:r>
            <a:endParaRPr lang="es-MX" sz="1600" dirty="0">
              <a:latin typeface="+mn-lt"/>
            </a:endParaRPr>
          </a:p>
          <a:p>
            <a:pPr>
              <a:defRPr/>
            </a:pPr>
            <a:endParaRPr lang="es-MX" sz="1600" dirty="0">
              <a:latin typeface="+mn-lt"/>
            </a:endParaRPr>
          </a:p>
          <a:p>
            <a:pPr>
              <a:defRPr/>
            </a:pPr>
            <a:r>
              <a:rPr lang="es-MX" sz="1600" dirty="0">
                <a:latin typeface="+mn-lt"/>
              </a:rPr>
              <a:t>Neokantiano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084888" y="908050"/>
            <a:ext cx="2951162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600" dirty="0">
                <a:latin typeface="+mn-lt"/>
              </a:rPr>
              <a:t>Escuela alemana del sudoeste</a:t>
            </a:r>
          </a:p>
          <a:p>
            <a:pPr algn="ctr">
              <a:defRPr/>
            </a:pPr>
            <a:endParaRPr lang="es-MX" sz="1600" dirty="0">
              <a:latin typeface="+mn-lt"/>
            </a:endParaRPr>
          </a:p>
          <a:p>
            <a:pPr algn="ctr">
              <a:defRPr/>
            </a:pPr>
            <a:r>
              <a:rPr lang="es-MX" sz="1600" dirty="0" err="1">
                <a:latin typeface="+mn-lt"/>
              </a:rPr>
              <a:t>Neofichteanos</a:t>
            </a:r>
            <a:endParaRPr lang="es-MX" sz="1600" dirty="0">
              <a:latin typeface="+mn-lt"/>
            </a:endParaRPr>
          </a:p>
        </p:txBody>
      </p:sp>
      <p:sp>
        <p:nvSpPr>
          <p:cNvPr id="8" name="7 Abrir llave"/>
          <p:cNvSpPr/>
          <p:nvPr/>
        </p:nvSpPr>
        <p:spPr>
          <a:xfrm rot="16200000">
            <a:off x="7416007" y="8731"/>
            <a:ext cx="215900" cy="1728787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10" name="9 Conector recto de flecha"/>
          <p:cNvCxnSpPr/>
          <p:nvPr/>
        </p:nvCxnSpPr>
        <p:spPr>
          <a:xfrm rot="5400000">
            <a:off x="7379494" y="1340644"/>
            <a:ext cx="288925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Marcador de contenido"/>
          <p:cNvSpPr>
            <a:spLocks noGrp="1"/>
          </p:cNvSpPr>
          <p:nvPr>
            <p:ph idx="1"/>
          </p:nvPr>
        </p:nvSpPr>
        <p:spPr>
          <a:xfrm>
            <a:off x="1258888" y="115888"/>
            <a:ext cx="7489825" cy="6337300"/>
          </a:xfrm>
        </p:spPr>
        <p:txBody>
          <a:bodyPr/>
          <a:lstStyle/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Pero el mundo no es mera representación sino </a:t>
            </a:r>
            <a:r>
              <a:rPr lang="es-MX" sz="2600" u="sng" smtClean="0"/>
              <a:t>vida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El campo de los histórico no es solo lo interno sino las relaciones vitales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Ciencias del espíritu: Ciencias de la realidad histórico-social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Lo distintivo: La voluntad v.s. necesidad natural, natural y social relacionados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La materia prima de las ciencias del espíritu no son los hechos sino la conciencia de ellos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Mundo físico: Explicar causas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Mundo histórico: Captación de sentido = captación de vivencias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Tarea de la ciencia del espíritu: Establecer la conexión entre actos</a:t>
            </a:r>
            <a:endParaRPr lang="es-MX" sz="220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5535613" y="5818188"/>
            <a:ext cx="8937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dirty="0">
                <a:latin typeface="+mn-lt"/>
              </a:rPr>
              <a:t>Fines </a:t>
            </a:r>
          </a:p>
          <a:p>
            <a:pPr algn="ctr">
              <a:defRPr/>
            </a:pPr>
            <a:r>
              <a:rPr lang="es-MX" dirty="0">
                <a:latin typeface="+mn-lt"/>
              </a:rPr>
              <a:t>o </a:t>
            </a:r>
          </a:p>
          <a:p>
            <a:pPr algn="ctr">
              <a:defRPr/>
            </a:pPr>
            <a:r>
              <a:rPr lang="es-MX" dirty="0">
                <a:latin typeface="+mn-lt"/>
              </a:rPr>
              <a:t>valores</a:t>
            </a:r>
          </a:p>
        </p:txBody>
      </p:sp>
      <p:cxnSp>
        <p:nvCxnSpPr>
          <p:cNvPr id="7" name="6 Conector recto"/>
          <p:cNvCxnSpPr/>
          <p:nvPr/>
        </p:nvCxnSpPr>
        <p:spPr>
          <a:xfrm flipV="1">
            <a:off x="5392738" y="6021388"/>
            <a:ext cx="287337" cy="7143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16200000" flipH="1">
            <a:off x="5320506" y="6165057"/>
            <a:ext cx="360363" cy="2159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Marcador de contenido"/>
          <p:cNvSpPr>
            <a:spLocks noGrp="1"/>
          </p:cNvSpPr>
          <p:nvPr>
            <p:ph idx="1"/>
          </p:nvPr>
        </p:nvSpPr>
        <p:spPr>
          <a:xfrm>
            <a:off x="1187450" y="260350"/>
            <a:ext cx="7488238" cy="6337300"/>
          </a:xfrm>
        </p:spPr>
        <p:txBody>
          <a:bodyPr/>
          <a:lstStyle/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Lo central es el concepto de vivencia: en la vivencia como un todo coinciden sujeto y objeto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La </a:t>
            </a:r>
            <a:r>
              <a:rPr lang="es-MX" sz="2600" u="sng" smtClean="0"/>
              <a:t>comprensión</a:t>
            </a:r>
            <a:r>
              <a:rPr lang="es-MX" sz="2600" smtClean="0"/>
              <a:t> no es sino la “reviviscencia”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La revivimos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La ubicamos en un orden conceptual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El mejor </a:t>
            </a:r>
            <a:r>
              <a:rPr lang="es-MX" sz="2200" u="sng" smtClean="0"/>
              <a:t>dato</a:t>
            </a:r>
            <a:r>
              <a:rPr lang="es-MX" sz="2200" smtClean="0"/>
              <a:t> es la autobiografía porque es el mejor apegado a la vivencia (el sujeto trata de conocerse así mismo). Su defecto, el individualismo (solo la biografía de hombres excepcionales representan una época)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El objeto de la historia son los sujetos supraindividuales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Pero la autobiografía es insuficiente para captar la vivencia por ello se recurre a la comprensión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La comprensión va de la vivencia mentada a la interioridad que la provoca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3995738" y="5445125"/>
            <a:ext cx="576262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2 Marcador de contenido"/>
          <p:cNvSpPr>
            <a:spLocks noGrp="1"/>
          </p:cNvSpPr>
          <p:nvPr>
            <p:ph idx="1"/>
          </p:nvPr>
        </p:nvSpPr>
        <p:spPr>
          <a:xfrm>
            <a:off x="1116013" y="333375"/>
            <a:ext cx="7704137" cy="6119813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es-MX" smtClean="0"/>
              <a:t>	2. Rickert: (Introducción a los problemas de la filosofía de la historia)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Contraposición espíritu v.s. naturaleza (no es entre físico y psíquico)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Lo histórico no es accesible a la percepción corporal sino la captación de su </a:t>
            </a:r>
            <a:r>
              <a:rPr lang="es-MX" sz="2600" u="sng" smtClean="0"/>
              <a:t>significado,</a:t>
            </a:r>
            <a:r>
              <a:rPr lang="es-MX" sz="2600" smtClean="0"/>
              <a:t> se </a:t>
            </a:r>
            <a:r>
              <a:rPr lang="es-MX" sz="2600" u="sng" smtClean="0"/>
              <a:t>comprende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Se acepta lo general, pero el fin del conocimiento histórico es captar lo irrepetible, lo único          </a:t>
            </a:r>
            <a:r>
              <a:rPr lang="es-MX" sz="2600" u="sng" smtClean="0"/>
              <a:t>conceptos con contenido individual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En el método histórico los objetos se relacionan de acuerdo a nuestros valores: definen el objeto y lo esencial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708400" y="4508500"/>
            <a:ext cx="576263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1371600" y="419100"/>
            <a:ext cx="7315200" cy="1143000"/>
          </a:xfrm>
        </p:spPr>
        <p:txBody>
          <a:bodyPr/>
          <a:lstStyle/>
          <a:p>
            <a:r>
              <a:rPr lang="es-MX" smtClean="0"/>
              <a:t>II. La fenomenología de</a:t>
            </a:r>
            <a:br>
              <a:rPr lang="es-MX" smtClean="0"/>
            </a:br>
            <a:r>
              <a:rPr lang="es-MX" smtClean="0"/>
              <a:t>Husserl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1447800" y="1844675"/>
            <a:ext cx="7239000" cy="4392613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es-MX" smtClean="0"/>
              <a:t>	1. 	</a:t>
            </a:r>
            <a:r>
              <a:rPr lang="es-MX" u="sng" smtClean="0"/>
              <a:t>La intuición de las esencias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Del ser en sí al ser para mí: </a:t>
            </a:r>
            <a:r>
              <a:rPr lang="es-MX" sz="2600" u="sng" smtClean="0"/>
              <a:t>La esencia es el sentido que el ser tiene para el ego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La clave de la fenomenología: La vivencia define lo real (lo demás se pone en duda): “la existencia de una cosa resulta siempre dudosa… la vivencia, en cambio, no podría negarse como tal”: en Husserl sujeto y objeto son inseparables en la intuición sensible (simple v.s. intuición categorial)</a:t>
            </a:r>
          </a:p>
        </p:txBody>
      </p:sp>
      <p:sp>
        <p:nvSpPr>
          <p:cNvPr id="6" name="5 Abrir llave"/>
          <p:cNvSpPr/>
          <p:nvPr/>
        </p:nvSpPr>
        <p:spPr>
          <a:xfrm>
            <a:off x="3348038" y="981075"/>
            <a:ext cx="215900" cy="719138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 sz="1600"/>
          </a:p>
        </p:txBody>
      </p:sp>
      <p:sp>
        <p:nvSpPr>
          <p:cNvPr id="7" name="6 CuadroTexto"/>
          <p:cNvSpPr txBox="1"/>
          <p:nvPr/>
        </p:nvSpPr>
        <p:spPr>
          <a:xfrm>
            <a:off x="3492500" y="920750"/>
            <a:ext cx="165576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1600" dirty="0">
                <a:latin typeface="+mn-lt"/>
              </a:rPr>
              <a:t>Filosofía de la vida</a:t>
            </a:r>
          </a:p>
          <a:p>
            <a:pPr>
              <a:defRPr/>
            </a:pPr>
            <a:r>
              <a:rPr lang="es-MX" sz="1600" dirty="0" err="1">
                <a:latin typeface="+mn-lt"/>
              </a:rPr>
              <a:t>Nitzche</a:t>
            </a:r>
            <a:endParaRPr lang="es-MX" sz="1600" dirty="0">
              <a:latin typeface="+mn-lt"/>
            </a:endParaRPr>
          </a:p>
          <a:p>
            <a:pPr>
              <a:defRPr/>
            </a:pPr>
            <a:r>
              <a:rPr lang="es-MX" sz="1600" dirty="0" err="1">
                <a:latin typeface="+mn-lt"/>
              </a:rPr>
              <a:t>Dilthey</a:t>
            </a:r>
            <a:endParaRPr lang="es-MX" sz="1600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76825" y="1044575"/>
            <a:ext cx="7905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1600" dirty="0">
                <a:latin typeface="+mn-lt"/>
              </a:rPr>
              <a:t>Husserl</a:t>
            </a:r>
          </a:p>
          <a:p>
            <a:pPr>
              <a:defRPr/>
            </a:pPr>
            <a:r>
              <a:rPr lang="es-MX" sz="1600" dirty="0" err="1">
                <a:latin typeface="+mn-lt"/>
              </a:rPr>
              <a:t>Simmel</a:t>
            </a:r>
            <a:endParaRPr lang="es-MX" sz="1600" dirty="0">
              <a:latin typeface="+mn-lt"/>
            </a:endParaRPr>
          </a:p>
        </p:txBody>
      </p:sp>
      <p:sp>
        <p:nvSpPr>
          <p:cNvPr id="10" name="9 Abrir llave"/>
          <p:cNvSpPr/>
          <p:nvPr/>
        </p:nvSpPr>
        <p:spPr>
          <a:xfrm flipH="1">
            <a:off x="4284663" y="1268413"/>
            <a:ext cx="215900" cy="4318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 sz="160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572000" y="1484313"/>
            <a:ext cx="504825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2 Marcador de contenido"/>
          <p:cNvSpPr>
            <a:spLocks noGrp="1"/>
          </p:cNvSpPr>
          <p:nvPr>
            <p:ph idx="1"/>
          </p:nvPr>
        </p:nvSpPr>
        <p:spPr>
          <a:xfrm>
            <a:off x="1187450" y="188913"/>
            <a:ext cx="7488238" cy="6335712"/>
          </a:xfrm>
        </p:spPr>
        <p:txBody>
          <a:bodyPr/>
          <a:lstStyle/>
          <a:p>
            <a:pPr marL="1771650" lvl="3" indent="-514350">
              <a:buFont typeface="Wingdings" pitchFamily="2" charset="2"/>
              <a:buChar char="ü"/>
            </a:pPr>
            <a:r>
              <a:rPr lang="es-MX" sz="2200" smtClean="0"/>
              <a:t>El problema de la correspondencia no existe, se evade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No hay algo detrás de las apariencias, </a:t>
            </a:r>
            <a:r>
              <a:rPr lang="es-MX" sz="2600" u="sng" smtClean="0"/>
              <a:t>la cosa es lo que aparece</a:t>
            </a:r>
            <a:r>
              <a:rPr lang="es-MX" sz="2600" smtClean="0"/>
              <a:t>        idealidad del objeto (lo empírico es una idealidad trascendenta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2. </a:t>
            </a:r>
            <a:r>
              <a:rPr lang="es-MX" smtClean="0"/>
              <a:t>	</a:t>
            </a:r>
            <a:r>
              <a:rPr lang="es-MX" u="sng" smtClean="0"/>
              <a:t>La noción de objeto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No psicologismo ni empirismo: Las percepciones implican infinidad de significados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Critica la noción clásica de objetividad y al hipotético deductivo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Los “hechos” no son realidades sino objetos ideales definidos por conceptos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s-MX" sz="2600" smtClean="0"/>
              <a:t>Como la evidencia no es un dato pasivo sino un momento de la vida, no puede garantizar en forma definitiva la verdad</a:t>
            </a:r>
          </a:p>
          <a:p>
            <a:pPr marL="1314450" lvl="2" indent="-514350">
              <a:buFont typeface="Wingdings" pitchFamily="2" charset="2"/>
              <a:buChar char="Ø"/>
            </a:pPr>
            <a:endParaRPr lang="es-MX" sz="2600" smtClean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4859338" y="1628775"/>
            <a:ext cx="504825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lipse"/>
          <p:cNvSpPr/>
          <p:nvPr/>
        </p:nvSpPr>
        <p:spPr>
          <a:xfrm>
            <a:off x="5749925" y="5903913"/>
            <a:ext cx="460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5678488" y="6046788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5822950" y="6046788"/>
            <a:ext cx="44450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 de diseño de hojas secas">
  <a:themeElements>
    <a:clrScheme name="Default Design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hojas secas</Template>
  <TotalTime>158</TotalTime>
  <Words>714</Words>
  <Application>Microsoft Office PowerPoint</Application>
  <PresentationFormat>Presentación en pantalla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Plantilla de diseño de hojas secas</vt:lpstr>
      <vt:lpstr>La Hermeneútica</vt:lpstr>
      <vt:lpstr>I. El historicismo</vt:lpstr>
      <vt:lpstr>Diapositiva 3</vt:lpstr>
      <vt:lpstr>Diapositiva 4</vt:lpstr>
      <vt:lpstr>Diapositiva 5</vt:lpstr>
      <vt:lpstr>Diapositiva 6</vt:lpstr>
      <vt:lpstr>Diapositiva 7</vt:lpstr>
      <vt:lpstr>II. La fenomenología de Husserl</vt:lpstr>
      <vt:lpstr>Diapositiva 9</vt:lpstr>
      <vt:lpstr>Diapositiva 10</vt:lpstr>
      <vt:lpstr>Diapositiva 11</vt:lpstr>
      <vt:lpstr>Diapositiva 12</vt:lpstr>
      <vt:lpstr>III. Hermeneútica y antropología</vt:lpstr>
      <vt:lpstr>Diapositiva 14</vt:lpstr>
      <vt:lpstr>Diapositiva 15</vt:lpstr>
      <vt:lpstr>Comentarios generales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Enrique de la Garza</dc:creator>
  <cp:lastModifiedBy>UAMI</cp:lastModifiedBy>
  <cp:revision>17</cp:revision>
  <dcterms:created xsi:type="dcterms:W3CDTF">2011-02-23T16:49:07Z</dcterms:created>
  <dcterms:modified xsi:type="dcterms:W3CDTF">2016-02-10T23:43:40Z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TC100690483082</vt:lpwstr>
  </property>
</Properties>
</file>