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1143000"/>
            <a:ext cx="7467600" cy="1470025"/>
          </a:xfrm>
        </p:spPr>
        <p:txBody>
          <a:bodyPr anchor="b"/>
          <a:lstStyle>
            <a:lvl1pPr algn="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3048000"/>
            <a:ext cx="6400800" cy="17526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CAFB6-79E9-4965-A329-9C6906D765B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86EB2-BB34-4B27-9B23-47BB652E288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8"/>
            <a:ext cx="18288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371600" y="274638"/>
            <a:ext cx="53340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38541-3684-4C52-A663-1CC60E68863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C10CA-8304-4B8F-9457-09083781903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60443-55C7-4503-BC7C-ED7EB0112E2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47800" y="1600200"/>
            <a:ext cx="3543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43500" y="1600200"/>
            <a:ext cx="3543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477DC-3150-4A43-AF0F-2DC6031A7D8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1F0F96-8CA3-4E9E-8D05-4059F4D1478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849985-8990-4E91-9862-34011E23B7E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90BD9-173B-4CE7-A5D6-2C45B76AEDD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2388FE-D9EB-4C2C-BCAE-381CDF5477A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79232B-94F5-40B5-8F65-25F835606CC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274638"/>
            <a:ext cx="7315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7800" y="1600200"/>
            <a:ext cx="7239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47800" y="6245225"/>
            <a:ext cx="1905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6D47815-59B8-487F-BE0B-3412714E2F4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sz="8000" smtClean="0"/>
              <a:t>La Hermeneútica</a:t>
            </a:r>
          </a:p>
        </p:txBody>
      </p:sp>
      <p:sp>
        <p:nvSpPr>
          <p:cNvPr id="13314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smtClean="0"/>
              <a:t>Dr. Enrique de la Garza Toledo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2 Marcador de contenido"/>
          <p:cNvSpPr>
            <a:spLocks noGrp="1"/>
          </p:cNvSpPr>
          <p:nvPr>
            <p:ph idx="1"/>
          </p:nvPr>
        </p:nvSpPr>
        <p:spPr>
          <a:xfrm>
            <a:off x="1187450" y="476250"/>
            <a:ext cx="7488238" cy="5832475"/>
          </a:xfrm>
        </p:spPr>
        <p:txBody>
          <a:bodyPr/>
          <a:lstStyle/>
          <a:p>
            <a:pPr marL="1771650" lvl="3" indent="-514350">
              <a:buFont typeface="Wingdings" pitchFamily="2" charset="2"/>
              <a:buChar char="ü"/>
            </a:pPr>
            <a:r>
              <a:rPr lang="es-MX" sz="2200" smtClean="0"/>
              <a:t>Critica a la historia de vida: El contenido de determinaciones del recuerdo no es el mismo que la percepción vivida: el sentido se ha empobrecido, la intuición lo corrige y suprime</a:t>
            </a:r>
          </a:p>
          <a:p>
            <a:pPr marL="514350" indent="-514350">
              <a:buFontTx/>
              <a:buAutoNum type="arabicPeriod" startAt="3"/>
            </a:pPr>
            <a:r>
              <a:rPr lang="es-MX" u="sng" smtClean="0"/>
              <a:t>Crítica de Schutz</a:t>
            </a:r>
            <a:r>
              <a:rPr lang="es-MX" smtClean="0"/>
              <a:t> al concepto de comprensión del significado de la acción:</a:t>
            </a:r>
          </a:p>
          <a:p>
            <a:pPr marL="1314450" lvl="2" indent="-514350">
              <a:buFontTx/>
              <a:buAutoNum type="alphaLcParenR"/>
            </a:pPr>
            <a:r>
              <a:rPr lang="es-MX" sz="2600" smtClean="0"/>
              <a:t>Weber presupone que el significado de la acción = motivo </a:t>
            </a:r>
          </a:p>
          <a:p>
            <a:pPr marL="1314450" lvl="2" indent="-514350">
              <a:buFontTx/>
              <a:buAutoNum type="alphaLcParenR"/>
            </a:pPr>
            <a:r>
              <a:rPr lang="es-MX" sz="2600" smtClean="0"/>
              <a:t>La comprensión del significado subjetivo de la conducta de otro no tiene porque coincidir con el significado que tiene para mí como observador: porque solo captamos los datos externos del otro y a partir de ahí postulamos acerca de su interioridad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2 Marcador de contenido"/>
          <p:cNvSpPr>
            <a:spLocks noGrp="1"/>
          </p:cNvSpPr>
          <p:nvPr>
            <p:ph idx="1"/>
          </p:nvPr>
        </p:nvSpPr>
        <p:spPr>
          <a:xfrm>
            <a:off x="1187450" y="692150"/>
            <a:ext cx="7488238" cy="5329238"/>
          </a:xfrm>
        </p:spPr>
        <p:txBody>
          <a:bodyPr/>
          <a:lstStyle/>
          <a:p>
            <a:pPr marL="1314450" lvl="2" indent="-514350">
              <a:buFontTx/>
              <a:buAutoNum type="alphaLcParenR" startAt="3"/>
            </a:pPr>
            <a:r>
              <a:rPr lang="es-MX" sz="2600" smtClean="0"/>
              <a:t>El cuerpo es un campo de expresión de lo subjetivo lo que no significa que sean expresiones voluntarias o que el individuo esté expresando una intensión</a:t>
            </a:r>
          </a:p>
          <a:p>
            <a:pPr marL="1314450" lvl="2" indent="-514350">
              <a:buFontTx/>
              <a:buAutoNum type="alphaLcParenR" startAt="3"/>
            </a:pPr>
            <a:r>
              <a:rPr lang="es-MX" sz="2600" smtClean="0"/>
              <a:t>No hay dos formas de captar la acción significativa (observacional y motivacional) porque siempre es interpretativa: pero el </a:t>
            </a:r>
            <a:r>
              <a:rPr lang="es-MX" sz="2600" u="sng" smtClean="0"/>
              <a:t>contexto objetivo</a:t>
            </a:r>
            <a:r>
              <a:rPr lang="es-MX" sz="2600" smtClean="0"/>
              <a:t> de significado no tiene porque coincidir con el </a:t>
            </a:r>
            <a:r>
              <a:rPr lang="es-MX" sz="2600" u="sng" smtClean="0"/>
              <a:t>contexto subjetivo</a:t>
            </a:r>
            <a:r>
              <a:rPr lang="es-MX" sz="2600" smtClean="0"/>
              <a:t> de significado</a:t>
            </a:r>
          </a:p>
          <a:p>
            <a:pPr marL="2228850" lvl="4" indent="-514350">
              <a:buFont typeface="Wingdings" pitchFamily="2" charset="2"/>
              <a:buChar char="ü"/>
            </a:pPr>
            <a:r>
              <a:rPr lang="es-MX" sz="2200" smtClean="0"/>
              <a:t>Al preguntar al actor (aún siendo sincero) sus motivos manifiestos y latentes pueden no coincidir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2 Marcador de contenido"/>
          <p:cNvSpPr>
            <a:spLocks noGrp="1"/>
          </p:cNvSpPr>
          <p:nvPr>
            <p:ph idx="1"/>
          </p:nvPr>
        </p:nvSpPr>
        <p:spPr>
          <a:xfrm>
            <a:off x="1258888" y="836613"/>
            <a:ext cx="7489825" cy="5040312"/>
          </a:xfrm>
        </p:spPr>
        <p:txBody>
          <a:bodyPr/>
          <a:lstStyle/>
          <a:p>
            <a:pPr marL="1314450" lvl="2" indent="-514350">
              <a:buFont typeface="Wingdings" pitchFamily="2" charset="2"/>
              <a:buChar char="Ø"/>
            </a:pPr>
            <a:r>
              <a:rPr lang="es-MX" sz="2600" smtClean="0"/>
              <a:t>La distinción de Bergson entre duración interna (tiempo interno de la vivencia) y el tiempo del mundo espacio temporal</a:t>
            </a:r>
          </a:p>
          <a:p>
            <a:pPr marL="1314450" lvl="2" indent="-514350">
              <a:buFont typeface="Wingdings" pitchFamily="2" charset="2"/>
              <a:buChar char="Ø"/>
            </a:pPr>
            <a:r>
              <a:rPr lang="es-MX" sz="2600" smtClean="0"/>
              <a:t>El significado es reflexión sobre la vivencia pero no la vivencia. Rechaza que la significación corresponde a la vivencia</a:t>
            </a:r>
          </a:p>
          <a:p>
            <a:pPr marL="1314450" lvl="2" indent="-514350">
              <a:buFont typeface="Wingdings" pitchFamily="2" charset="2"/>
              <a:buChar char="Ø"/>
            </a:pPr>
            <a:r>
              <a:rPr lang="es-MX" sz="2600" smtClean="0"/>
              <a:t>Las vivencias se expresan a través de signos organizados en un sistema de signos</a:t>
            </a:r>
          </a:p>
          <a:p>
            <a:pPr marL="1771650" lvl="3" indent="-514350">
              <a:buFont typeface="Wingdings" pitchFamily="2" charset="2"/>
              <a:buChar char="ü"/>
            </a:pPr>
            <a:r>
              <a:rPr lang="es-MX" sz="2200" smtClean="0"/>
              <a:t>Función significativa del signo: En un sistema de signos</a:t>
            </a:r>
          </a:p>
          <a:p>
            <a:pPr marL="1771650" lvl="3" indent="-514350">
              <a:buFont typeface="Wingdings" pitchFamily="2" charset="2"/>
              <a:buChar char="ü"/>
            </a:pPr>
            <a:r>
              <a:rPr lang="es-MX" sz="2200" smtClean="0"/>
              <a:t>Función expresiva: En un contexto de discurso</a:t>
            </a:r>
          </a:p>
          <a:p>
            <a:pPr marL="1771650" lvl="3" indent="-514350">
              <a:buFontTx/>
              <a:buNone/>
            </a:pPr>
            <a:r>
              <a:rPr lang="es-MX" sz="2200" smtClean="0"/>
              <a:t>	Significado objetivo y subjetivo </a:t>
            </a:r>
          </a:p>
        </p:txBody>
      </p:sp>
      <p:cxnSp>
        <p:nvCxnSpPr>
          <p:cNvPr id="6" name="5 Conector recto de flecha"/>
          <p:cNvCxnSpPr/>
          <p:nvPr/>
        </p:nvCxnSpPr>
        <p:spPr>
          <a:xfrm>
            <a:off x="2627313" y="5589588"/>
            <a:ext cx="431800" cy="1587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1 Título"/>
          <p:cNvSpPr>
            <a:spLocks noGrp="1"/>
          </p:cNvSpPr>
          <p:nvPr>
            <p:ph type="title"/>
          </p:nvPr>
        </p:nvSpPr>
        <p:spPr>
          <a:xfrm>
            <a:off x="1371600" y="203200"/>
            <a:ext cx="7315200" cy="777875"/>
          </a:xfrm>
        </p:spPr>
        <p:txBody>
          <a:bodyPr/>
          <a:lstStyle/>
          <a:p>
            <a:r>
              <a:rPr lang="es-MX" sz="4000" smtClean="0"/>
              <a:t>III. Hermeneútica y antropología</a:t>
            </a:r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1187624" y="1052736"/>
            <a:ext cx="7632848" cy="5544616"/>
          </a:xfrm>
        </p:spPr>
        <p:txBody>
          <a:bodyPr/>
          <a:lstStyle/>
          <a:p>
            <a:pPr marL="514350" indent="-514350">
              <a:buFontTx/>
              <a:buNone/>
              <a:defRPr/>
            </a:pPr>
            <a:r>
              <a:rPr lang="es-MX" dirty="0"/>
              <a:t>	</a:t>
            </a:r>
            <a:r>
              <a:rPr lang="es-MX" dirty="0" smtClean="0"/>
              <a:t>1. La escuela de cultura y personalidad: </a:t>
            </a:r>
          </a:p>
          <a:p>
            <a:pPr marL="514350" indent="-514350">
              <a:buFontTx/>
              <a:buNone/>
              <a:defRPr/>
            </a:pPr>
            <a:endParaRPr lang="es-MX" dirty="0"/>
          </a:p>
          <a:p>
            <a:pPr marL="514350" indent="-514350">
              <a:buFontTx/>
              <a:buNone/>
              <a:defRPr/>
            </a:pPr>
            <a:endParaRPr lang="es-MX" sz="1600" dirty="0" smtClean="0"/>
          </a:p>
          <a:p>
            <a:pPr marL="1314450" lvl="2" indent="-514350">
              <a:buFont typeface="Wingdings" pitchFamily="2" charset="2"/>
              <a:buChar char="Ø"/>
              <a:defRPr/>
            </a:pPr>
            <a:r>
              <a:rPr lang="es-MX" sz="2600" dirty="0" smtClean="0"/>
              <a:t>Origen en la teoría del </a:t>
            </a:r>
            <a:r>
              <a:rPr lang="es-MX" sz="2600" dirty="0" err="1" smtClean="0"/>
              <a:t>Gestalt</a:t>
            </a:r>
            <a:endParaRPr lang="es-MX" sz="2600" dirty="0" smtClean="0"/>
          </a:p>
          <a:p>
            <a:pPr marL="1314450" lvl="2" indent="-514350">
              <a:buFont typeface="Wingdings" pitchFamily="2" charset="2"/>
              <a:buChar char="Ø"/>
              <a:defRPr/>
            </a:pPr>
            <a:r>
              <a:rPr lang="es-MX" sz="2600" dirty="0" smtClean="0"/>
              <a:t>Conceptos básicos: personalidad</a:t>
            </a:r>
          </a:p>
          <a:p>
            <a:pPr marL="4057650" lvl="8" indent="-514350">
              <a:buFontTx/>
              <a:buNone/>
              <a:defRPr/>
            </a:pPr>
            <a:r>
              <a:rPr lang="es-MX" sz="2600" dirty="0"/>
              <a:t> </a:t>
            </a:r>
            <a:r>
              <a:rPr lang="es-MX" sz="2600" dirty="0" smtClean="0"/>
              <a:t>   patrón cultural</a:t>
            </a:r>
          </a:p>
          <a:p>
            <a:pPr marL="1314450" lvl="2" indent="-514350">
              <a:buFont typeface="Wingdings" pitchFamily="2" charset="2"/>
              <a:buChar char="Ø"/>
              <a:defRPr/>
            </a:pPr>
            <a:r>
              <a:rPr lang="es-MX" sz="2600" dirty="0" smtClean="0"/>
              <a:t>Los valores culturales actuados inconscientemente (Jung </a:t>
            </a:r>
            <a:r>
              <a:rPr lang="es-MX" sz="2600" b="1" dirty="0" smtClean="0"/>
              <a:t>+</a:t>
            </a:r>
            <a:r>
              <a:rPr lang="es-MX" sz="2600" dirty="0" smtClean="0"/>
              <a:t> Freud):  la cultura como factor de formación de la personalidad</a:t>
            </a:r>
          </a:p>
          <a:p>
            <a:pPr marL="1314450" lvl="2" indent="-514350">
              <a:buFont typeface="Wingdings" pitchFamily="2" charset="2"/>
              <a:buChar char="Ø"/>
              <a:defRPr/>
            </a:pPr>
            <a:r>
              <a:rPr lang="es-MX" sz="2600" dirty="0" smtClean="0"/>
              <a:t>El </a:t>
            </a:r>
            <a:r>
              <a:rPr lang="es-MX" sz="2600" dirty="0" err="1" smtClean="0"/>
              <a:t>Dattern</a:t>
            </a:r>
            <a:r>
              <a:rPr lang="es-MX" sz="2600" dirty="0" smtClean="0"/>
              <a:t> cultural (</a:t>
            </a:r>
            <a:r>
              <a:rPr lang="es-MX" sz="2600" dirty="0" err="1" smtClean="0"/>
              <a:t>Benedict</a:t>
            </a:r>
            <a:r>
              <a:rPr lang="es-MX" sz="2600" dirty="0" smtClean="0"/>
              <a:t>): Comportamientos individuales que representan hábitos regulares y fijos, y representan un valor</a:t>
            </a:r>
          </a:p>
          <a:p>
            <a:pPr marL="1314450" lvl="2" indent="-514350">
              <a:buFont typeface="Wingdings" pitchFamily="2" charset="2"/>
              <a:buChar char="Ø"/>
              <a:defRPr/>
            </a:pPr>
            <a:endParaRPr lang="es-MX" sz="2600" dirty="0" smtClean="0"/>
          </a:p>
          <a:p>
            <a:pPr marL="4057650" lvl="8" indent="-514350">
              <a:buFontTx/>
              <a:buNone/>
              <a:defRPr/>
            </a:pPr>
            <a:endParaRPr lang="es-MX" sz="2600" dirty="0" smtClean="0"/>
          </a:p>
        </p:txBody>
      </p:sp>
      <p:sp>
        <p:nvSpPr>
          <p:cNvPr id="8" name="7 CuadroTexto"/>
          <p:cNvSpPr txBox="1"/>
          <p:nvPr/>
        </p:nvSpPr>
        <p:spPr>
          <a:xfrm>
            <a:off x="3348038" y="1844675"/>
            <a:ext cx="115252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MX" sz="2000" dirty="0" err="1">
                <a:latin typeface="+mn-lt"/>
              </a:rPr>
              <a:t>Spengler</a:t>
            </a:r>
            <a:endParaRPr lang="es-MX" sz="20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5148263" y="1700213"/>
            <a:ext cx="1152525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MX" sz="2000" dirty="0">
                <a:latin typeface="+mn-lt"/>
              </a:rPr>
              <a:t>Mead</a:t>
            </a:r>
          </a:p>
          <a:p>
            <a:pPr>
              <a:defRPr/>
            </a:pPr>
            <a:r>
              <a:rPr lang="es-MX" sz="2000" dirty="0" err="1">
                <a:latin typeface="+mn-lt"/>
              </a:rPr>
              <a:t>Benedict</a:t>
            </a:r>
            <a:r>
              <a:rPr lang="es-MX" sz="2000" dirty="0">
                <a:latin typeface="+mn-lt"/>
              </a:rPr>
              <a:t> </a:t>
            </a:r>
          </a:p>
        </p:txBody>
      </p:sp>
      <p:cxnSp>
        <p:nvCxnSpPr>
          <p:cNvPr id="11" name="10 Conector recto de flecha"/>
          <p:cNvCxnSpPr/>
          <p:nvPr/>
        </p:nvCxnSpPr>
        <p:spPr>
          <a:xfrm>
            <a:off x="4500563" y="2060575"/>
            <a:ext cx="576262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2 Marcador de contenido"/>
          <p:cNvSpPr>
            <a:spLocks noGrp="1"/>
          </p:cNvSpPr>
          <p:nvPr>
            <p:ph idx="1"/>
          </p:nvPr>
        </p:nvSpPr>
        <p:spPr>
          <a:xfrm>
            <a:off x="1187450" y="765175"/>
            <a:ext cx="7632700" cy="5184775"/>
          </a:xfrm>
        </p:spPr>
        <p:txBody>
          <a:bodyPr/>
          <a:lstStyle/>
          <a:p>
            <a:pPr marL="514350" indent="-514350">
              <a:buFontTx/>
              <a:buNone/>
            </a:pPr>
            <a:r>
              <a:rPr lang="es-MX" smtClean="0"/>
              <a:t>	2.  Linton (cultura y personalidad)</a:t>
            </a:r>
          </a:p>
          <a:p>
            <a:pPr marL="1314450" lvl="2" indent="-514350">
              <a:buFont typeface="Wingdings" pitchFamily="2" charset="2"/>
              <a:buChar char="Ø"/>
            </a:pPr>
            <a:r>
              <a:rPr lang="es-MX" sz="2600" smtClean="0"/>
              <a:t>La cultura, el individuo y la sociedad en general no están sujetos al método experimental</a:t>
            </a:r>
          </a:p>
          <a:p>
            <a:pPr marL="1771650" lvl="3" indent="-514350">
              <a:buFont typeface="Wingdings" pitchFamily="2" charset="2"/>
              <a:buChar char="ü"/>
            </a:pPr>
            <a:r>
              <a:rPr lang="es-MX" sz="2200" smtClean="0"/>
              <a:t>Cultura, individuo y sociedad poseen estructura y el estudio de una parte no da idea del conjunto</a:t>
            </a:r>
          </a:p>
          <a:p>
            <a:pPr marL="1771650" lvl="3" indent="-514350">
              <a:buFont typeface="Wingdings" pitchFamily="2" charset="2"/>
              <a:buChar char="ü"/>
            </a:pPr>
            <a:r>
              <a:rPr lang="es-MX" sz="2200" smtClean="0"/>
              <a:t>Además las unidades de esas estructuras no han sido identificadas</a:t>
            </a:r>
          </a:p>
          <a:p>
            <a:pPr marL="1771650" lvl="3" indent="-514350">
              <a:buFont typeface="Wingdings" pitchFamily="2" charset="2"/>
              <a:buChar char="ü"/>
            </a:pPr>
            <a:r>
              <a:rPr lang="es-MX" sz="2200" smtClean="0"/>
              <a:t>Los tests a lo sumo nos revelan aspectos de la personalidad, pero no está como un todo</a:t>
            </a:r>
          </a:p>
          <a:p>
            <a:pPr marL="1771650" lvl="3" indent="-514350">
              <a:buFont typeface="Wingdings" pitchFamily="2" charset="2"/>
              <a:buChar char="ü"/>
            </a:pPr>
            <a:r>
              <a:rPr lang="es-MX" sz="2200" smtClean="0"/>
              <a:t>Además la personalidad es cambiante</a:t>
            </a:r>
          </a:p>
          <a:p>
            <a:pPr marL="1771650" lvl="3" indent="-514350">
              <a:buFont typeface="Wingdings" pitchFamily="2" charset="2"/>
              <a:buChar char="ü"/>
            </a:pPr>
            <a:r>
              <a:rPr lang="es-MX" sz="2200" smtClean="0"/>
              <a:t>Método: La observación y comparación (técnicas como Rorschach y apercepción temática: el problema del inconsciente)</a:t>
            </a:r>
            <a:endParaRPr lang="es-MX" sz="260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2 Marcador de contenido"/>
          <p:cNvSpPr>
            <a:spLocks noGrp="1"/>
          </p:cNvSpPr>
          <p:nvPr>
            <p:ph idx="1"/>
          </p:nvPr>
        </p:nvSpPr>
        <p:spPr>
          <a:xfrm>
            <a:off x="1187450" y="765175"/>
            <a:ext cx="7632700" cy="5184775"/>
          </a:xfrm>
        </p:spPr>
        <p:txBody>
          <a:bodyPr/>
          <a:lstStyle/>
          <a:p>
            <a:pPr marL="1314450" lvl="2" indent="-514350">
              <a:buFont typeface="Wingdings" pitchFamily="2" charset="2"/>
              <a:buChar char="Ø"/>
            </a:pPr>
            <a:r>
              <a:rPr lang="es-MX" sz="2600" smtClean="0"/>
              <a:t>Puntos centrales para negar el test:</a:t>
            </a:r>
          </a:p>
          <a:p>
            <a:pPr marL="1771650" lvl="3" indent="-514350">
              <a:buFont typeface="Garamond" pitchFamily="18" charset="0"/>
              <a:buAutoNum type="arabicParenR"/>
            </a:pPr>
            <a:r>
              <a:rPr lang="es-MX" sz="2200" smtClean="0"/>
              <a:t>El concepto de cultura y de personalidad como totalidades estructurales</a:t>
            </a:r>
          </a:p>
          <a:p>
            <a:pPr marL="1771650" lvl="3" indent="-514350">
              <a:buFont typeface="Garamond" pitchFamily="18" charset="0"/>
              <a:buAutoNum type="arabicParenR"/>
            </a:pPr>
            <a:r>
              <a:rPr lang="es-MX" sz="2200" smtClean="0"/>
              <a:t>No es posible observar ni cultura ni personalidad (es algo interno a comprender a partir de signos externos)</a:t>
            </a:r>
          </a:p>
          <a:p>
            <a:pPr marL="1314450" lvl="2" indent="-514350">
              <a:buFont typeface="Wingdings" pitchFamily="2" charset="2"/>
              <a:buChar char="Ø"/>
            </a:pPr>
            <a:r>
              <a:rPr lang="es-MX" sz="2600" smtClean="0"/>
              <a:t>M. Mead: Observación participante </a:t>
            </a:r>
            <a:r>
              <a:rPr lang="es-MX" sz="2600" b="1" smtClean="0"/>
              <a:t>+</a:t>
            </a:r>
            <a:r>
              <a:rPr lang="es-MX" sz="2600" smtClean="0"/>
              <a:t> observación empática</a:t>
            </a:r>
          </a:p>
          <a:p>
            <a:pPr marL="1314450" lvl="2" indent="-514350">
              <a:buFontTx/>
              <a:buNone/>
            </a:pPr>
            <a:r>
              <a:rPr lang="es-MX" sz="2600" smtClean="0"/>
              <a:t>      [Adolescencia, sexo y cultura en Samoa]</a:t>
            </a:r>
          </a:p>
          <a:p>
            <a:pPr marL="1314450" lvl="2" indent="-514350">
              <a:buFontTx/>
              <a:buNone/>
            </a:pPr>
            <a:endParaRPr lang="es-MX" sz="2600" smtClean="0"/>
          </a:p>
          <a:p>
            <a:pPr marL="1314450" lvl="2" indent="-514350">
              <a:buFontTx/>
              <a:buNone/>
            </a:pPr>
            <a:endParaRPr lang="es-MX" sz="2600" smtClean="0"/>
          </a:p>
          <a:p>
            <a:pPr marL="1314450" lvl="2" indent="-514350">
              <a:buFontTx/>
              <a:buNone/>
            </a:pPr>
            <a:endParaRPr lang="es-MX" sz="2600" smtClean="0"/>
          </a:p>
          <a:p>
            <a:pPr marL="1314450" lvl="2" indent="-514350">
              <a:buFontTx/>
              <a:buNone/>
            </a:pPr>
            <a:endParaRPr lang="es-MX" sz="2600" smtClean="0"/>
          </a:p>
          <a:p>
            <a:pPr marL="1314450" lvl="2" indent="-514350">
              <a:buFont typeface="Wingdings" pitchFamily="2" charset="2"/>
              <a:buChar char="Ø"/>
            </a:pPr>
            <a:endParaRPr lang="es-MX" sz="2600" smtClean="0"/>
          </a:p>
        </p:txBody>
      </p:sp>
      <p:sp>
        <p:nvSpPr>
          <p:cNvPr id="5" name="4 Abrir llave"/>
          <p:cNvSpPr/>
          <p:nvPr/>
        </p:nvSpPr>
        <p:spPr>
          <a:xfrm>
            <a:off x="2627313" y="4797425"/>
            <a:ext cx="215900" cy="719138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MX" sz="2000"/>
          </a:p>
        </p:txBody>
      </p:sp>
      <p:sp>
        <p:nvSpPr>
          <p:cNvPr id="6" name="5 CuadroTexto"/>
          <p:cNvSpPr txBox="1"/>
          <p:nvPr/>
        </p:nvSpPr>
        <p:spPr>
          <a:xfrm>
            <a:off x="2771775" y="4797425"/>
            <a:ext cx="5184775" cy="7016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s-MX" sz="2000">
                <a:latin typeface="Garamond" pitchFamily="18" charset="0"/>
              </a:rPr>
              <a:t>Lo interno se convierte en  cultura inconsciente y continua una definición de realidad subjetivada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1 Título"/>
          <p:cNvSpPr>
            <a:spLocks noGrp="1"/>
          </p:cNvSpPr>
          <p:nvPr>
            <p:ph type="title"/>
          </p:nvPr>
        </p:nvSpPr>
        <p:spPr>
          <a:xfrm>
            <a:off x="1371600" y="44450"/>
            <a:ext cx="7315200" cy="635000"/>
          </a:xfrm>
        </p:spPr>
        <p:txBody>
          <a:bodyPr/>
          <a:lstStyle/>
          <a:p>
            <a:r>
              <a:rPr lang="es-MX" smtClean="0"/>
              <a:t>Comentarios generales</a:t>
            </a:r>
          </a:p>
        </p:txBody>
      </p:sp>
      <p:sp>
        <p:nvSpPr>
          <p:cNvPr id="28674" name="2 Marcador de contenido"/>
          <p:cNvSpPr>
            <a:spLocks noGrp="1"/>
          </p:cNvSpPr>
          <p:nvPr>
            <p:ph idx="1"/>
          </p:nvPr>
        </p:nvSpPr>
        <p:spPr>
          <a:xfrm>
            <a:off x="1331913" y="765175"/>
            <a:ext cx="7354887" cy="5976938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s-MX" smtClean="0"/>
              <a:t>El problema está en como se define la problemática de la ciencia social:</a:t>
            </a:r>
          </a:p>
          <a:p>
            <a:pPr marL="1314450" lvl="2" indent="-514350">
              <a:buFont typeface="Wingdings" pitchFamily="2" charset="2"/>
              <a:buChar char="ü"/>
            </a:pPr>
            <a:r>
              <a:rPr lang="es-MX" smtClean="0"/>
              <a:t>Comprender los motivos de la acción</a:t>
            </a:r>
          </a:p>
          <a:p>
            <a:pPr marL="1314450" lvl="2" indent="-514350">
              <a:buFontTx/>
              <a:buNone/>
            </a:pPr>
            <a:endParaRPr lang="es-MX" sz="1200" smtClean="0"/>
          </a:p>
          <a:p>
            <a:pPr marL="1314450" lvl="2" indent="-514350">
              <a:buFontTx/>
              <a:buNone/>
            </a:pPr>
            <a:r>
              <a:rPr lang="es-MX" smtClean="0"/>
              <a:t>Concepción de realidad social reducida a lo subjetivo: es la identificación sujeto – objeto y su disolución en el sujeto</a:t>
            </a:r>
          </a:p>
          <a:p>
            <a:pPr marL="514350" indent="-514350">
              <a:buFontTx/>
              <a:buAutoNum type="arabicPeriod"/>
            </a:pPr>
            <a:r>
              <a:rPr lang="es-MX" smtClean="0"/>
              <a:t>Sin embargo abre problemas importantes:</a:t>
            </a:r>
          </a:p>
          <a:p>
            <a:pPr marL="1314450" lvl="2" indent="-514350">
              <a:buFont typeface="Wingdings" pitchFamily="2" charset="2"/>
              <a:buChar char="ü"/>
            </a:pPr>
            <a:r>
              <a:rPr lang="es-MX" smtClean="0"/>
              <a:t>¿Qué relación hay entre objetivo y subjetivo?</a:t>
            </a:r>
          </a:p>
          <a:p>
            <a:pPr marL="1314450" lvl="2" indent="-514350">
              <a:buFont typeface="Wingdings" pitchFamily="2" charset="2"/>
              <a:buChar char="ü"/>
            </a:pPr>
            <a:r>
              <a:rPr lang="es-MX" smtClean="0"/>
              <a:t>¿Hay un componente subjetivo de lo objetivo?</a:t>
            </a:r>
          </a:p>
          <a:p>
            <a:pPr marL="1314450" lvl="2" indent="-514350">
              <a:buFont typeface="Wingdings" pitchFamily="2" charset="2"/>
              <a:buChar char="ü"/>
            </a:pPr>
            <a:r>
              <a:rPr lang="es-MX" smtClean="0"/>
              <a:t>¿Cuál concepto de subjetivo que no lo reduzca a representación, motivo?</a:t>
            </a:r>
          </a:p>
          <a:p>
            <a:pPr marL="1314450" lvl="2" indent="-514350">
              <a:buFont typeface="Wingdings" pitchFamily="2" charset="2"/>
              <a:buChar char="ü"/>
            </a:pPr>
            <a:r>
              <a:rPr lang="es-MX" smtClean="0"/>
              <a:t>¿Es recuperable la noción de cultura como inconsciente colectivo?</a:t>
            </a:r>
          </a:p>
          <a:p>
            <a:pPr marL="1314450" lvl="2" indent="-514350">
              <a:buFontTx/>
              <a:buNone/>
            </a:pPr>
            <a:endParaRPr lang="es-MX" smtClean="0"/>
          </a:p>
          <a:p>
            <a:pPr marL="1314450" lvl="2" indent="-514350">
              <a:buFontTx/>
              <a:buNone/>
            </a:pPr>
            <a:endParaRPr lang="es-MX" smtClean="0"/>
          </a:p>
          <a:p>
            <a:pPr marL="1314450" lvl="2" indent="-514350">
              <a:buFontTx/>
              <a:buNone/>
            </a:pPr>
            <a:endParaRPr lang="es-MX" smtClean="0"/>
          </a:p>
          <a:p>
            <a:pPr marL="1314450" lvl="2" indent="-514350">
              <a:buFont typeface="Wingdings" pitchFamily="2" charset="2"/>
              <a:buChar char="ü"/>
            </a:pPr>
            <a:endParaRPr lang="es-MX" smtClean="0"/>
          </a:p>
        </p:txBody>
      </p:sp>
      <p:cxnSp>
        <p:nvCxnSpPr>
          <p:cNvPr id="6" name="5 Conector recto de flecha"/>
          <p:cNvCxnSpPr/>
          <p:nvPr/>
        </p:nvCxnSpPr>
        <p:spPr>
          <a:xfrm rot="5400000">
            <a:off x="4608513" y="2384425"/>
            <a:ext cx="360362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1 Título"/>
          <p:cNvSpPr>
            <a:spLocks noGrp="1"/>
          </p:cNvSpPr>
          <p:nvPr>
            <p:ph type="title"/>
          </p:nvPr>
        </p:nvSpPr>
        <p:spPr>
          <a:xfrm>
            <a:off x="1371600" y="203200"/>
            <a:ext cx="7315200" cy="1143000"/>
          </a:xfrm>
        </p:spPr>
        <p:txBody>
          <a:bodyPr/>
          <a:lstStyle/>
          <a:p>
            <a:r>
              <a:rPr lang="es-MX" smtClean="0"/>
              <a:t>I. El historicismo</a:t>
            </a:r>
          </a:p>
        </p:txBody>
      </p:sp>
      <p:sp>
        <p:nvSpPr>
          <p:cNvPr id="14338" name="2 Marcador de contenido"/>
          <p:cNvSpPr>
            <a:spLocks noGrp="1"/>
          </p:cNvSpPr>
          <p:nvPr>
            <p:ph idx="1"/>
          </p:nvPr>
        </p:nvSpPr>
        <p:spPr>
          <a:xfrm>
            <a:off x="1447800" y="1341438"/>
            <a:ext cx="7239000" cy="5256212"/>
          </a:xfrm>
        </p:spPr>
        <p:txBody>
          <a:bodyPr/>
          <a:lstStyle/>
          <a:p>
            <a:pPr marL="514350" indent="-514350">
              <a:buFontTx/>
              <a:buAutoNum type="alphaUcPeriod"/>
            </a:pPr>
            <a:r>
              <a:rPr lang="es-MX" smtClean="0"/>
              <a:t>Los precursores: Romanticismo, reacción al racionalismo</a:t>
            </a:r>
          </a:p>
          <a:p>
            <a:pPr marL="514350" indent="-514350">
              <a:buFontTx/>
              <a:buNone/>
            </a:pPr>
            <a:r>
              <a:rPr lang="es-MX" smtClean="0"/>
              <a:t>	1. Moser: </a:t>
            </a:r>
          </a:p>
          <a:p>
            <a:pPr marL="1314450" lvl="2" indent="-514350">
              <a:buFont typeface="Wingdings" pitchFamily="2" charset="2"/>
              <a:buChar char="Ø"/>
            </a:pPr>
            <a:r>
              <a:rPr lang="es-MX" sz="2600" smtClean="0"/>
              <a:t>Impresiones totales v.s. razón analítica (la intuición empíricamente fundada)</a:t>
            </a:r>
          </a:p>
          <a:p>
            <a:pPr marL="1314450" lvl="2" indent="-514350">
              <a:buFont typeface="Wingdings" pitchFamily="2" charset="2"/>
              <a:buChar char="Ø"/>
            </a:pPr>
            <a:r>
              <a:rPr lang="es-MX" sz="2600" smtClean="0"/>
              <a:t>Los conceptos de ahora no pueden aplicarse al pasado</a:t>
            </a:r>
          </a:p>
          <a:p>
            <a:pPr marL="1314450" lvl="2" indent="-514350">
              <a:buFont typeface="Wingdings" pitchFamily="2" charset="2"/>
              <a:buChar char="Ø"/>
            </a:pPr>
            <a:r>
              <a:rPr lang="es-MX" sz="2600" smtClean="0"/>
              <a:t>El concepto de razón local</a:t>
            </a:r>
          </a:p>
          <a:p>
            <a:pPr marL="1314450" lvl="2" indent="-514350">
              <a:buFont typeface="Wingdings" pitchFamily="2" charset="2"/>
              <a:buChar char="Ø"/>
            </a:pPr>
            <a:r>
              <a:rPr lang="es-MX" sz="2600" smtClean="0"/>
              <a:t>Método genético v.s. causal</a:t>
            </a:r>
          </a:p>
          <a:p>
            <a:pPr marL="1314450" lvl="2" indent="-514350">
              <a:buFont typeface="Wingdings" pitchFamily="2" charset="2"/>
              <a:buChar char="Ø"/>
            </a:pPr>
            <a:r>
              <a:rPr lang="es-MX" sz="2600" smtClean="0"/>
              <a:t>La captación de lo irracional en lo individual histórico		</a:t>
            </a:r>
          </a:p>
        </p:txBody>
      </p:sp>
      <p:sp>
        <p:nvSpPr>
          <p:cNvPr id="4" name="3 Abrir llave"/>
          <p:cNvSpPr/>
          <p:nvPr/>
        </p:nvSpPr>
        <p:spPr>
          <a:xfrm>
            <a:off x="5364163" y="260350"/>
            <a:ext cx="360362" cy="936625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14340" name="4 CuadroTexto"/>
          <p:cNvSpPr txBox="1">
            <a:spLocks noChangeArrowheads="1"/>
          </p:cNvSpPr>
          <p:nvPr/>
        </p:nvSpPr>
        <p:spPr bwMode="auto">
          <a:xfrm>
            <a:off x="5795963" y="273050"/>
            <a:ext cx="13684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/>
              <a:t>Hildebrand</a:t>
            </a:r>
          </a:p>
          <a:p>
            <a:r>
              <a:rPr lang="es-MX"/>
              <a:t>Schmoller</a:t>
            </a:r>
          </a:p>
          <a:p>
            <a:r>
              <a:rPr lang="es-MX"/>
              <a:t>Sombart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2 Marcador de contenido"/>
          <p:cNvSpPr>
            <a:spLocks noGrp="1"/>
          </p:cNvSpPr>
          <p:nvPr>
            <p:ph idx="1"/>
          </p:nvPr>
        </p:nvSpPr>
        <p:spPr>
          <a:xfrm>
            <a:off x="1447800" y="620713"/>
            <a:ext cx="7239000" cy="5545137"/>
          </a:xfrm>
        </p:spPr>
        <p:txBody>
          <a:bodyPr/>
          <a:lstStyle/>
          <a:p>
            <a:pPr marL="514350" indent="-514350">
              <a:buFontTx/>
              <a:buNone/>
            </a:pPr>
            <a:r>
              <a:rPr lang="es-MX" smtClean="0"/>
              <a:t>	2. Herder: </a:t>
            </a:r>
          </a:p>
          <a:p>
            <a:pPr marL="1314450" lvl="2" indent="-514350">
              <a:buFont typeface="Wingdings" pitchFamily="2" charset="2"/>
              <a:buChar char="Ø"/>
            </a:pPr>
            <a:r>
              <a:rPr lang="es-MX" sz="2600" smtClean="0"/>
              <a:t>Método de comprensión endopática (en el sentido no psicologizante sino cultural)</a:t>
            </a:r>
          </a:p>
          <a:p>
            <a:pPr marL="1314450" lvl="2" indent="-514350">
              <a:buFont typeface="Wingdings" pitchFamily="2" charset="2"/>
              <a:buChar char="Ø"/>
            </a:pPr>
            <a:r>
              <a:rPr lang="es-MX" sz="2600" smtClean="0"/>
              <a:t>El concepto de </a:t>
            </a:r>
            <a:r>
              <a:rPr lang="es-MX" sz="2600" u="sng" smtClean="0"/>
              <a:t>comprensión</a:t>
            </a:r>
            <a:r>
              <a:rPr lang="es-MX" sz="2600" smtClean="0"/>
              <a:t> del otro a través de uno mismo</a:t>
            </a:r>
          </a:p>
          <a:p>
            <a:pPr marL="1314450" lvl="2" indent="-514350">
              <a:buFont typeface="Wingdings" pitchFamily="2" charset="2"/>
              <a:buChar char="Ø"/>
            </a:pPr>
            <a:r>
              <a:rPr lang="es-MX" sz="2600" u="sng" smtClean="0"/>
              <a:t>Comprensión</a:t>
            </a:r>
            <a:r>
              <a:rPr lang="es-MX" sz="2600" smtClean="0"/>
              <a:t> como aproximación a través de conceptos, la comprensión inmediata a través de intuición y sentimientos (comprensión irracional)</a:t>
            </a:r>
          </a:p>
          <a:p>
            <a:pPr marL="514350" indent="-514350">
              <a:buFontTx/>
              <a:buNone/>
            </a:pPr>
            <a:r>
              <a:rPr lang="es-MX" smtClean="0"/>
              <a:t>	3. Ranke: </a:t>
            </a:r>
          </a:p>
          <a:p>
            <a:pPr marL="1314450" lvl="2" indent="-514350">
              <a:buFont typeface="Wingdings" pitchFamily="2" charset="2"/>
              <a:buChar char="Ø"/>
            </a:pPr>
            <a:r>
              <a:rPr lang="es-MX" sz="2600" smtClean="0"/>
              <a:t>Comprender la historia a través de las grandes personalidades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2 Marcador de contenido"/>
          <p:cNvSpPr>
            <a:spLocks noGrp="1"/>
          </p:cNvSpPr>
          <p:nvPr>
            <p:ph idx="1"/>
          </p:nvPr>
        </p:nvSpPr>
        <p:spPr>
          <a:xfrm>
            <a:off x="1116013" y="692150"/>
            <a:ext cx="7704137" cy="5761038"/>
          </a:xfrm>
        </p:spPr>
        <p:txBody>
          <a:bodyPr/>
          <a:lstStyle/>
          <a:p>
            <a:pPr marL="514350" indent="-514350">
              <a:buFontTx/>
              <a:buNone/>
            </a:pPr>
            <a:r>
              <a:rPr lang="es-MX" smtClean="0"/>
              <a:t>B.  Dilthey y Rickert</a:t>
            </a:r>
          </a:p>
          <a:p>
            <a:pPr marL="514350" indent="-514350">
              <a:buFontTx/>
              <a:buNone/>
            </a:pPr>
            <a:endParaRPr lang="es-MX" smtClean="0"/>
          </a:p>
          <a:p>
            <a:pPr marL="514350" indent="-514350">
              <a:buFontTx/>
              <a:buNone/>
            </a:pPr>
            <a:r>
              <a:rPr lang="es-MX" smtClean="0"/>
              <a:t>	1. Dilthey: </a:t>
            </a:r>
          </a:p>
          <a:p>
            <a:pPr marL="1314450" lvl="2" indent="-514350">
              <a:buFont typeface="Wingdings" pitchFamily="2" charset="2"/>
              <a:buChar char="Ø"/>
            </a:pPr>
            <a:r>
              <a:rPr lang="es-MX" sz="2600" smtClean="0"/>
              <a:t>Se propone fundar filosóficamente el historicismo (Introducción a las ciencias del espíritu)</a:t>
            </a:r>
          </a:p>
          <a:p>
            <a:pPr marL="1314450" lvl="2" indent="-514350">
              <a:buFont typeface="Wingdings" pitchFamily="2" charset="2"/>
              <a:buChar char="Ø"/>
            </a:pPr>
            <a:r>
              <a:rPr lang="es-MX" sz="2600" smtClean="0"/>
              <a:t>Rechaza el positivismo (Comte, S. Mill) de adjudicar el método de ciencias naturales a las sociales</a:t>
            </a:r>
          </a:p>
          <a:p>
            <a:pPr marL="1314450" lvl="2" indent="-514350">
              <a:buFont typeface="Wingdings" pitchFamily="2" charset="2"/>
              <a:buChar char="Ø"/>
            </a:pPr>
            <a:r>
              <a:rPr lang="es-MX" sz="2600" smtClean="0"/>
              <a:t>Toda ciencia es de experiencia, pero la ciencia del espíritu es de la </a:t>
            </a:r>
            <a:r>
              <a:rPr lang="es-MX" sz="2600" u="sng" smtClean="0"/>
              <a:t>experiencia interna</a:t>
            </a:r>
            <a:r>
              <a:rPr lang="es-MX" sz="2600" smtClean="0"/>
              <a:t>, de los </a:t>
            </a:r>
            <a:r>
              <a:rPr lang="es-MX" sz="2600" u="sng" smtClean="0"/>
              <a:t>hechos de conciencia</a:t>
            </a:r>
          </a:p>
        </p:txBody>
      </p:sp>
      <p:sp>
        <p:nvSpPr>
          <p:cNvPr id="5" name="4 Abrir llave"/>
          <p:cNvSpPr/>
          <p:nvPr/>
        </p:nvSpPr>
        <p:spPr>
          <a:xfrm>
            <a:off x="4572000" y="549275"/>
            <a:ext cx="287338" cy="719138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MX" sz="1600" dirty="0"/>
          </a:p>
        </p:txBody>
      </p:sp>
      <p:sp>
        <p:nvSpPr>
          <p:cNvPr id="6" name="5 CuadroTexto"/>
          <p:cNvSpPr txBox="1"/>
          <p:nvPr/>
        </p:nvSpPr>
        <p:spPr>
          <a:xfrm>
            <a:off x="4787900" y="509588"/>
            <a:ext cx="4176713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MX" sz="1600" dirty="0" err="1">
                <a:latin typeface="+mn-lt"/>
              </a:rPr>
              <a:t>Dilthey</a:t>
            </a:r>
            <a:r>
              <a:rPr lang="es-MX" sz="1600" dirty="0">
                <a:latin typeface="+mn-lt"/>
              </a:rPr>
              <a:t>,                        </a:t>
            </a:r>
            <a:r>
              <a:rPr lang="es-MX" sz="1600" dirty="0" err="1">
                <a:latin typeface="+mn-lt"/>
              </a:rPr>
              <a:t>Windelband</a:t>
            </a:r>
            <a:r>
              <a:rPr lang="es-MX" sz="1600" dirty="0">
                <a:latin typeface="+mn-lt"/>
              </a:rPr>
              <a:t>, </a:t>
            </a:r>
            <a:r>
              <a:rPr lang="es-MX" sz="1600" dirty="0" err="1">
                <a:latin typeface="+mn-lt"/>
              </a:rPr>
              <a:t>Rickert</a:t>
            </a:r>
            <a:endParaRPr lang="es-MX" sz="1600" dirty="0">
              <a:latin typeface="+mn-lt"/>
            </a:endParaRPr>
          </a:p>
          <a:p>
            <a:pPr>
              <a:defRPr/>
            </a:pPr>
            <a:endParaRPr lang="es-MX" sz="1600" dirty="0">
              <a:latin typeface="+mn-lt"/>
            </a:endParaRPr>
          </a:p>
          <a:p>
            <a:pPr>
              <a:defRPr/>
            </a:pPr>
            <a:r>
              <a:rPr lang="es-MX" sz="1600" dirty="0">
                <a:latin typeface="+mn-lt"/>
              </a:rPr>
              <a:t>Neokantiano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6084888" y="908050"/>
            <a:ext cx="2951162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MX" sz="1600" dirty="0">
                <a:latin typeface="+mn-lt"/>
              </a:rPr>
              <a:t>Escuela alemana del sudoeste</a:t>
            </a:r>
          </a:p>
          <a:p>
            <a:pPr algn="ctr">
              <a:defRPr/>
            </a:pPr>
            <a:endParaRPr lang="es-MX" sz="1600" dirty="0">
              <a:latin typeface="+mn-lt"/>
            </a:endParaRPr>
          </a:p>
          <a:p>
            <a:pPr algn="ctr">
              <a:defRPr/>
            </a:pPr>
            <a:r>
              <a:rPr lang="es-MX" sz="1600" dirty="0" err="1">
                <a:latin typeface="+mn-lt"/>
              </a:rPr>
              <a:t>Neofichteanos</a:t>
            </a:r>
            <a:endParaRPr lang="es-MX" sz="1600" dirty="0">
              <a:latin typeface="+mn-lt"/>
            </a:endParaRPr>
          </a:p>
        </p:txBody>
      </p:sp>
      <p:sp>
        <p:nvSpPr>
          <p:cNvPr id="8" name="7 Abrir llave"/>
          <p:cNvSpPr/>
          <p:nvPr/>
        </p:nvSpPr>
        <p:spPr>
          <a:xfrm rot="16200000">
            <a:off x="7416007" y="8731"/>
            <a:ext cx="215900" cy="1728787"/>
          </a:xfrm>
          <a:prstGeom prst="leftBrac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cxnSp>
        <p:nvCxnSpPr>
          <p:cNvPr id="10" name="9 Conector recto de flecha"/>
          <p:cNvCxnSpPr/>
          <p:nvPr/>
        </p:nvCxnSpPr>
        <p:spPr>
          <a:xfrm rot="5400000">
            <a:off x="7379494" y="1340644"/>
            <a:ext cx="288925" cy="1587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2 Marcador de contenido"/>
          <p:cNvSpPr>
            <a:spLocks noGrp="1"/>
          </p:cNvSpPr>
          <p:nvPr>
            <p:ph idx="1"/>
          </p:nvPr>
        </p:nvSpPr>
        <p:spPr>
          <a:xfrm>
            <a:off x="1258888" y="115888"/>
            <a:ext cx="7489825" cy="6337300"/>
          </a:xfrm>
        </p:spPr>
        <p:txBody>
          <a:bodyPr/>
          <a:lstStyle/>
          <a:p>
            <a:pPr marL="1314450" lvl="2" indent="-514350">
              <a:buFont typeface="Wingdings" pitchFamily="2" charset="2"/>
              <a:buChar char="Ø"/>
            </a:pPr>
            <a:r>
              <a:rPr lang="es-MX" sz="2600" smtClean="0"/>
              <a:t>Pero el mundo no es mera representación sino </a:t>
            </a:r>
            <a:r>
              <a:rPr lang="es-MX" sz="2600" u="sng" smtClean="0"/>
              <a:t>vida</a:t>
            </a:r>
          </a:p>
          <a:p>
            <a:pPr marL="1314450" lvl="2" indent="-514350">
              <a:buFont typeface="Wingdings" pitchFamily="2" charset="2"/>
              <a:buChar char="Ø"/>
            </a:pPr>
            <a:r>
              <a:rPr lang="es-MX" sz="2600" smtClean="0"/>
              <a:t>El campo de los histórico no es solo lo interno sino las relaciones vitales</a:t>
            </a:r>
          </a:p>
          <a:p>
            <a:pPr marL="1771650" lvl="3" indent="-514350">
              <a:buFont typeface="Wingdings" pitchFamily="2" charset="2"/>
              <a:buChar char="ü"/>
            </a:pPr>
            <a:r>
              <a:rPr lang="es-MX" sz="2200" smtClean="0"/>
              <a:t>Ciencias del espíritu: Ciencias de la realidad histórico-social</a:t>
            </a:r>
          </a:p>
          <a:p>
            <a:pPr marL="1771650" lvl="3" indent="-514350">
              <a:buFont typeface="Wingdings" pitchFamily="2" charset="2"/>
              <a:buChar char="ü"/>
            </a:pPr>
            <a:r>
              <a:rPr lang="es-MX" sz="2200" smtClean="0"/>
              <a:t>Lo distintivo: La voluntad v.s. necesidad natural, natural y social relacionados</a:t>
            </a:r>
          </a:p>
          <a:p>
            <a:pPr marL="1771650" lvl="3" indent="-514350">
              <a:buFont typeface="Wingdings" pitchFamily="2" charset="2"/>
              <a:buChar char="ü"/>
            </a:pPr>
            <a:r>
              <a:rPr lang="es-MX" sz="2200" smtClean="0"/>
              <a:t>La materia prima de las ciencias del espíritu no son los hechos sino la conciencia de ellos</a:t>
            </a:r>
          </a:p>
          <a:p>
            <a:pPr marL="1314450" lvl="2" indent="-514350">
              <a:buFont typeface="Wingdings" pitchFamily="2" charset="2"/>
              <a:buChar char="Ø"/>
            </a:pPr>
            <a:r>
              <a:rPr lang="es-MX" sz="2600" smtClean="0"/>
              <a:t>Mundo físico: Explicar causas</a:t>
            </a:r>
          </a:p>
          <a:p>
            <a:pPr marL="1314450" lvl="2" indent="-514350">
              <a:buFont typeface="Wingdings" pitchFamily="2" charset="2"/>
              <a:buChar char="Ø"/>
            </a:pPr>
            <a:r>
              <a:rPr lang="es-MX" sz="2600" smtClean="0"/>
              <a:t>Mundo histórico: Captación de sentido = captación de vivencias</a:t>
            </a:r>
          </a:p>
          <a:p>
            <a:pPr marL="1314450" lvl="2" indent="-514350">
              <a:buFont typeface="Wingdings" pitchFamily="2" charset="2"/>
              <a:buChar char="Ø"/>
            </a:pPr>
            <a:r>
              <a:rPr lang="es-MX" sz="2600" smtClean="0"/>
              <a:t>Tarea de la ciencia del espíritu: Establecer la conexión entre actos</a:t>
            </a:r>
            <a:endParaRPr lang="es-MX" sz="2200" smtClean="0"/>
          </a:p>
        </p:txBody>
      </p:sp>
      <p:sp>
        <p:nvSpPr>
          <p:cNvPr id="5" name="4 CuadroTexto"/>
          <p:cNvSpPr txBox="1"/>
          <p:nvPr/>
        </p:nvSpPr>
        <p:spPr>
          <a:xfrm>
            <a:off x="5535613" y="5818188"/>
            <a:ext cx="893762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MX" dirty="0">
                <a:latin typeface="+mn-lt"/>
              </a:rPr>
              <a:t>Fines </a:t>
            </a:r>
          </a:p>
          <a:p>
            <a:pPr algn="ctr">
              <a:defRPr/>
            </a:pPr>
            <a:r>
              <a:rPr lang="es-MX" dirty="0">
                <a:latin typeface="+mn-lt"/>
              </a:rPr>
              <a:t>o </a:t>
            </a:r>
          </a:p>
          <a:p>
            <a:pPr algn="ctr">
              <a:defRPr/>
            </a:pPr>
            <a:r>
              <a:rPr lang="es-MX" dirty="0">
                <a:latin typeface="+mn-lt"/>
              </a:rPr>
              <a:t>valores</a:t>
            </a:r>
          </a:p>
        </p:txBody>
      </p:sp>
      <p:cxnSp>
        <p:nvCxnSpPr>
          <p:cNvPr id="7" name="6 Conector recto"/>
          <p:cNvCxnSpPr/>
          <p:nvPr/>
        </p:nvCxnSpPr>
        <p:spPr>
          <a:xfrm flipV="1">
            <a:off x="5392738" y="6021388"/>
            <a:ext cx="287337" cy="7143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 rot="16200000" flipH="1">
            <a:off x="5320506" y="6165057"/>
            <a:ext cx="360363" cy="21590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2 Marcador de contenido"/>
          <p:cNvSpPr>
            <a:spLocks noGrp="1"/>
          </p:cNvSpPr>
          <p:nvPr>
            <p:ph idx="1"/>
          </p:nvPr>
        </p:nvSpPr>
        <p:spPr>
          <a:xfrm>
            <a:off x="1187450" y="260350"/>
            <a:ext cx="7488238" cy="6337300"/>
          </a:xfrm>
        </p:spPr>
        <p:txBody>
          <a:bodyPr/>
          <a:lstStyle/>
          <a:p>
            <a:pPr marL="1314450" lvl="2" indent="-514350">
              <a:buFont typeface="Wingdings" pitchFamily="2" charset="2"/>
              <a:buChar char="Ø"/>
            </a:pPr>
            <a:r>
              <a:rPr lang="es-MX" sz="2600" smtClean="0"/>
              <a:t>Lo central es el concepto de vivencia: en la vivencia como un todo coinciden sujeto y objeto</a:t>
            </a:r>
          </a:p>
          <a:p>
            <a:pPr marL="1314450" lvl="2" indent="-514350">
              <a:buFont typeface="Wingdings" pitchFamily="2" charset="2"/>
              <a:buChar char="Ø"/>
            </a:pPr>
            <a:r>
              <a:rPr lang="es-MX" sz="2600" smtClean="0"/>
              <a:t>La </a:t>
            </a:r>
            <a:r>
              <a:rPr lang="es-MX" sz="2600" u="sng" smtClean="0"/>
              <a:t>comprensión</a:t>
            </a:r>
            <a:r>
              <a:rPr lang="es-MX" sz="2600" smtClean="0"/>
              <a:t> no es sino la “reviviscencia”</a:t>
            </a:r>
          </a:p>
          <a:p>
            <a:pPr marL="1771650" lvl="3" indent="-514350">
              <a:buFont typeface="Wingdings" pitchFamily="2" charset="2"/>
              <a:buChar char="ü"/>
            </a:pPr>
            <a:r>
              <a:rPr lang="es-MX" sz="2200" smtClean="0"/>
              <a:t>La revivimos</a:t>
            </a:r>
          </a:p>
          <a:p>
            <a:pPr marL="1771650" lvl="3" indent="-514350">
              <a:buFont typeface="Wingdings" pitchFamily="2" charset="2"/>
              <a:buChar char="ü"/>
            </a:pPr>
            <a:r>
              <a:rPr lang="es-MX" sz="2200" smtClean="0"/>
              <a:t>La ubicamos en un orden conceptual</a:t>
            </a:r>
          </a:p>
          <a:p>
            <a:pPr marL="1771650" lvl="3" indent="-514350">
              <a:buFont typeface="Wingdings" pitchFamily="2" charset="2"/>
              <a:buChar char="ü"/>
            </a:pPr>
            <a:r>
              <a:rPr lang="es-MX" sz="2200" smtClean="0"/>
              <a:t>El mejor </a:t>
            </a:r>
            <a:r>
              <a:rPr lang="es-MX" sz="2200" u="sng" smtClean="0"/>
              <a:t>dato</a:t>
            </a:r>
            <a:r>
              <a:rPr lang="es-MX" sz="2200" smtClean="0"/>
              <a:t> es la autobiografía porque es el mejor apegado a la vivencia (el sujeto trata de conocerse así mismo). Su defecto, el individualismo (solo la biografía de hombres excepcionales representan una época)</a:t>
            </a:r>
          </a:p>
          <a:p>
            <a:pPr marL="1771650" lvl="3" indent="-514350">
              <a:buFont typeface="Wingdings" pitchFamily="2" charset="2"/>
              <a:buChar char="ü"/>
            </a:pPr>
            <a:r>
              <a:rPr lang="es-MX" sz="2200" smtClean="0"/>
              <a:t>El objeto de la historia son los sujetos supraindividuales</a:t>
            </a:r>
          </a:p>
          <a:p>
            <a:pPr marL="1771650" lvl="3" indent="-514350">
              <a:buFont typeface="Wingdings" pitchFamily="2" charset="2"/>
              <a:buChar char="ü"/>
            </a:pPr>
            <a:r>
              <a:rPr lang="es-MX" sz="2200" smtClean="0"/>
              <a:t>Pero la autobiografía es insuficiente para captar la vivencia por ello se recurre a la comprensión</a:t>
            </a:r>
          </a:p>
          <a:p>
            <a:pPr marL="1771650" lvl="3" indent="-514350">
              <a:buFont typeface="Wingdings" pitchFamily="2" charset="2"/>
              <a:buChar char="ü"/>
            </a:pPr>
            <a:r>
              <a:rPr lang="es-MX" sz="2200" smtClean="0"/>
              <a:t>La comprensión va de la vivencia mentada a la interioridad que la provoca</a:t>
            </a:r>
          </a:p>
        </p:txBody>
      </p:sp>
      <p:cxnSp>
        <p:nvCxnSpPr>
          <p:cNvPr id="6" name="5 Conector recto de flecha"/>
          <p:cNvCxnSpPr/>
          <p:nvPr/>
        </p:nvCxnSpPr>
        <p:spPr>
          <a:xfrm>
            <a:off x="3995738" y="5445125"/>
            <a:ext cx="576262" cy="158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2 Marcador de contenido"/>
          <p:cNvSpPr>
            <a:spLocks noGrp="1"/>
          </p:cNvSpPr>
          <p:nvPr>
            <p:ph idx="1"/>
          </p:nvPr>
        </p:nvSpPr>
        <p:spPr>
          <a:xfrm>
            <a:off x="1116013" y="333375"/>
            <a:ext cx="7704137" cy="6119813"/>
          </a:xfrm>
        </p:spPr>
        <p:txBody>
          <a:bodyPr/>
          <a:lstStyle/>
          <a:p>
            <a:pPr marL="514350" indent="-514350">
              <a:buFontTx/>
              <a:buNone/>
            </a:pPr>
            <a:r>
              <a:rPr lang="es-MX" smtClean="0"/>
              <a:t>	2. Rickert: (Introducción a los problemas de la filosofía de la historia)</a:t>
            </a:r>
          </a:p>
          <a:p>
            <a:pPr marL="1314450" lvl="2" indent="-514350">
              <a:buFont typeface="Wingdings" pitchFamily="2" charset="2"/>
              <a:buChar char="Ø"/>
            </a:pPr>
            <a:r>
              <a:rPr lang="es-MX" sz="2600" smtClean="0"/>
              <a:t>Contraposición espíritu v.s. naturaleza (no es entre físico y psíquico)</a:t>
            </a:r>
          </a:p>
          <a:p>
            <a:pPr marL="1314450" lvl="2" indent="-514350">
              <a:buFont typeface="Wingdings" pitchFamily="2" charset="2"/>
              <a:buChar char="Ø"/>
            </a:pPr>
            <a:r>
              <a:rPr lang="es-MX" sz="2600" smtClean="0"/>
              <a:t>Lo histórico no es accesible a la percepción corporal sino la captación de su </a:t>
            </a:r>
            <a:r>
              <a:rPr lang="es-MX" sz="2600" u="sng" smtClean="0"/>
              <a:t>significado,</a:t>
            </a:r>
            <a:r>
              <a:rPr lang="es-MX" sz="2600" smtClean="0"/>
              <a:t> se </a:t>
            </a:r>
            <a:r>
              <a:rPr lang="es-MX" sz="2600" u="sng" smtClean="0"/>
              <a:t>comprende</a:t>
            </a:r>
          </a:p>
          <a:p>
            <a:pPr marL="1314450" lvl="2" indent="-514350">
              <a:buFont typeface="Wingdings" pitchFamily="2" charset="2"/>
              <a:buChar char="Ø"/>
            </a:pPr>
            <a:r>
              <a:rPr lang="es-MX" sz="2600" smtClean="0"/>
              <a:t>Se acepta lo general, pero el fin del conocimiento histórico es captar lo irrepetible, lo único          </a:t>
            </a:r>
            <a:r>
              <a:rPr lang="es-MX" sz="2600" u="sng" smtClean="0"/>
              <a:t>conceptos con contenido individual</a:t>
            </a:r>
          </a:p>
          <a:p>
            <a:pPr marL="1314450" lvl="2" indent="-514350">
              <a:buFont typeface="Wingdings" pitchFamily="2" charset="2"/>
              <a:buChar char="Ø"/>
            </a:pPr>
            <a:r>
              <a:rPr lang="es-MX" sz="2600" smtClean="0"/>
              <a:t>En el método histórico los objetos se relacionan de acuerdo a nuestros valores: definen el objeto y lo esencial</a:t>
            </a:r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3708400" y="4508500"/>
            <a:ext cx="576263" cy="158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1 Título"/>
          <p:cNvSpPr>
            <a:spLocks noGrp="1"/>
          </p:cNvSpPr>
          <p:nvPr>
            <p:ph type="title"/>
          </p:nvPr>
        </p:nvSpPr>
        <p:spPr>
          <a:xfrm>
            <a:off x="1371600" y="419100"/>
            <a:ext cx="7315200" cy="1143000"/>
          </a:xfrm>
        </p:spPr>
        <p:txBody>
          <a:bodyPr/>
          <a:lstStyle/>
          <a:p>
            <a:r>
              <a:rPr lang="es-MX" smtClean="0"/>
              <a:t>II. La fenomenología de</a:t>
            </a:r>
            <a:br>
              <a:rPr lang="es-MX" smtClean="0"/>
            </a:br>
            <a:r>
              <a:rPr lang="es-MX" smtClean="0"/>
              <a:t>Husserl</a:t>
            </a:r>
          </a:p>
        </p:txBody>
      </p:sp>
      <p:sp>
        <p:nvSpPr>
          <p:cNvPr id="20482" name="2 Marcador de contenido"/>
          <p:cNvSpPr>
            <a:spLocks noGrp="1"/>
          </p:cNvSpPr>
          <p:nvPr>
            <p:ph idx="1"/>
          </p:nvPr>
        </p:nvSpPr>
        <p:spPr>
          <a:xfrm>
            <a:off x="1447800" y="1844675"/>
            <a:ext cx="7239000" cy="4392613"/>
          </a:xfrm>
        </p:spPr>
        <p:txBody>
          <a:bodyPr/>
          <a:lstStyle/>
          <a:p>
            <a:pPr marL="514350" indent="-514350">
              <a:buFontTx/>
              <a:buNone/>
            </a:pPr>
            <a:r>
              <a:rPr lang="es-MX" smtClean="0"/>
              <a:t>	1. 	</a:t>
            </a:r>
            <a:r>
              <a:rPr lang="es-MX" u="sng" smtClean="0"/>
              <a:t>La intuición de las esencias </a:t>
            </a:r>
          </a:p>
          <a:p>
            <a:pPr marL="1314450" lvl="2" indent="-514350">
              <a:buFont typeface="Wingdings" pitchFamily="2" charset="2"/>
              <a:buChar char="Ø"/>
            </a:pPr>
            <a:r>
              <a:rPr lang="es-MX" sz="2600" smtClean="0"/>
              <a:t>Del ser en sí al ser para mí: </a:t>
            </a:r>
            <a:r>
              <a:rPr lang="es-MX" sz="2600" u="sng" smtClean="0"/>
              <a:t>La esencia es el sentido que el ser tiene para el ego</a:t>
            </a:r>
          </a:p>
          <a:p>
            <a:pPr marL="1314450" lvl="2" indent="-514350">
              <a:buFont typeface="Wingdings" pitchFamily="2" charset="2"/>
              <a:buChar char="Ø"/>
            </a:pPr>
            <a:r>
              <a:rPr lang="es-MX" sz="2600" smtClean="0"/>
              <a:t>La clave de la fenomenología: La vivencia define lo real (lo demás se pone en duda): “la existencia de una cosa resulta siempre dudosa… la vivencia, en cambio, no podría negarse como tal”: en Husserl sujeto y objeto son inseparables en la intuición sensible (simple v.s. intuición categorial)</a:t>
            </a:r>
          </a:p>
        </p:txBody>
      </p:sp>
      <p:sp>
        <p:nvSpPr>
          <p:cNvPr id="6" name="5 Abrir llave"/>
          <p:cNvSpPr/>
          <p:nvPr/>
        </p:nvSpPr>
        <p:spPr>
          <a:xfrm>
            <a:off x="3348038" y="981075"/>
            <a:ext cx="215900" cy="719138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MX" sz="1600"/>
          </a:p>
        </p:txBody>
      </p:sp>
      <p:sp>
        <p:nvSpPr>
          <p:cNvPr id="7" name="6 CuadroTexto"/>
          <p:cNvSpPr txBox="1"/>
          <p:nvPr/>
        </p:nvSpPr>
        <p:spPr>
          <a:xfrm>
            <a:off x="3492500" y="920750"/>
            <a:ext cx="1655763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MX" sz="1600" dirty="0">
                <a:latin typeface="+mn-lt"/>
              </a:rPr>
              <a:t>Filosofía de la vida</a:t>
            </a:r>
          </a:p>
          <a:p>
            <a:pPr>
              <a:defRPr/>
            </a:pPr>
            <a:r>
              <a:rPr lang="es-MX" sz="1600" dirty="0" err="1">
                <a:latin typeface="+mn-lt"/>
              </a:rPr>
              <a:t>Nitzche</a:t>
            </a:r>
            <a:endParaRPr lang="es-MX" sz="1600" dirty="0">
              <a:latin typeface="+mn-lt"/>
            </a:endParaRPr>
          </a:p>
          <a:p>
            <a:pPr>
              <a:defRPr/>
            </a:pPr>
            <a:r>
              <a:rPr lang="es-MX" sz="1600" dirty="0" err="1">
                <a:latin typeface="+mn-lt"/>
              </a:rPr>
              <a:t>Dilthey</a:t>
            </a:r>
            <a:endParaRPr lang="es-MX" sz="1600" dirty="0">
              <a:latin typeface="+mn-lt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076825" y="1044575"/>
            <a:ext cx="79057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MX" sz="1600" dirty="0">
                <a:latin typeface="+mn-lt"/>
              </a:rPr>
              <a:t>Husserl</a:t>
            </a:r>
          </a:p>
          <a:p>
            <a:pPr>
              <a:defRPr/>
            </a:pPr>
            <a:r>
              <a:rPr lang="es-MX" sz="1600" dirty="0" err="1">
                <a:latin typeface="+mn-lt"/>
              </a:rPr>
              <a:t>Simmel</a:t>
            </a:r>
            <a:endParaRPr lang="es-MX" sz="1600" dirty="0">
              <a:latin typeface="+mn-lt"/>
            </a:endParaRPr>
          </a:p>
        </p:txBody>
      </p:sp>
      <p:sp>
        <p:nvSpPr>
          <p:cNvPr id="10" name="9 Abrir llave"/>
          <p:cNvSpPr/>
          <p:nvPr/>
        </p:nvSpPr>
        <p:spPr>
          <a:xfrm flipH="1">
            <a:off x="4284663" y="1268413"/>
            <a:ext cx="215900" cy="431800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MX" sz="1600"/>
          </a:p>
        </p:txBody>
      </p:sp>
      <p:cxnSp>
        <p:nvCxnSpPr>
          <p:cNvPr id="11" name="10 Conector recto de flecha"/>
          <p:cNvCxnSpPr/>
          <p:nvPr/>
        </p:nvCxnSpPr>
        <p:spPr>
          <a:xfrm>
            <a:off x="4572000" y="1484313"/>
            <a:ext cx="504825" cy="1587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2 Marcador de contenido"/>
          <p:cNvSpPr>
            <a:spLocks noGrp="1"/>
          </p:cNvSpPr>
          <p:nvPr>
            <p:ph idx="1"/>
          </p:nvPr>
        </p:nvSpPr>
        <p:spPr>
          <a:xfrm>
            <a:off x="1187450" y="188913"/>
            <a:ext cx="7488238" cy="6335712"/>
          </a:xfrm>
        </p:spPr>
        <p:txBody>
          <a:bodyPr/>
          <a:lstStyle/>
          <a:p>
            <a:pPr marL="1771650" lvl="3" indent="-514350">
              <a:buFont typeface="Wingdings" pitchFamily="2" charset="2"/>
              <a:buChar char="ü"/>
            </a:pPr>
            <a:r>
              <a:rPr lang="es-MX" sz="2200" smtClean="0"/>
              <a:t>El problema de la correspondencia no existe, se evade</a:t>
            </a:r>
          </a:p>
          <a:p>
            <a:pPr marL="1314450" lvl="2" indent="-514350">
              <a:buFont typeface="Wingdings" pitchFamily="2" charset="2"/>
              <a:buChar char="Ø"/>
            </a:pPr>
            <a:r>
              <a:rPr lang="es-MX" sz="2600" smtClean="0"/>
              <a:t>No hay algo detrás de las apariencias, </a:t>
            </a:r>
            <a:r>
              <a:rPr lang="es-MX" sz="2600" u="sng" smtClean="0"/>
              <a:t>la cosa es lo que aparece</a:t>
            </a:r>
            <a:r>
              <a:rPr lang="es-MX" sz="2600" smtClean="0"/>
              <a:t>        idealidad del objeto (lo empírico es una idealidad trascendenta</a:t>
            </a:r>
          </a:p>
          <a:p>
            <a:pPr marL="1314450" lvl="2" indent="-514350">
              <a:buFont typeface="Wingdings" pitchFamily="2" charset="2"/>
              <a:buChar char="Ø"/>
            </a:pPr>
            <a:r>
              <a:rPr lang="es-MX" sz="2600" smtClean="0"/>
              <a:t>2. </a:t>
            </a:r>
            <a:r>
              <a:rPr lang="es-MX" smtClean="0"/>
              <a:t>	</a:t>
            </a:r>
            <a:r>
              <a:rPr lang="es-MX" u="sng" smtClean="0"/>
              <a:t>La noción de objeto</a:t>
            </a:r>
          </a:p>
          <a:p>
            <a:pPr marL="1314450" lvl="2" indent="-514350">
              <a:buFont typeface="Wingdings" pitchFamily="2" charset="2"/>
              <a:buChar char="Ø"/>
            </a:pPr>
            <a:r>
              <a:rPr lang="es-MX" sz="2600" smtClean="0"/>
              <a:t>No psicologismo ni empirismo: Las percepciones implican infinidad de significados</a:t>
            </a:r>
          </a:p>
          <a:p>
            <a:pPr marL="1314450" lvl="2" indent="-514350">
              <a:buFont typeface="Wingdings" pitchFamily="2" charset="2"/>
              <a:buChar char="Ø"/>
            </a:pPr>
            <a:r>
              <a:rPr lang="es-MX" sz="2600" smtClean="0"/>
              <a:t>Critica la noción clásica de objetividad y al hipotético deductivo</a:t>
            </a:r>
          </a:p>
          <a:p>
            <a:pPr marL="1314450" lvl="2" indent="-514350">
              <a:buFont typeface="Wingdings" pitchFamily="2" charset="2"/>
              <a:buChar char="Ø"/>
            </a:pPr>
            <a:r>
              <a:rPr lang="es-MX" sz="2600" smtClean="0"/>
              <a:t>Los “hechos” no son realidades sino objetos ideales definidos por conceptos</a:t>
            </a:r>
          </a:p>
          <a:p>
            <a:pPr marL="1314450" lvl="2" indent="-514350">
              <a:buFont typeface="Wingdings" pitchFamily="2" charset="2"/>
              <a:buChar char="Ø"/>
            </a:pPr>
            <a:r>
              <a:rPr lang="es-MX" sz="2600" smtClean="0"/>
              <a:t>Como la evidencia no es un dato pasivo sino un momento de la vida, no puede garantizar en forma definitiva la verdad</a:t>
            </a:r>
          </a:p>
          <a:p>
            <a:pPr marL="1314450" lvl="2" indent="-514350">
              <a:buFont typeface="Wingdings" pitchFamily="2" charset="2"/>
              <a:buChar char="Ø"/>
            </a:pPr>
            <a:endParaRPr lang="es-MX" sz="2600" smtClean="0"/>
          </a:p>
        </p:txBody>
      </p:sp>
      <p:cxnSp>
        <p:nvCxnSpPr>
          <p:cNvPr id="6" name="5 Conector recto de flecha"/>
          <p:cNvCxnSpPr/>
          <p:nvPr/>
        </p:nvCxnSpPr>
        <p:spPr>
          <a:xfrm>
            <a:off x="4859338" y="1628775"/>
            <a:ext cx="504825" cy="158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Elipse"/>
          <p:cNvSpPr/>
          <p:nvPr/>
        </p:nvSpPr>
        <p:spPr>
          <a:xfrm>
            <a:off x="5749925" y="5903913"/>
            <a:ext cx="46038" cy="460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8" name="7 Elipse"/>
          <p:cNvSpPr/>
          <p:nvPr/>
        </p:nvSpPr>
        <p:spPr>
          <a:xfrm>
            <a:off x="5678488" y="6046788"/>
            <a:ext cx="46037" cy="460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9" name="8 Elipse"/>
          <p:cNvSpPr/>
          <p:nvPr/>
        </p:nvSpPr>
        <p:spPr>
          <a:xfrm>
            <a:off x="5822950" y="6046788"/>
            <a:ext cx="44450" cy="460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ntilla de diseño de hojas secas">
  <a:themeElements>
    <a:clrScheme name="Default Design 13">
      <a:dk1>
        <a:srgbClr val="000000"/>
      </a:dk1>
      <a:lt1>
        <a:srgbClr val="F1ECD8"/>
      </a:lt1>
      <a:dk2>
        <a:srgbClr val="4F261E"/>
      </a:dk2>
      <a:lt2>
        <a:srgbClr val="777777"/>
      </a:lt2>
      <a:accent1>
        <a:srgbClr val="909082"/>
      </a:accent1>
      <a:accent2>
        <a:srgbClr val="809EA8"/>
      </a:accent2>
      <a:accent3>
        <a:srgbClr val="F7F4E9"/>
      </a:accent3>
      <a:accent4>
        <a:srgbClr val="000000"/>
      </a:accent4>
      <a:accent5>
        <a:srgbClr val="C6C6C1"/>
      </a:accent5>
      <a:accent6>
        <a:srgbClr val="738F98"/>
      </a:accent6>
      <a:hlink>
        <a:srgbClr val="FFCC66"/>
      </a:hlink>
      <a:folHlink>
        <a:srgbClr val="E9DCB9"/>
      </a:folHlink>
    </a:clrScheme>
    <a:fontScheme name="Default Design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1ECD8"/>
        </a:lt1>
        <a:dk2>
          <a:srgbClr val="4F261E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F7F4E9"/>
        </a:accent3>
        <a:accent4>
          <a:srgbClr val="000000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de diseño de hojas secas</Template>
  <TotalTime>158</TotalTime>
  <Words>714</Words>
  <Application>Microsoft Office PowerPoint</Application>
  <PresentationFormat>Presentación en pantalla (4:3)</PresentationFormat>
  <Paragraphs>124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Plantilla de diseño de hojas secas</vt:lpstr>
      <vt:lpstr>La Hermeneútica</vt:lpstr>
      <vt:lpstr>I. El historicismo</vt:lpstr>
      <vt:lpstr>Diapositiva 3</vt:lpstr>
      <vt:lpstr>Diapositiva 4</vt:lpstr>
      <vt:lpstr>Diapositiva 5</vt:lpstr>
      <vt:lpstr>Diapositiva 6</vt:lpstr>
      <vt:lpstr>Diapositiva 7</vt:lpstr>
      <vt:lpstr>II. La fenomenología de Husserl</vt:lpstr>
      <vt:lpstr>Diapositiva 9</vt:lpstr>
      <vt:lpstr>Diapositiva 10</vt:lpstr>
      <vt:lpstr>Diapositiva 11</vt:lpstr>
      <vt:lpstr>Diapositiva 12</vt:lpstr>
      <vt:lpstr>III. Hermeneútica y antropología</vt:lpstr>
      <vt:lpstr>Diapositiva 14</vt:lpstr>
      <vt:lpstr>Diapositiva 15</vt:lpstr>
      <vt:lpstr>Comentarios generales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Enrique de la Garza</dc:creator>
  <cp:lastModifiedBy>UAMI</cp:lastModifiedBy>
  <cp:revision>17</cp:revision>
  <dcterms:created xsi:type="dcterms:W3CDTF">2011-02-23T16:49:07Z</dcterms:created>
  <dcterms:modified xsi:type="dcterms:W3CDTF">2016-02-10T23:43:40Z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TC100690483082</vt:lpwstr>
  </property>
</Properties>
</file>