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3079" name="Picture 7"/>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074" name="Rectangle 2"/>
          <p:cNvSpPr>
            <a:spLocks noGrp="1" noChangeArrowheads="1"/>
          </p:cNvSpPr>
          <p:nvPr>
            <p:ph type="ctrTitle"/>
          </p:nvPr>
        </p:nvSpPr>
        <p:spPr>
          <a:xfrm>
            <a:off x="1371600" y="1143000"/>
            <a:ext cx="7467600" cy="1470025"/>
          </a:xfrm>
        </p:spPr>
        <p:txBody>
          <a:bodyPr anchor="b"/>
          <a:lstStyle>
            <a:lvl1pPr algn="r">
              <a:defRPr/>
            </a:lvl1pPr>
          </a:lstStyle>
          <a:p>
            <a:r>
              <a:rPr lang="es-ES" smtClean="0"/>
              <a:t>Haga clic para modificar el estilo de título del patrón</a:t>
            </a:r>
            <a:endParaRPr lang="en-US"/>
          </a:p>
        </p:txBody>
      </p:sp>
      <p:sp>
        <p:nvSpPr>
          <p:cNvPr id="3075" name="Rectangle 3"/>
          <p:cNvSpPr>
            <a:spLocks noGrp="1" noChangeArrowheads="1"/>
          </p:cNvSpPr>
          <p:nvPr>
            <p:ph type="subTitle" idx="1"/>
          </p:nvPr>
        </p:nvSpPr>
        <p:spPr>
          <a:xfrm>
            <a:off x="2362200" y="3048000"/>
            <a:ext cx="6400800" cy="1752600"/>
          </a:xfrm>
        </p:spPr>
        <p:txBody>
          <a:bodyPr/>
          <a:lstStyle>
            <a:lvl1pPr marL="0" indent="0" algn="r">
              <a:buFontTx/>
              <a:buNone/>
              <a:defRPr/>
            </a:lvl1pPr>
          </a:lstStyle>
          <a:p>
            <a:r>
              <a:rPr lang="es-ES" smtClean="0"/>
              <a:t>Haga clic para modificar el estilo de subtítulo del patrón</a:t>
            </a:r>
            <a:endParaRPr lang="en-US"/>
          </a:p>
        </p:txBody>
      </p:sp>
      <p:sp>
        <p:nvSpPr>
          <p:cNvPr id="3080" name="Rectangle 8"/>
          <p:cNvSpPr>
            <a:spLocks noGrp="1" noChangeArrowheads="1"/>
          </p:cNvSpPr>
          <p:nvPr>
            <p:ph type="dt" sz="half" idx="2"/>
          </p:nvPr>
        </p:nvSpPr>
        <p:spPr/>
        <p:txBody>
          <a:bodyPr/>
          <a:lstStyle>
            <a:lvl1pPr>
              <a:defRPr/>
            </a:lvl1pPr>
          </a:lstStyle>
          <a:p>
            <a:endParaRPr lang="en-US"/>
          </a:p>
        </p:txBody>
      </p:sp>
      <p:sp>
        <p:nvSpPr>
          <p:cNvPr id="3081" name="Rectangle 9"/>
          <p:cNvSpPr>
            <a:spLocks noGrp="1" noChangeArrowheads="1"/>
          </p:cNvSpPr>
          <p:nvPr>
            <p:ph type="ftr" sz="quarter" idx="3"/>
          </p:nvPr>
        </p:nvSpPr>
        <p:spPr/>
        <p:txBody>
          <a:bodyPr/>
          <a:lstStyle>
            <a:lvl1pPr>
              <a:defRPr/>
            </a:lvl1pPr>
          </a:lstStyle>
          <a:p>
            <a:endParaRPr lang="en-US"/>
          </a:p>
        </p:txBody>
      </p:sp>
      <p:sp>
        <p:nvSpPr>
          <p:cNvPr id="3082" name="Rectangle 10"/>
          <p:cNvSpPr>
            <a:spLocks noGrp="1" noChangeArrowheads="1"/>
          </p:cNvSpPr>
          <p:nvPr>
            <p:ph type="sldNum" sz="quarter" idx="4"/>
          </p:nvPr>
        </p:nvSpPr>
        <p:spPr/>
        <p:txBody>
          <a:bodyPr/>
          <a:lstStyle>
            <a:lvl1pPr>
              <a:defRPr/>
            </a:lvl1pPr>
          </a:lstStyle>
          <a:p>
            <a:fld id="{4E479BB0-8375-4804-9561-5A59CE543162}"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FF2C3DCA-4C73-4DAA-B935-F4CD6B9A37BD}"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8"/>
            <a:ext cx="18288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1371600" y="274638"/>
            <a:ext cx="53340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A2A8D076-F6C0-49C2-B417-5392F0643647}"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DDD2F06B-5C01-48F5-A437-1AF8D9C0DE77}"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7EBB6B51-2F5D-4970-A2E2-350EC45BE385}"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47800" y="1600200"/>
            <a:ext cx="3543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143500" y="1600200"/>
            <a:ext cx="3543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D1869A8D-CE74-4C15-924F-2546ED657F8C}"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endParaRPr lang="en-US"/>
          </a:p>
        </p:txBody>
      </p:sp>
      <p:sp>
        <p:nvSpPr>
          <p:cNvPr id="8" name="7 Marcador de pie de página"/>
          <p:cNvSpPr>
            <a:spLocks noGrp="1"/>
          </p:cNvSpPr>
          <p:nvPr>
            <p:ph type="ftr" sz="quarter" idx="11"/>
          </p:nvPr>
        </p:nvSpPr>
        <p:spPr/>
        <p:txBody>
          <a:bodyPr/>
          <a:lstStyle>
            <a:lvl1pPr>
              <a:defRPr/>
            </a:lvl1pPr>
          </a:lstStyle>
          <a:p>
            <a:endParaRPr lang="en-US"/>
          </a:p>
        </p:txBody>
      </p:sp>
      <p:sp>
        <p:nvSpPr>
          <p:cNvPr id="9" name="8 Marcador de número de diapositiva"/>
          <p:cNvSpPr>
            <a:spLocks noGrp="1"/>
          </p:cNvSpPr>
          <p:nvPr>
            <p:ph type="sldNum" sz="quarter" idx="12"/>
          </p:nvPr>
        </p:nvSpPr>
        <p:spPr/>
        <p:txBody>
          <a:bodyPr/>
          <a:lstStyle>
            <a:lvl1pPr>
              <a:defRPr/>
            </a:lvl1pPr>
          </a:lstStyle>
          <a:p>
            <a:fld id="{8A0A3189-0093-46C6-AA1D-2E489BBCD38F}"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endParaRPr lang="en-US"/>
          </a:p>
        </p:txBody>
      </p:sp>
      <p:sp>
        <p:nvSpPr>
          <p:cNvPr id="4" name="3 Marcador de pie de página"/>
          <p:cNvSpPr>
            <a:spLocks noGrp="1"/>
          </p:cNvSpPr>
          <p:nvPr>
            <p:ph type="ftr" sz="quarter" idx="11"/>
          </p:nvPr>
        </p:nvSpPr>
        <p:spPr/>
        <p:txBody>
          <a:bodyPr/>
          <a:lstStyle>
            <a:lvl1pPr>
              <a:defRPr/>
            </a:lvl1pPr>
          </a:lstStyle>
          <a:p>
            <a:endParaRPr lang="en-US"/>
          </a:p>
        </p:txBody>
      </p:sp>
      <p:sp>
        <p:nvSpPr>
          <p:cNvPr id="5" name="4 Marcador de número de diapositiva"/>
          <p:cNvSpPr>
            <a:spLocks noGrp="1"/>
          </p:cNvSpPr>
          <p:nvPr>
            <p:ph type="sldNum" sz="quarter" idx="12"/>
          </p:nvPr>
        </p:nvSpPr>
        <p:spPr/>
        <p:txBody>
          <a:bodyPr/>
          <a:lstStyle>
            <a:lvl1pPr>
              <a:defRPr/>
            </a:lvl1pPr>
          </a:lstStyle>
          <a:p>
            <a:fld id="{A046946E-D91D-4630-A6DB-967D70B95103}"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n-US"/>
          </a:p>
        </p:txBody>
      </p:sp>
      <p:sp>
        <p:nvSpPr>
          <p:cNvPr id="3" name="2 Marcador de pie de página"/>
          <p:cNvSpPr>
            <a:spLocks noGrp="1"/>
          </p:cNvSpPr>
          <p:nvPr>
            <p:ph type="ftr" sz="quarter" idx="11"/>
          </p:nvPr>
        </p:nvSpPr>
        <p:spPr/>
        <p:txBody>
          <a:bodyPr/>
          <a:lstStyle>
            <a:lvl1pPr>
              <a:defRPr/>
            </a:lvl1pPr>
          </a:lstStyle>
          <a:p>
            <a:endParaRPr lang="en-US"/>
          </a:p>
        </p:txBody>
      </p:sp>
      <p:sp>
        <p:nvSpPr>
          <p:cNvPr id="4" name="3 Marcador de número de diapositiva"/>
          <p:cNvSpPr>
            <a:spLocks noGrp="1"/>
          </p:cNvSpPr>
          <p:nvPr>
            <p:ph type="sldNum" sz="quarter" idx="12"/>
          </p:nvPr>
        </p:nvSpPr>
        <p:spPr/>
        <p:txBody>
          <a:bodyPr/>
          <a:lstStyle>
            <a:lvl1pPr>
              <a:defRPr/>
            </a:lvl1pPr>
          </a:lstStyle>
          <a:p>
            <a:fld id="{E0035DA9-7FA2-48F2-8DEE-AE1FFF2FD5FB}"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E88E9B5D-29C9-401C-979F-73D8C1DFC03C}"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6B9A6599-BB9B-43AA-A7F1-A9993C78C597}"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1026" name="Rectangle 2"/>
          <p:cNvSpPr>
            <a:spLocks noGrp="1" noChangeArrowheads="1"/>
          </p:cNvSpPr>
          <p:nvPr>
            <p:ph type="title"/>
          </p:nvPr>
        </p:nvSpPr>
        <p:spPr bwMode="auto">
          <a:xfrm>
            <a:off x="1371600" y="274638"/>
            <a:ext cx="7315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27" name="Rectangle 3"/>
          <p:cNvSpPr>
            <a:spLocks noGrp="1" noChangeArrowheads="1"/>
          </p:cNvSpPr>
          <p:nvPr>
            <p:ph type="body" idx="1"/>
          </p:nvPr>
        </p:nvSpPr>
        <p:spPr bwMode="auto">
          <a:xfrm>
            <a:off x="1447800" y="1600200"/>
            <a:ext cx="72390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28" name="Rectangle 4"/>
          <p:cNvSpPr>
            <a:spLocks noGrp="1" noChangeArrowheads="1"/>
          </p:cNvSpPr>
          <p:nvPr>
            <p:ph type="dt" sz="half" idx="2"/>
          </p:nvPr>
        </p:nvSpPr>
        <p:spPr bwMode="auto">
          <a:xfrm>
            <a:off x="1447800" y="6245225"/>
            <a:ext cx="1905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2"/>
                </a:solidFill>
                <a:latin typeface="+mn-lt"/>
              </a:defRPr>
            </a:lvl1pPr>
          </a:lstStyle>
          <a:p>
            <a:endParaRPr lang="en-US"/>
          </a:p>
        </p:txBody>
      </p:sp>
      <p:sp>
        <p:nvSpPr>
          <p:cNvPr id="1029" name="Rectangle 5"/>
          <p:cNvSpPr>
            <a:spLocks noGrp="1" noChangeArrowheads="1"/>
          </p:cNvSpPr>
          <p:nvPr>
            <p:ph type="ftr" sz="quarter" idx="3"/>
          </p:nvPr>
        </p:nvSpPr>
        <p:spPr bwMode="auto">
          <a:xfrm>
            <a:off x="3505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chemeClr val="tx2"/>
                </a:solidFill>
                <a:latin typeface="+mn-lt"/>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2"/>
                </a:solidFill>
                <a:latin typeface="+mn-lt"/>
              </a:defRPr>
            </a:lvl1pPr>
          </a:lstStyle>
          <a:p>
            <a:fld id="{288E166D-150B-44CC-A2A0-56CF3CC4BEC5}"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Garamond" pitchFamily="18" charset="0"/>
        </a:defRPr>
      </a:lvl2pPr>
      <a:lvl3pPr algn="l" rtl="0" eaLnBrk="1" fontAlgn="base" hangingPunct="1">
        <a:spcBef>
          <a:spcPct val="0"/>
        </a:spcBef>
        <a:spcAft>
          <a:spcPct val="0"/>
        </a:spcAft>
        <a:defRPr sz="4400">
          <a:solidFill>
            <a:schemeClr val="tx2"/>
          </a:solidFill>
          <a:latin typeface="Garamond" pitchFamily="18" charset="0"/>
        </a:defRPr>
      </a:lvl3pPr>
      <a:lvl4pPr algn="l" rtl="0" eaLnBrk="1" fontAlgn="base" hangingPunct="1">
        <a:spcBef>
          <a:spcPct val="0"/>
        </a:spcBef>
        <a:spcAft>
          <a:spcPct val="0"/>
        </a:spcAft>
        <a:defRPr sz="4400">
          <a:solidFill>
            <a:schemeClr val="tx2"/>
          </a:solidFill>
          <a:latin typeface="Garamond" pitchFamily="18" charset="0"/>
        </a:defRPr>
      </a:lvl4pPr>
      <a:lvl5pPr algn="l" rtl="0" eaLnBrk="1" fontAlgn="base" hangingPunct="1">
        <a:spcBef>
          <a:spcPct val="0"/>
        </a:spcBef>
        <a:spcAft>
          <a:spcPct val="0"/>
        </a:spcAft>
        <a:defRPr sz="4400">
          <a:solidFill>
            <a:schemeClr val="tx2"/>
          </a:solidFill>
          <a:latin typeface="Garamond" pitchFamily="18" charset="0"/>
        </a:defRPr>
      </a:lvl5pPr>
      <a:lvl6pPr marL="457200" algn="l" rtl="0" eaLnBrk="1" fontAlgn="base" hangingPunct="1">
        <a:spcBef>
          <a:spcPct val="0"/>
        </a:spcBef>
        <a:spcAft>
          <a:spcPct val="0"/>
        </a:spcAft>
        <a:defRPr sz="4400">
          <a:solidFill>
            <a:schemeClr val="tx2"/>
          </a:solidFill>
          <a:latin typeface="Garamond" pitchFamily="18" charset="0"/>
        </a:defRPr>
      </a:lvl6pPr>
      <a:lvl7pPr marL="914400" algn="l" rtl="0" eaLnBrk="1" fontAlgn="base" hangingPunct="1">
        <a:spcBef>
          <a:spcPct val="0"/>
        </a:spcBef>
        <a:spcAft>
          <a:spcPct val="0"/>
        </a:spcAft>
        <a:defRPr sz="4400">
          <a:solidFill>
            <a:schemeClr val="tx2"/>
          </a:solidFill>
          <a:latin typeface="Garamond" pitchFamily="18" charset="0"/>
        </a:defRPr>
      </a:lvl7pPr>
      <a:lvl8pPr marL="1371600" algn="l" rtl="0" eaLnBrk="1" fontAlgn="base" hangingPunct="1">
        <a:spcBef>
          <a:spcPct val="0"/>
        </a:spcBef>
        <a:spcAft>
          <a:spcPct val="0"/>
        </a:spcAft>
        <a:defRPr sz="4400">
          <a:solidFill>
            <a:schemeClr val="tx2"/>
          </a:solidFill>
          <a:latin typeface="Garamond" pitchFamily="18" charset="0"/>
        </a:defRPr>
      </a:lvl8pPr>
      <a:lvl9pPr marL="1828800" algn="l" rtl="0" eaLnBrk="1" fontAlgn="base" hangingPunct="1">
        <a:spcBef>
          <a:spcPct val="0"/>
        </a:spcBef>
        <a:spcAft>
          <a:spcPct val="0"/>
        </a:spcAft>
        <a:defRPr sz="4400">
          <a:solidFill>
            <a:schemeClr val="tx2"/>
          </a:solidFill>
          <a:latin typeface="Garamond" pitchFamily="18" charset="0"/>
        </a:defRPr>
      </a:lvl9pPr>
    </p:titleStyle>
    <p:bodyStyle>
      <a:lvl1pPr marL="342900" indent="-342900" algn="l" rtl="0" eaLnBrk="1" fontAlgn="base" hangingPunct="1">
        <a:spcBef>
          <a:spcPct val="20000"/>
        </a:spcBef>
        <a:spcAft>
          <a:spcPct val="0"/>
        </a:spcAft>
        <a:buChar char="•"/>
        <a:defRPr sz="3200">
          <a:solidFill>
            <a:schemeClr val="tx2"/>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2"/>
          </a:solidFill>
          <a:latin typeface="+mn-lt"/>
        </a:defRPr>
      </a:lvl2pPr>
      <a:lvl3pPr marL="1143000" indent="-228600" algn="l" rtl="0" eaLnBrk="1" fontAlgn="base" hangingPunct="1">
        <a:spcBef>
          <a:spcPct val="20000"/>
        </a:spcBef>
        <a:spcAft>
          <a:spcPct val="0"/>
        </a:spcAft>
        <a:buChar char="•"/>
        <a:defRPr sz="2400">
          <a:solidFill>
            <a:schemeClr val="tx2"/>
          </a:solidFill>
          <a:latin typeface="+mn-lt"/>
        </a:defRPr>
      </a:lvl3pPr>
      <a:lvl4pPr marL="1600200" indent="-228600" algn="l" rtl="0" eaLnBrk="1" fontAlgn="base" hangingPunct="1">
        <a:spcBef>
          <a:spcPct val="20000"/>
        </a:spcBef>
        <a:spcAft>
          <a:spcPct val="0"/>
        </a:spcAft>
        <a:buChar char="–"/>
        <a:defRPr sz="2000">
          <a:solidFill>
            <a:schemeClr val="tx2"/>
          </a:solidFill>
          <a:latin typeface="+mn-lt"/>
        </a:defRPr>
      </a:lvl4pPr>
      <a:lvl5pPr marL="2057400" indent="-228600" algn="l" rtl="0" eaLnBrk="1" fontAlgn="base" hangingPunct="1">
        <a:spcBef>
          <a:spcPct val="20000"/>
        </a:spcBef>
        <a:spcAft>
          <a:spcPct val="0"/>
        </a:spcAft>
        <a:buChar char="»"/>
        <a:defRPr sz="2000">
          <a:solidFill>
            <a:schemeClr val="tx2"/>
          </a:solidFill>
          <a:latin typeface="+mn-lt"/>
        </a:defRPr>
      </a:lvl5pPr>
      <a:lvl6pPr marL="2514600" indent="-228600" algn="l" rtl="0" eaLnBrk="1" fontAlgn="base" hangingPunct="1">
        <a:spcBef>
          <a:spcPct val="20000"/>
        </a:spcBef>
        <a:spcAft>
          <a:spcPct val="0"/>
        </a:spcAft>
        <a:buChar char="»"/>
        <a:defRPr sz="2000">
          <a:solidFill>
            <a:schemeClr val="tx2"/>
          </a:solidFill>
          <a:latin typeface="+mn-lt"/>
        </a:defRPr>
      </a:lvl6pPr>
      <a:lvl7pPr marL="2971800" indent="-228600" algn="l" rtl="0" eaLnBrk="1" fontAlgn="base" hangingPunct="1">
        <a:spcBef>
          <a:spcPct val="20000"/>
        </a:spcBef>
        <a:spcAft>
          <a:spcPct val="0"/>
        </a:spcAft>
        <a:buChar char="»"/>
        <a:defRPr sz="2000">
          <a:solidFill>
            <a:schemeClr val="tx2"/>
          </a:solidFill>
          <a:latin typeface="+mn-lt"/>
        </a:defRPr>
      </a:lvl7pPr>
      <a:lvl8pPr marL="3429000" indent="-228600" algn="l" rtl="0" eaLnBrk="1" fontAlgn="base" hangingPunct="1">
        <a:spcBef>
          <a:spcPct val="20000"/>
        </a:spcBef>
        <a:spcAft>
          <a:spcPct val="0"/>
        </a:spcAft>
        <a:buChar char="»"/>
        <a:defRPr sz="2000">
          <a:solidFill>
            <a:schemeClr val="tx2"/>
          </a:solidFill>
          <a:latin typeface="+mn-lt"/>
        </a:defRPr>
      </a:lvl8pPr>
      <a:lvl9pPr marL="3886200" indent="-228600" algn="l" rtl="0" eaLnBrk="1" fontAlgn="base" hangingPunct="1">
        <a:spcBef>
          <a:spcPct val="20000"/>
        </a:spcBef>
        <a:spcAft>
          <a:spcPct val="0"/>
        </a:spcAft>
        <a:buChar char="»"/>
        <a:defRPr sz="2000">
          <a:solidFill>
            <a:schemeClr val="tx2"/>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El concepto del socialismo y comunismo en Marx y </a:t>
            </a:r>
            <a:r>
              <a:rPr lang="es-MX" dirty="0" err="1" smtClean="0"/>
              <a:t>Engels</a:t>
            </a:r>
            <a:endParaRPr lang="es-MX" dirty="0"/>
          </a:p>
        </p:txBody>
      </p:sp>
      <p:sp>
        <p:nvSpPr>
          <p:cNvPr id="3" name="2 Subtítulo"/>
          <p:cNvSpPr>
            <a:spLocks noGrp="1"/>
          </p:cNvSpPr>
          <p:nvPr>
            <p:ph type="subTitle" idx="1"/>
          </p:nvPr>
        </p:nvSpPr>
        <p:spPr/>
        <p:txBody>
          <a:bodyPr/>
          <a:lstStyle/>
          <a:p>
            <a:r>
              <a:rPr lang="es-MX" dirty="0" smtClean="0"/>
              <a:t>Dr. Enrique de la Garza Toledo</a:t>
            </a:r>
            <a:endParaRPr lang="es-MX"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47800" y="332656"/>
            <a:ext cx="7239000" cy="6192688"/>
          </a:xfrm>
        </p:spPr>
        <p:txBody>
          <a:bodyPr/>
          <a:lstStyle/>
          <a:p>
            <a:pPr marL="514350" indent="-514350">
              <a:buFont typeface="+mj-lt"/>
              <a:buAutoNum type="alphaLcParenR" startAt="2"/>
            </a:pPr>
            <a:r>
              <a:rPr lang="es-MX" sz="3000" dirty="0" smtClean="0"/>
              <a:t>Las </a:t>
            </a:r>
            <a:r>
              <a:rPr lang="es-MX" sz="3000" dirty="0" smtClean="0"/>
              <a:t>subjetivas: </a:t>
            </a:r>
            <a:r>
              <a:rPr lang="es-MX" sz="3000" dirty="0" smtClean="0"/>
              <a:t>es una clase obrera mundial. El comunismo como sociedad consciente: universalidad proletaria </a:t>
            </a:r>
            <a:r>
              <a:rPr lang="es-MX" sz="3000" dirty="0" err="1" smtClean="0"/>
              <a:t>v.s.</a:t>
            </a:r>
            <a:r>
              <a:rPr lang="es-MX" sz="3000" dirty="0" smtClean="0"/>
              <a:t> gremialismos. Los proletarios toman en sus manos el control de sus condiciones de existencia y la de todos los miembros de la sociedad</a:t>
            </a:r>
          </a:p>
          <a:p>
            <a:pPr marL="514350" indent="-514350">
              <a:buNone/>
            </a:pPr>
            <a:r>
              <a:rPr lang="es-MX" sz="3000" dirty="0"/>
              <a:t>	</a:t>
            </a:r>
            <a:r>
              <a:rPr lang="es-MX" sz="3000" dirty="0" smtClean="0"/>
              <a:t>“El comunismo como fenómeno universal, empíricamente solo puede darse como la acción consciente o simultánea de los pueblos dominantes, lo que presupone el desarrollo universal de los FP y el intercambio universal que lleva aparejado” (La ideología alemana)</a:t>
            </a:r>
            <a:endParaRPr lang="es-MX" sz="3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47800" y="764704"/>
            <a:ext cx="7239000" cy="5184576"/>
          </a:xfrm>
        </p:spPr>
        <p:txBody>
          <a:bodyPr/>
          <a:lstStyle/>
          <a:p>
            <a:pPr marL="514350" indent="-514350">
              <a:buFont typeface="+mj-lt"/>
              <a:buAutoNum type="alphaLcParenR" startAt="3"/>
            </a:pPr>
            <a:r>
              <a:rPr lang="es-MX" dirty="0" smtClean="0"/>
              <a:t>…La transformación de las grandes empresas de producción y transporte en sociedades anónimas </a:t>
            </a:r>
            <a:r>
              <a:rPr lang="es-MX" dirty="0" smtClean="0"/>
              <a:t>(</a:t>
            </a:r>
            <a:r>
              <a:rPr lang="es-MX" dirty="0" err="1" smtClean="0"/>
              <a:t>trusts</a:t>
            </a:r>
            <a:r>
              <a:rPr lang="es-MX" dirty="0" smtClean="0"/>
              <a:t>) </a:t>
            </a:r>
            <a:r>
              <a:rPr lang="es-MX" dirty="0" smtClean="0"/>
              <a:t>y en propiedad del Edo. Demuestra que la burguesía no es ya indispensable. La propiedad del Edo. sobre las FP no es la solución al conflicto, pero alberga ya en su seno el medio formal, el resorte para llegar a la solución” (Del socialismo utópico al científico)</a:t>
            </a: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404664"/>
            <a:ext cx="7488832" cy="6264696"/>
          </a:xfrm>
        </p:spPr>
        <p:txBody>
          <a:bodyPr/>
          <a:lstStyle/>
          <a:p>
            <a:pPr>
              <a:buNone/>
            </a:pPr>
            <a:r>
              <a:rPr lang="es-MX" sz="3000" dirty="0" smtClean="0"/>
              <a:t>	</a:t>
            </a:r>
            <a:r>
              <a:rPr lang="es-MX" sz="3100" dirty="0" err="1" smtClean="0"/>
              <a:t>Engels</a:t>
            </a:r>
            <a:r>
              <a:rPr lang="es-MX" sz="3100" dirty="0" smtClean="0"/>
              <a:t> (</a:t>
            </a:r>
            <a:r>
              <a:rPr lang="es-MX" sz="3100" dirty="0" err="1" smtClean="0"/>
              <a:t>antidhuring</a:t>
            </a:r>
            <a:r>
              <a:rPr lang="es-MX" sz="3100" dirty="0" smtClean="0"/>
              <a:t>): </a:t>
            </a:r>
            <a:r>
              <a:rPr lang="es-MX" sz="3100" dirty="0" smtClean="0"/>
              <a:t>la propiedad estatal capitalista muestra el camino al socialismo</a:t>
            </a:r>
          </a:p>
          <a:p>
            <a:pPr>
              <a:buNone/>
            </a:pPr>
            <a:r>
              <a:rPr lang="es-MX" sz="3100" dirty="0"/>
              <a:t>	</a:t>
            </a:r>
            <a:r>
              <a:rPr lang="es-MX" sz="3100" dirty="0" smtClean="0"/>
              <a:t>Marx (sagrada familia): “arrancado gradualmente a la burguesía todo el capital, para centralizar todos los instrumentos de producción en manos del Edo.”</a:t>
            </a:r>
          </a:p>
          <a:p>
            <a:pPr>
              <a:buNone/>
            </a:pPr>
            <a:r>
              <a:rPr lang="es-MX" sz="3100" dirty="0"/>
              <a:t>	</a:t>
            </a:r>
            <a:r>
              <a:rPr lang="es-MX" sz="3100" dirty="0" smtClean="0"/>
              <a:t>La idea del plan es central: “La sociedad, al adueñarse de todos los medios de producción para emplearlos socialmente y con arreglo a un plan, acaba con el </a:t>
            </a:r>
            <a:r>
              <a:rPr lang="es-MX" sz="3100" dirty="0" smtClean="0"/>
              <a:t>sojuzgamiento </a:t>
            </a:r>
            <a:r>
              <a:rPr lang="es-MX" sz="3100" dirty="0" smtClean="0"/>
              <a:t>que hasta hoy se ha visto sujeto el hombre bajo el imperio de sus MP” (S. Familia)</a:t>
            </a:r>
            <a:endParaRPr lang="es-MX" sz="31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71600" y="269776"/>
            <a:ext cx="7315200" cy="1143000"/>
          </a:xfrm>
        </p:spPr>
        <p:txBody>
          <a:bodyPr/>
          <a:lstStyle/>
          <a:p>
            <a:r>
              <a:rPr lang="es-MX" dirty="0" smtClean="0"/>
              <a:t>5. ¿Porqué </a:t>
            </a:r>
            <a:r>
              <a:rPr lang="es-MX" dirty="0" smtClean="0"/>
              <a:t>el socialismo</a:t>
            </a:r>
            <a:r>
              <a:rPr lang="es-MX" dirty="0" smtClean="0"/>
              <a:t>?</a:t>
            </a:r>
            <a:endParaRPr lang="es-MX" dirty="0"/>
          </a:p>
        </p:txBody>
      </p:sp>
      <p:sp>
        <p:nvSpPr>
          <p:cNvPr id="3" name="2 Marcador de contenido"/>
          <p:cNvSpPr>
            <a:spLocks noGrp="1"/>
          </p:cNvSpPr>
          <p:nvPr>
            <p:ph idx="1"/>
          </p:nvPr>
        </p:nvSpPr>
        <p:spPr>
          <a:xfrm>
            <a:off x="1447800" y="1484784"/>
            <a:ext cx="7239000" cy="4853136"/>
          </a:xfrm>
        </p:spPr>
        <p:txBody>
          <a:bodyPr/>
          <a:lstStyle/>
          <a:p>
            <a:r>
              <a:rPr lang="es-MX" dirty="0" smtClean="0"/>
              <a:t>Anarquía y catástrofes de la producción capitalista</a:t>
            </a:r>
          </a:p>
          <a:p>
            <a:r>
              <a:rPr lang="es-MX" dirty="0" smtClean="0"/>
              <a:t>Competencia entre máquinas y hombre (subsunción)</a:t>
            </a:r>
          </a:p>
          <a:p>
            <a:r>
              <a:rPr lang="es-MX" dirty="0" smtClean="0"/>
              <a:t>Destrucción medio natural  y la salud obrera</a:t>
            </a:r>
          </a:p>
          <a:p>
            <a:r>
              <a:rPr lang="es-MX" dirty="0" err="1" smtClean="0"/>
              <a:t>Engels</a:t>
            </a:r>
            <a:r>
              <a:rPr lang="es-MX" dirty="0" smtClean="0"/>
              <a:t>: las fuerzas productivas no pueden desarrollarse sino mediante un nuevo modo de producción</a:t>
            </a:r>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71600" y="188640"/>
            <a:ext cx="7315200" cy="1143000"/>
          </a:xfrm>
        </p:spPr>
        <p:txBody>
          <a:bodyPr/>
          <a:lstStyle/>
          <a:p>
            <a:r>
              <a:rPr lang="es-MX" dirty="0" smtClean="0"/>
              <a:t>Conclusión</a:t>
            </a:r>
            <a:endParaRPr lang="es-MX" dirty="0"/>
          </a:p>
        </p:txBody>
      </p:sp>
      <p:sp>
        <p:nvSpPr>
          <p:cNvPr id="3" name="2 Marcador de contenido"/>
          <p:cNvSpPr>
            <a:spLocks noGrp="1"/>
          </p:cNvSpPr>
          <p:nvPr>
            <p:ph idx="1"/>
          </p:nvPr>
        </p:nvSpPr>
        <p:spPr>
          <a:xfrm>
            <a:off x="1259632" y="1484784"/>
            <a:ext cx="7488832" cy="5040560"/>
          </a:xfrm>
        </p:spPr>
        <p:txBody>
          <a:bodyPr/>
          <a:lstStyle/>
          <a:p>
            <a:pPr marL="514350" indent="-514350">
              <a:buFont typeface="+mj-lt"/>
              <a:buAutoNum type="arabicPeriod"/>
            </a:pPr>
            <a:r>
              <a:rPr lang="es-MX" dirty="0" smtClean="0"/>
              <a:t>Si hay en los clásicos una idea de socialismo de Edo. </a:t>
            </a:r>
            <a:r>
              <a:rPr lang="es-MX" dirty="0"/>
              <a:t>j</a:t>
            </a:r>
            <a:r>
              <a:rPr lang="es-MX" dirty="0" smtClean="0"/>
              <a:t>unto a otra libertaria que se deja al comunismo. Se relaciona con que el Edo. </a:t>
            </a:r>
            <a:r>
              <a:rPr lang="es-MX" dirty="0"/>
              <a:t>s</a:t>
            </a:r>
            <a:r>
              <a:rPr lang="es-MX" dirty="0" smtClean="0"/>
              <a:t>e extingue</a:t>
            </a:r>
          </a:p>
          <a:p>
            <a:pPr marL="514350" indent="-514350">
              <a:buFont typeface="+mj-lt"/>
              <a:buAutoNum type="arabicPeriod"/>
            </a:pPr>
            <a:r>
              <a:rPr lang="es-MX" dirty="0" smtClean="0"/>
              <a:t>Hay economicismo en el tratamiento de las crisis = caos en el mercado, soluble con planificación</a:t>
            </a:r>
          </a:p>
          <a:p>
            <a:pPr marL="514350" indent="-514350">
              <a:buFont typeface="+mj-lt"/>
              <a:buAutoNum type="arabicPeriod"/>
            </a:pPr>
            <a:r>
              <a:rPr lang="es-MX" dirty="0" smtClean="0"/>
              <a:t>El tratamiento de Edo. </a:t>
            </a:r>
            <a:r>
              <a:rPr lang="es-MX" dirty="0"/>
              <a:t>y</a:t>
            </a:r>
            <a:r>
              <a:rPr lang="es-MX" dirty="0" smtClean="0"/>
              <a:t> burocracia es simplista</a:t>
            </a:r>
          </a:p>
          <a:p>
            <a:pPr marL="514350" indent="-514350">
              <a:buFont typeface="+mj-lt"/>
              <a:buAutoNum type="arabicPeriod"/>
            </a:pPr>
            <a:endParaRPr lang="es-MX"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47800" y="1124745"/>
            <a:ext cx="7239000" cy="4032448"/>
          </a:xfrm>
        </p:spPr>
        <p:txBody>
          <a:bodyPr/>
          <a:lstStyle/>
          <a:p>
            <a:pPr marL="0" indent="0" algn="ctr">
              <a:buNone/>
            </a:pPr>
            <a:r>
              <a:rPr lang="es-MX" sz="4000" dirty="0" smtClean="0"/>
              <a:t>¿Hay una línea </a:t>
            </a:r>
            <a:r>
              <a:rPr lang="es-MX" sz="4000" dirty="0" smtClean="0"/>
              <a:t>Marx-Stalin</a:t>
            </a:r>
            <a:r>
              <a:rPr lang="es-MX" sz="4000" dirty="0" smtClean="0"/>
              <a:t>? </a:t>
            </a:r>
          </a:p>
          <a:p>
            <a:pPr marL="0" indent="0" algn="ctr">
              <a:buNone/>
            </a:pPr>
            <a:r>
              <a:rPr lang="es-MX" sz="4000" dirty="0" smtClean="0"/>
              <a:t>Si la hay, pero  hay otras.</a:t>
            </a:r>
          </a:p>
          <a:p>
            <a:pPr marL="0" indent="0" algn="ctr">
              <a:buNone/>
            </a:pPr>
            <a:r>
              <a:rPr lang="es-MX" sz="4000" dirty="0" smtClean="0"/>
              <a:t> El </a:t>
            </a:r>
            <a:r>
              <a:rPr lang="es-MX" sz="4000" dirty="0" err="1" smtClean="0"/>
              <a:t>stalinismo</a:t>
            </a:r>
            <a:r>
              <a:rPr lang="es-MX" sz="4000" dirty="0" smtClean="0"/>
              <a:t> no puede ser </a:t>
            </a:r>
            <a:r>
              <a:rPr lang="es-MX" sz="4000" dirty="0" smtClean="0"/>
              <a:t>solo resultado </a:t>
            </a:r>
            <a:r>
              <a:rPr lang="es-MX" sz="4000" dirty="0" smtClean="0"/>
              <a:t>de Marx sino de </a:t>
            </a:r>
            <a:r>
              <a:rPr lang="es-MX" sz="4000" dirty="0" smtClean="0"/>
              <a:t>su</a:t>
            </a:r>
            <a:r>
              <a:rPr lang="es-MX" sz="4000" dirty="0" smtClean="0"/>
              <a:t> </a:t>
            </a:r>
            <a:r>
              <a:rPr lang="es-MX" sz="4000" dirty="0" smtClean="0"/>
              <a:t>lectura </a:t>
            </a:r>
            <a:r>
              <a:rPr lang="es-MX" sz="4000" dirty="0" smtClean="0"/>
              <a:t>hist</a:t>
            </a:r>
            <a:r>
              <a:rPr lang="es-MX" sz="4000" dirty="0" smtClean="0"/>
              <a:t>óricamente</a:t>
            </a:r>
            <a:r>
              <a:rPr lang="es-MX" sz="4000" dirty="0" smtClean="0"/>
              <a:t> det</a:t>
            </a:r>
            <a:r>
              <a:rPr lang="es-MX" sz="4000" dirty="0" smtClean="0"/>
              <a:t>erminada</a:t>
            </a:r>
            <a:r>
              <a:rPr lang="es-MX" sz="4000" dirty="0" smtClean="0"/>
              <a:t> </a:t>
            </a:r>
            <a:r>
              <a:rPr lang="es-MX" sz="4000" dirty="0" smtClean="0"/>
              <a:t>de los 20’s y 30’s en la URSS</a:t>
            </a:r>
          </a:p>
          <a:p>
            <a:pPr>
              <a:buNone/>
            </a:pP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71600" y="44624"/>
            <a:ext cx="7315200" cy="1143000"/>
          </a:xfrm>
        </p:spPr>
        <p:txBody>
          <a:bodyPr/>
          <a:lstStyle/>
          <a:p>
            <a:r>
              <a:rPr lang="es-MX" dirty="0" smtClean="0"/>
              <a:t>Introducción</a:t>
            </a:r>
            <a:endParaRPr lang="es-MX" dirty="0"/>
          </a:p>
        </p:txBody>
      </p:sp>
      <p:sp>
        <p:nvSpPr>
          <p:cNvPr id="3" name="2 Marcador de contenido"/>
          <p:cNvSpPr>
            <a:spLocks noGrp="1"/>
          </p:cNvSpPr>
          <p:nvPr>
            <p:ph idx="1"/>
          </p:nvPr>
        </p:nvSpPr>
        <p:spPr>
          <a:xfrm>
            <a:off x="1447800" y="1196752"/>
            <a:ext cx="7239000" cy="5472608"/>
          </a:xfrm>
        </p:spPr>
        <p:txBody>
          <a:bodyPr/>
          <a:lstStyle/>
          <a:p>
            <a:r>
              <a:rPr lang="es-MX" dirty="0" smtClean="0"/>
              <a:t>Influencia de la situación social sobre las concepciones anticapitalistas</a:t>
            </a:r>
          </a:p>
          <a:p>
            <a:r>
              <a:rPr lang="es-MX" dirty="0" smtClean="0"/>
              <a:t>Miseria y marginación de la clase obrera, no claro proceso de hegemonía burguesa sino de exclusión</a:t>
            </a:r>
          </a:p>
          <a:p>
            <a:r>
              <a:rPr lang="es-MX" dirty="0" smtClean="0"/>
              <a:t>El problema de la cultura y modo de vida de la clase obrera: la centralidad del trabajo </a:t>
            </a:r>
          </a:p>
          <a:p>
            <a:r>
              <a:rPr lang="es-MX" dirty="0" smtClean="0"/>
              <a:t>Las calamidades capitalistas sin amortiguadores</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1</a:t>
            </a:r>
            <a:r>
              <a:rPr lang="es-MX" dirty="0" smtClean="0"/>
              <a:t>. El Marx joven y el concepto de alineación</a:t>
            </a:r>
            <a:endParaRPr lang="es-MX" dirty="0"/>
          </a:p>
        </p:txBody>
      </p:sp>
      <p:sp>
        <p:nvSpPr>
          <p:cNvPr id="3" name="2 Marcador de contenido"/>
          <p:cNvSpPr>
            <a:spLocks noGrp="1"/>
          </p:cNvSpPr>
          <p:nvPr>
            <p:ph idx="1"/>
          </p:nvPr>
        </p:nvSpPr>
        <p:spPr>
          <a:xfrm>
            <a:off x="1187624" y="2060848"/>
            <a:ext cx="7239000" cy="4525963"/>
          </a:xfrm>
        </p:spPr>
        <p:txBody>
          <a:bodyPr/>
          <a:lstStyle/>
          <a:p>
            <a:r>
              <a:rPr lang="es-MX" dirty="0" smtClean="0"/>
              <a:t>Del producto</a:t>
            </a:r>
          </a:p>
          <a:p>
            <a:endParaRPr lang="es-MX" dirty="0" smtClean="0"/>
          </a:p>
          <a:p>
            <a:r>
              <a:rPr lang="es-MX" dirty="0" smtClean="0"/>
              <a:t>Del proceso de trabajo</a:t>
            </a:r>
          </a:p>
          <a:p>
            <a:endParaRPr lang="es-MX" dirty="0" smtClean="0"/>
          </a:p>
          <a:p>
            <a:r>
              <a:rPr lang="es-MX" dirty="0" smtClean="0"/>
              <a:t>De la esencia humana</a:t>
            </a:r>
            <a:endParaRPr lang="es-MX" dirty="0"/>
          </a:p>
        </p:txBody>
      </p:sp>
      <p:sp>
        <p:nvSpPr>
          <p:cNvPr id="4" name="3 CuadroTexto"/>
          <p:cNvSpPr txBox="1"/>
          <p:nvPr/>
        </p:nvSpPr>
        <p:spPr>
          <a:xfrm>
            <a:off x="5868144" y="2996952"/>
            <a:ext cx="2952328" cy="954107"/>
          </a:xfrm>
          <a:prstGeom prst="rect">
            <a:avLst/>
          </a:prstGeom>
          <a:noFill/>
        </p:spPr>
        <p:txBody>
          <a:bodyPr wrap="square" rtlCol="0">
            <a:spAutoFit/>
          </a:bodyPr>
          <a:lstStyle/>
          <a:p>
            <a:r>
              <a:rPr lang="es-MX" sz="2800" dirty="0">
                <a:solidFill>
                  <a:schemeClr val="tx2"/>
                </a:solidFill>
                <a:latin typeface="+mn-lt"/>
              </a:rPr>
              <a:t>El comunismo </a:t>
            </a:r>
            <a:endParaRPr lang="es-MX" sz="2800" dirty="0" smtClean="0">
              <a:solidFill>
                <a:schemeClr val="tx2"/>
              </a:solidFill>
              <a:latin typeface="+mn-lt"/>
            </a:endParaRPr>
          </a:p>
          <a:p>
            <a:r>
              <a:rPr lang="es-MX" sz="2800" dirty="0" smtClean="0">
                <a:solidFill>
                  <a:schemeClr val="tx2"/>
                </a:solidFill>
                <a:latin typeface="+mn-lt"/>
              </a:rPr>
              <a:t>como </a:t>
            </a:r>
            <a:r>
              <a:rPr lang="es-MX" sz="2800" dirty="0">
                <a:solidFill>
                  <a:schemeClr val="tx2"/>
                </a:solidFill>
                <a:latin typeface="+mn-lt"/>
              </a:rPr>
              <a:t>desalineación</a:t>
            </a:r>
          </a:p>
        </p:txBody>
      </p:sp>
      <p:sp>
        <p:nvSpPr>
          <p:cNvPr id="5" name="4 Flecha derecha"/>
          <p:cNvSpPr/>
          <p:nvPr/>
        </p:nvSpPr>
        <p:spPr>
          <a:xfrm>
            <a:off x="5292080" y="3356992"/>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2. Marx maduro: Primado de la economía</a:t>
            </a:r>
            <a:endParaRPr lang="es-MX" dirty="0"/>
          </a:p>
        </p:txBody>
      </p:sp>
      <p:sp>
        <p:nvSpPr>
          <p:cNvPr id="3" name="2 Marcador de contenido"/>
          <p:cNvSpPr>
            <a:spLocks noGrp="1"/>
          </p:cNvSpPr>
          <p:nvPr>
            <p:ph idx="1"/>
          </p:nvPr>
        </p:nvSpPr>
        <p:spPr>
          <a:xfrm>
            <a:off x="1331640" y="1600200"/>
            <a:ext cx="7488832" cy="5069160"/>
          </a:xfrm>
        </p:spPr>
        <p:txBody>
          <a:bodyPr/>
          <a:lstStyle/>
          <a:p>
            <a:r>
              <a:rPr lang="es-MX" sz="3000" dirty="0" smtClean="0"/>
              <a:t>Comunismo: Abolición de la ley del valor</a:t>
            </a:r>
          </a:p>
          <a:p>
            <a:r>
              <a:rPr lang="es-MX" sz="3000" dirty="0" smtClean="0"/>
              <a:t>El fetichismo como punto de unión entre alienación y ley del valor</a:t>
            </a:r>
          </a:p>
          <a:p>
            <a:r>
              <a:rPr lang="es-MX" sz="3000" dirty="0" smtClean="0"/>
              <a:t>“En la sociedad comunista los productores no cambian sus productos. El trabajo invertido en la producción no se presenta aquí, como valor de estos productos, como una cualidad material, inherente a ellos. Por oposición a la sociedad capitalista… los trabajos individuales forman parte del trabajo común directamente” </a:t>
            </a:r>
            <a:endParaRPr lang="es-MX" sz="3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59632" y="260648"/>
            <a:ext cx="7560840" cy="6408712"/>
          </a:xfrm>
        </p:spPr>
        <p:txBody>
          <a:bodyPr/>
          <a:lstStyle/>
          <a:p>
            <a:r>
              <a:rPr lang="es-MX" sz="3000" dirty="0" smtClean="0"/>
              <a:t>(Glosas marginales…)</a:t>
            </a:r>
          </a:p>
          <a:p>
            <a:r>
              <a:rPr lang="es-MX" sz="3000" dirty="0" smtClean="0"/>
              <a:t>Hay una etapa de transición, la socialista, sigue privando el derecho burgués de igualdad: se da al individuo lo que el da a la sociedad</a:t>
            </a:r>
          </a:p>
          <a:p>
            <a:r>
              <a:rPr lang="es-MX" sz="3000" dirty="0" smtClean="0"/>
              <a:t>En la fase superior de la sociedad comunista, con la desaparición de la división del trabajo:</a:t>
            </a:r>
          </a:p>
          <a:p>
            <a:pPr lvl="1"/>
            <a:r>
              <a:rPr lang="es-MX" dirty="0" smtClean="0"/>
              <a:t>El trabajo no es un medio de vida</a:t>
            </a:r>
          </a:p>
          <a:p>
            <a:pPr lvl="1"/>
            <a:r>
              <a:rPr lang="es-MX" dirty="0" smtClean="0"/>
              <a:t>Es una necesidad vital para el desarrollo íntegro de las capacidades individuales</a:t>
            </a:r>
          </a:p>
          <a:p>
            <a:pPr lvl="1"/>
            <a:endParaRPr lang="es-MX" dirty="0"/>
          </a:p>
        </p:txBody>
      </p:sp>
      <p:sp>
        <p:nvSpPr>
          <p:cNvPr id="4" name="3 CuadroTexto"/>
          <p:cNvSpPr txBox="1"/>
          <p:nvPr/>
        </p:nvSpPr>
        <p:spPr>
          <a:xfrm>
            <a:off x="2051720" y="5355213"/>
            <a:ext cx="6696744" cy="954107"/>
          </a:xfrm>
          <a:prstGeom prst="rect">
            <a:avLst/>
          </a:prstGeom>
          <a:noFill/>
        </p:spPr>
        <p:txBody>
          <a:bodyPr wrap="square" rtlCol="0">
            <a:spAutoFit/>
          </a:bodyPr>
          <a:lstStyle/>
          <a:p>
            <a:r>
              <a:rPr lang="es-MX" sz="2800" dirty="0" smtClean="0">
                <a:solidFill>
                  <a:schemeClr val="tx2"/>
                </a:solidFill>
                <a:latin typeface="+mn-lt"/>
              </a:rPr>
              <a:t>De cada quien según su capacidad. A cada quien según sus necesidades</a:t>
            </a:r>
            <a:endParaRPr lang="es-MX" sz="2800" dirty="0">
              <a:solidFill>
                <a:schemeClr val="tx2"/>
              </a:solidFill>
              <a:latin typeface="+mn-lt"/>
            </a:endParaRPr>
          </a:p>
        </p:txBody>
      </p:sp>
      <p:sp>
        <p:nvSpPr>
          <p:cNvPr id="5" name="4 Igual que"/>
          <p:cNvSpPr/>
          <p:nvPr/>
        </p:nvSpPr>
        <p:spPr>
          <a:xfrm rot="5400000">
            <a:off x="4409982" y="4887162"/>
            <a:ext cx="684076" cy="360040"/>
          </a:xfrm>
          <a:prstGeom prst="mathEqual">
            <a:avLst>
              <a:gd name="adj1" fmla="val 23520"/>
              <a:gd name="adj2" fmla="val 223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59632" y="1600201"/>
            <a:ext cx="7239000" cy="3845024"/>
          </a:xfrm>
        </p:spPr>
        <p:txBody>
          <a:bodyPr/>
          <a:lstStyle/>
          <a:p>
            <a:pPr marL="0" indent="0" algn="ctr">
              <a:buNone/>
            </a:pPr>
            <a:r>
              <a:rPr lang="es-MX" sz="4000" dirty="0" smtClean="0"/>
              <a:t>El socialismo vulgar disocia distribución de modo de producción y       para él, el socialismo gira principalmente en torno a la distribución</a:t>
            </a:r>
            <a:endParaRPr lang="es-MX" sz="4000" dirty="0"/>
          </a:p>
        </p:txBody>
      </p:sp>
      <p:sp>
        <p:nvSpPr>
          <p:cNvPr id="4" name="3 Elipse"/>
          <p:cNvSpPr/>
          <p:nvPr/>
        </p:nvSpPr>
        <p:spPr>
          <a:xfrm>
            <a:off x="5148064" y="2996952"/>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Elipse"/>
          <p:cNvSpPr/>
          <p:nvPr/>
        </p:nvSpPr>
        <p:spPr>
          <a:xfrm>
            <a:off x="5292080" y="3284984"/>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Elipse"/>
          <p:cNvSpPr/>
          <p:nvPr/>
        </p:nvSpPr>
        <p:spPr>
          <a:xfrm>
            <a:off x="5004048" y="3284984"/>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3. El socialismo y el Edo.</a:t>
            </a:r>
            <a:endParaRPr lang="es-MX" dirty="0"/>
          </a:p>
        </p:txBody>
      </p:sp>
      <p:sp>
        <p:nvSpPr>
          <p:cNvPr id="3" name="2 Marcador de contenido"/>
          <p:cNvSpPr>
            <a:spLocks noGrp="1"/>
          </p:cNvSpPr>
          <p:nvPr>
            <p:ph idx="1"/>
          </p:nvPr>
        </p:nvSpPr>
        <p:spPr/>
        <p:txBody>
          <a:bodyPr/>
          <a:lstStyle/>
          <a:p>
            <a:r>
              <a:rPr lang="es-MX" dirty="0" smtClean="0"/>
              <a:t>El Edo. no se abole, se extingue (carta de </a:t>
            </a:r>
            <a:r>
              <a:rPr lang="es-MX" dirty="0" err="1" smtClean="0"/>
              <a:t>Engels</a:t>
            </a:r>
            <a:r>
              <a:rPr lang="es-MX" dirty="0" smtClean="0"/>
              <a:t> a Babel)</a:t>
            </a:r>
          </a:p>
          <a:p>
            <a:r>
              <a:rPr lang="es-MX" dirty="0" err="1" smtClean="0"/>
              <a:t>Engels</a:t>
            </a:r>
            <a:r>
              <a:rPr lang="es-MX" dirty="0" smtClean="0"/>
              <a:t>, </a:t>
            </a:r>
            <a:r>
              <a:rPr lang="es-MX" dirty="0" smtClean="0"/>
              <a:t>“de </a:t>
            </a:r>
            <a:r>
              <a:rPr lang="es-MX" dirty="0" smtClean="0"/>
              <a:t>la </a:t>
            </a:r>
            <a:r>
              <a:rPr lang="es-MX" dirty="0" smtClean="0"/>
              <a:t>autoridad”, </a:t>
            </a:r>
            <a:r>
              <a:rPr lang="es-MX" dirty="0" smtClean="0"/>
              <a:t>“En el periodo de transición desaparecerá el Edo. Político y la autoridad política: las funciones políticas perderán su carácter político, troncados en simples funciones administrativas”</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47800" y="476672"/>
            <a:ext cx="7239000" cy="5832648"/>
          </a:xfrm>
        </p:spPr>
        <p:txBody>
          <a:bodyPr/>
          <a:lstStyle/>
          <a:p>
            <a:r>
              <a:rPr lang="es-MX" dirty="0" smtClean="0"/>
              <a:t>Critica: Lo poco desarrollado de una teoría del poder de clase y sus mediaciones administrativas.</a:t>
            </a:r>
          </a:p>
          <a:p>
            <a:pPr lvl="1"/>
            <a:r>
              <a:rPr lang="es-MX" dirty="0" smtClean="0"/>
              <a:t>Burocracia y poder: El crecimiento de las organizaciones crea una potente burocracia y luchas por el poder en su seno </a:t>
            </a:r>
          </a:p>
          <a:p>
            <a:pPr lvl="1"/>
            <a:r>
              <a:rPr lang="es-MX" dirty="0" smtClean="0"/>
              <a:t>No desaparece el contenido de clase pero es una mediación no desarrollada por el marxismo</a:t>
            </a:r>
          </a:p>
          <a:p>
            <a:pPr lvl="1"/>
            <a:r>
              <a:rPr lang="es-MX" dirty="0" smtClean="0"/>
              <a:t>Al desaparecer la clase burguesa no con ello la burocracia desaparece ni las luchas por el poder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4. Condiciones para el socialismo</a:t>
            </a:r>
            <a:endParaRPr lang="es-MX" dirty="0"/>
          </a:p>
        </p:txBody>
      </p:sp>
      <p:sp>
        <p:nvSpPr>
          <p:cNvPr id="3" name="2 Marcador de contenido"/>
          <p:cNvSpPr>
            <a:spLocks noGrp="1"/>
          </p:cNvSpPr>
          <p:nvPr>
            <p:ph idx="1"/>
          </p:nvPr>
        </p:nvSpPr>
        <p:spPr>
          <a:xfrm>
            <a:off x="1447800" y="1556792"/>
            <a:ext cx="7239000" cy="5112568"/>
          </a:xfrm>
        </p:spPr>
        <p:txBody>
          <a:bodyPr/>
          <a:lstStyle/>
          <a:p>
            <a:pPr marL="514350" indent="-514350">
              <a:buFont typeface="+mj-lt"/>
              <a:buAutoNum type="alphaLcParenR"/>
            </a:pPr>
            <a:r>
              <a:rPr lang="es-MX" sz="3000" dirty="0" smtClean="0"/>
              <a:t>Desarrollo material de la sociedad: Concentración y centralización </a:t>
            </a:r>
            <a:r>
              <a:rPr lang="es-MX" sz="3000" dirty="0" smtClean="0"/>
              <a:t>del </a:t>
            </a:r>
            <a:r>
              <a:rPr lang="es-MX" sz="3000" dirty="0" smtClean="0"/>
              <a:t>capital	      </a:t>
            </a:r>
            <a:r>
              <a:rPr lang="es-MX" sz="3000" b="1" dirty="0" smtClean="0"/>
              <a:t>&gt;</a:t>
            </a:r>
            <a:r>
              <a:rPr lang="es-MX" sz="3000" dirty="0" smtClean="0"/>
              <a:t> Cooperación del trabajo; aplicación de la ciencia a la producción; explotación racional de la tierra; mercado mundial; los MP solo usables colectivamente; el carácter internacional del régimen capitalista;             </a:t>
            </a:r>
            <a:r>
              <a:rPr lang="es-MX" sz="3000" b="1" dirty="0" smtClean="0"/>
              <a:t>&gt;</a:t>
            </a:r>
            <a:r>
              <a:rPr lang="es-MX" sz="3000" dirty="0" smtClean="0"/>
              <a:t> socialización de la producción</a:t>
            </a:r>
          </a:p>
          <a:p>
            <a:pPr marL="514350" indent="-514350">
              <a:buNone/>
            </a:pPr>
            <a:r>
              <a:rPr lang="es-MX" sz="3000" dirty="0"/>
              <a:t>	</a:t>
            </a:r>
            <a:r>
              <a:rPr lang="es-MX" sz="3000" b="1" dirty="0" smtClean="0"/>
              <a:t>=</a:t>
            </a:r>
            <a:r>
              <a:rPr lang="es-MX" sz="3000" dirty="0" smtClean="0"/>
              <a:t> existencia objetiva a nivel mundial del capitalismo</a:t>
            </a:r>
            <a:endParaRPr lang="es-MX" sz="3000" dirty="0"/>
          </a:p>
        </p:txBody>
      </p:sp>
      <p:sp>
        <p:nvSpPr>
          <p:cNvPr id="4" name="3 Flecha derecha"/>
          <p:cNvSpPr/>
          <p:nvPr/>
        </p:nvSpPr>
        <p:spPr>
          <a:xfrm>
            <a:off x="2123728" y="2636912"/>
            <a:ext cx="720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sld>
</file>

<file path=ppt/theme/theme1.xml><?xml version="1.0" encoding="utf-8"?>
<a:theme xmlns:a="http://schemas.openxmlformats.org/drawingml/2006/main" name="Plantilla de diseño de hojas secas">
  <a:themeElements>
    <a:clrScheme name="Default Design 13">
      <a:dk1>
        <a:srgbClr val="000000"/>
      </a:dk1>
      <a:lt1>
        <a:srgbClr val="F1ECD8"/>
      </a:lt1>
      <a:dk2>
        <a:srgbClr val="4F261E"/>
      </a:dk2>
      <a:lt2>
        <a:srgbClr val="777777"/>
      </a:lt2>
      <a:accent1>
        <a:srgbClr val="909082"/>
      </a:accent1>
      <a:accent2>
        <a:srgbClr val="809EA8"/>
      </a:accent2>
      <a:accent3>
        <a:srgbClr val="F7F4E9"/>
      </a:accent3>
      <a:accent4>
        <a:srgbClr val="000000"/>
      </a:accent4>
      <a:accent5>
        <a:srgbClr val="C6C6C1"/>
      </a:accent5>
      <a:accent6>
        <a:srgbClr val="738F98"/>
      </a:accent6>
      <a:hlink>
        <a:srgbClr val="FFCC66"/>
      </a:hlink>
      <a:folHlink>
        <a:srgbClr val="E9DCB9"/>
      </a:folHlink>
    </a:clrScheme>
    <a:fontScheme name="Default Design">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1ECD8"/>
        </a:lt1>
        <a:dk2>
          <a:srgbClr val="4F261E"/>
        </a:dk2>
        <a:lt2>
          <a:srgbClr val="777777"/>
        </a:lt2>
        <a:accent1>
          <a:srgbClr val="909082"/>
        </a:accent1>
        <a:accent2>
          <a:srgbClr val="809EA8"/>
        </a:accent2>
        <a:accent3>
          <a:srgbClr val="F7F4E9"/>
        </a:accent3>
        <a:accent4>
          <a:srgbClr val="000000"/>
        </a:accent4>
        <a:accent5>
          <a:srgbClr val="C6C6C1"/>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Plantilla de diseño de hojas secas</Template>
  <TotalTime>84</TotalTime>
  <Words>683</Words>
  <Application>Microsoft Office PowerPoint</Application>
  <PresentationFormat>Presentación en pantalla (4:3)</PresentationFormat>
  <Paragraphs>54</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Plantilla de diseño de hojas secas</vt:lpstr>
      <vt:lpstr>El concepto del socialismo y comunismo en Marx y Engels</vt:lpstr>
      <vt:lpstr>Introducción</vt:lpstr>
      <vt:lpstr>1. El Marx joven y el concepto de alineación</vt:lpstr>
      <vt:lpstr>2. Marx maduro: Primado de la economía</vt:lpstr>
      <vt:lpstr>Diapositiva 5</vt:lpstr>
      <vt:lpstr>Diapositiva 6</vt:lpstr>
      <vt:lpstr>3. El socialismo y el Edo.</vt:lpstr>
      <vt:lpstr>Diapositiva 8</vt:lpstr>
      <vt:lpstr>4. Condiciones para el socialismo</vt:lpstr>
      <vt:lpstr>Diapositiva 10</vt:lpstr>
      <vt:lpstr>Diapositiva 11</vt:lpstr>
      <vt:lpstr>Diapositiva 12</vt:lpstr>
      <vt:lpstr>5. ¿Porqué el socialismo?</vt:lpstr>
      <vt:lpstr>Conclusión</vt:lpstr>
      <vt:lpstr>Diapositiva 15</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concepto del socialismo y comunismo en Marx y Engels</dc:title>
  <dc:creator>Enrique de la Garza</dc:creator>
  <cp:lastModifiedBy>UAM-I</cp:lastModifiedBy>
  <cp:revision>15</cp:revision>
  <dcterms:created xsi:type="dcterms:W3CDTF">2012-06-20T16:13:56Z</dcterms:created>
  <dcterms:modified xsi:type="dcterms:W3CDTF">2012-06-21T02:57:39Z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TC100690483082</vt:lpwstr>
  </property>
</Properties>
</file>