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107" d="100"/>
          <a:sy n="107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3076" name="Line 4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77" name="Line 5"/>
              <p:cNvSpPr>
                <a:spLocks noChangeShapeType="1"/>
              </p:cNvSpPr>
              <p:nvPr/>
            </p:nvSpPr>
            <p:spPr bwMode="auto">
              <a:xfrm>
                <a:off x="0" y="33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78" name="Line 6"/>
              <p:cNvSpPr>
                <a:spLocks noChangeShapeType="1"/>
              </p:cNvSpPr>
              <p:nvPr/>
            </p:nvSpPr>
            <p:spPr bwMode="auto">
              <a:xfrm>
                <a:off x="0" y="52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0" y="72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80" name="Line 8"/>
              <p:cNvSpPr>
                <a:spLocks noChangeShapeType="1"/>
              </p:cNvSpPr>
              <p:nvPr/>
            </p:nvSpPr>
            <p:spPr bwMode="auto">
              <a:xfrm>
                <a:off x="0" y="91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81" name="Line 9"/>
              <p:cNvSpPr>
                <a:spLocks noChangeShapeType="1"/>
              </p:cNvSpPr>
              <p:nvPr/>
            </p:nvSpPr>
            <p:spPr bwMode="auto">
              <a:xfrm>
                <a:off x="0" y="110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82" name="Line 10"/>
              <p:cNvSpPr>
                <a:spLocks noChangeShapeType="1"/>
              </p:cNvSpPr>
              <p:nvPr/>
            </p:nvSpPr>
            <p:spPr bwMode="auto">
              <a:xfrm>
                <a:off x="0" y="129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83" name="Line 11"/>
              <p:cNvSpPr>
                <a:spLocks noChangeShapeType="1"/>
              </p:cNvSpPr>
              <p:nvPr/>
            </p:nvSpPr>
            <p:spPr bwMode="auto">
              <a:xfrm>
                <a:off x="0" y="148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84" name="Line 12"/>
              <p:cNvSpPr>
                <a:spLocks noChangeShapeType="1"/>
              </p:cNvSpPr>
              <p:nvPr/>
            </p:nvSpPr>
            <p:spPr bwMode="auto">
              <a:xfrm>
                <a:off x="0" y="168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85" name="Line 13"/>
              <p:cNvSpPr>
                <a:spLocks noChangeShapeType="1"/>
              </p:cNvSpPr>
              <p:nvPr/>
            </p:nvSpPr>
            <p:spPr bwMode="auto">
              <a:xfrm>
                <a:off x="0" y="187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86" name="Line 14"/>
              <p:cNvSpPr>
                <a:spLocks noChangeShapeType="1"/>
              </p:cNvSpPr>
              <p:nvPr/>
            </p:nvSpPr>
            <p:spPr bwMode="auto">
              <a:xfrm>
                <a:off x="0" y="206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87" name="Line 15"/>
              <p:cNvSpPr>
                <a:spLocks noChangeShapeType="1"/>
              </p:cNvSpPr>
              <p:nvPr/>
            </p:nvSpPr>
            <p:spPr bwMode="auto">
              <a:xfrm>
                <a:off x="0" y="225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88" name="Line 16"/>
              <p:cNvSpPr>
                <a:spLocks noChangeShapeType="1"/>
              </p:cNvSpPr>
              <p:nvPr/>
            </p:nvSpPr>
            <p:spPr bwMode="auto">
              <a:xfrm>
                <a:off x="0" y="244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89" name="Line 17"/>
              <p:cNvSpPr>
                <a:spLocks noChangeShapeType="1"/>
              </p:cNvSpPr>
              <p:nvPr/>
            </p:nvSpPr>
            <p:spPr bwMode="auto">
              <a:xfrm>
                <a:off x="0" y="264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90" name="Line 18"/>
              <p:cNvSpPr>
                <a:spLocks noChangeShapeType="1"/>
              </p:cNvSpPr>
              <p:nvPr/>
            </p:nvSpPr>
            <p:spPr bwMode="auto">
              <a:xfrm>
                <a:off x="0" y="283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91" name="Line 19"/>
              <p:cNvSpPr>
                <a:spLocks noChangeShapeType="1"/>
              </p:cNvSpPr>
              <p:nvPr/>
            </p:nvSpPr>
            <p:spPr bwMode="auto">
              <a:xfrm>
                <a:off x="0" y="302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92" name="Line 20"/>
              <p:cNvSpPr>
                <a:spLocks noChangeShapeType="1"/>
              </p:cNvSpPr>
              <p:nvPr/>
            </p:nvSpPr>
            <p:spPr bwMode="auto">
              <a:xfrm>
                <a:off x="0" y="321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93" name="Line 21"/>
              <p:cNvSpPr>
                <a:spLocks noChangeShapeType="1"/>
              </p:cNvSpPr>
              <p:nvPr/>
            </p:nvSpPr>
            <p:spPr bwMode="auto">
              <a:xfrm>
                <a:off x="0" y="340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94" name="Line 22"/>
              <p:cNvSpPr>
                <a:spLocks noChangeShapeType="1"/>
              </p:cNvSpPr>
              <p:nvPr/>
            </p:nvSpPr>
            <p:spPr bwMode="auto">
              <a:xfrm>
                <a:off x="0" y="360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95" name="Line 23"/>
              <p:cNvSpPr>
                <a:spLocks noChangeShapeType="1"/>
              </p:cNvSpPr>
              <p:nvPr/>
            </p:nvSpPr>
            <p:spPr bwMode="auto">
              <a:xfrm>
                <a:off x="0" y="379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96" name="Line 24"/>
              <p:cNvSpPr>
                <a:spLocks noChangeShapeType="1"/>
              </p:cNvSpPr>
              <p:nvPr/>
            </p:nvSpPr>
            <p:spPr bwMode="auto">
              <a:xfrm>
                <a:off x="0" y="398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97" name="Line 25"/>
              <p:cNvSpPr>
                <a:spLocks noChangeShapeType="1"/>
              </p:cNvSpPr>
              <p:nvPr/>
            </p:nvSpPr>
            <p:spPr bwMode="auto">
              <a:xfrm>
                <a:off x="0" y="417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98" name="Line 26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099" name="Line 27"/>
              <p:cNvSpPr>
                <a:spLocks noChangeShapeType="1"/>
              </p:cNvSpPr>
              <p:nvPr/>
            </p:nvSpPr>
            <p:spPr bwMode="auto">
              <a:xfrm>
                <a:off x="3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00" name="Line 28"/>
              <p:cNvSpPr>
                <a:spLocks noChangeShapeType="1"/>
              </p:cNvSpPr>
              <p:nvPr/>
            </p:nvSpPr>
            <p:spPr bwMode="auto">
              <a:xfrm>
                <a:off x="5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01" name="Line 29"/>
              <p:cNvSpPr>
                <a:spLocks noChangeShapeType="1"/>
              </p:cNvSpPr>
              <p:nvPr/>
            </p:nvSpPr>
            <p:spPr bwMode="auto">
              <a:xfrm>
                <a:off x="7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02" name="Line 30"/>
              <p:cNvSpPr>
                <a:spLocks noChangeShapeType="1"/>
              </p:cNvSpPr>
              <p:nvPr/>
            </p:nvSpPr>
            <p:spPr bwMode="auto">
              <a:xfrm>
                <a:off x="9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03" name="Line 31"/>
              <p:cNvSpPr>
                <a:spLocks noChangeShapeType="1"/>
              </p:cNvSpPr>
              <p:nvPr/>
            </p:nvSpPr>
            <p:spPr bwMode="auto">
              <a:xfrm>
                <a:off x="110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04" name="Line 32"/>
              <p:cNvSpPr>
                <a:spLocks noChangeShapeType="1"/>
              </p:cNvSpPr>
              <p:nvPr/>
            </p:nvSpPr>
            <p:spPr bwMode="auto">
              <a:xfrm>
                <a:off x="129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05" name="Line 33"/>
              <p:cNvSpPr>
                <a:spLocks noChangeShapeType="1"/>
              </p:cNvSpPr>
              <p:nvPr/>
            </p:nvSpPr>
            <p:spPr bwMode="auto">
              <a:xfrm>
                <a:off x="148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06" name="Line 34"/>
              <p:cNvSpPr>
                <a:spLocks noChangeShapeType="1"/>
              </p:cNvSpPr>
              <p:nvPr/>
            </p:nvSpPr>
            <p:spPr bwMode="auto">
              <a:xfrm>
                <a:off x="168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07" name="Line 35"/>
              <p:cNvSpPr>
                <a:spLocks noChangeShapeType="1"/>
              </p:cNvSpPr>
              <p:nvPr/>
            </p:nvSpPr>
            <p:spPr bwMode="auto">
              <a:xfrm>
                <a:off x="187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08" name="Line 36"/>
              <p:cNvSpPr>
                <a:spLocks noChangeShapeType="1"/>
              </p:cNvSpPr>
              <p:nvPr/>
            </p:nvSpPr>
            <p:spPr bwMode="auto">
              <a:xfrm>
                <a:off x="206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09" name="Line 37"/>
              <p:cNvSpPr>
                <a:spLocks noChangeShapeType="1"/>
              </p:cNvSpPr>
              <p:nvPr/>
            </p:nvSpPr>
            <p:spPr bwMode="auto">
              <a:xfrm>
                <a:off x="225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10" name="Line 38"/>
              <p:cNvSpPr>
                <a:spLocks noChangeShapeType="1"/>
              </p:cNvSpPr>
              <p:nvPr/>
            </p:nvSpPr>
            <p:spPr bwMode="auto">
              <a:xfrm>
                <a:off x="244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11" name="Line 39"/>
              <p:cNvSpPr>
                <a:spLocks noChangeShapeType="1"/>
              </p:cNvSpPr>
              <p:nvPr/>
            </p:nvSpPr>
            <p:spPr bwMode="auto">
              <a:xfrm>
                <a:off x="264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12" name="Line 40"/>
              <p:cNvSpPr>
                <a:spLocks noChangeShapeType="1"/>
              </p:cNvSpPr>
              <p:nvPr/>
            </p:nvSpPr>
            <p:spPr bwMode="auto">
              <a:xfrm>
                <a:off x="283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13" name="Line 41"/>
              <p:cNvSpPr>
                <a:spLocks noChangeShapeType="1"/>
              </p:cNvSpPr>
              <p:nvPr/>
            </p:nvSpPr>
            <p:spPr bwMode="auto">
              <a:xfrm>
                <a:off x="302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14" name="Line 42"/>
              <p:cNvSpPr>
                <a:spLocks noChangeShapeType="1"/>
              </p:cNvSpPr>
              <p:nvPr/>
            </p:nvSpPr>
            <p:spPr bwMode="auto">
              <a:xfrm>
                <a:off x="321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15" name="Line 43"/>
              <p:cNvSpPr>
                <a:spLocks noChangeShapeType="1"/>
              </p:cNvSpPr>
              <p:nvPr/>
            </p:nvSpPr>
            <p:spPr bwMode="auto">
              <a:xfrm>
                <a:off x="340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16" name="Line 44"/>
              <p:cNvSpPr>
                <a:spLocks noChangeShapeType="1"/>
              </p:cNvSpPr>
              <p:nvPr/>
            </p:nvSpPr>
            <p:spPr bwMode="auto">
              <a:xfrm>
                <a:off x="360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17" name="Line 45"/>
              <p:cNvSpPr>
                <a:spLocks noChangeShapeType="1"/>
              </p:cNvSpPr>
              <p:nvPr/>
            </p:nvSpPr>
            <p:spPr bwMode="auto">
              <a:xfrm>
                <a:off x="379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18" name="Line 46"/>
              <p:cNvSpPr>
                <a:spLocks noChangeShapeType="1"/>
              </p:cNvSpPr>
              <p:nvPr/>
            </p:nvSpPr>
            <p:spPr bwMode="auto">
              <a:xfrm>
                <a:off x="398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19" name="Line 47"/>
              <p:cNvSpPr>
                <a:spLocks noChangeShapeType="1"/>
              </p:cNvSpPr>
              <p:nvPr/>
            </p:nvSpPr>
            <p:spPr bwMode="auto">
              <a:xfrm>
                <a:off x="417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20" name="Line 48"/>
              <p:cNvSpPr>
                <a:spLocks noChangeShapeType="1"/>
              </p:cNvSpPr>
              <p:nvPr/>
            </p:nvSpPr>
            <p:spPr bwMode="auto">
              <a:xfrm>
                <a:off x="436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21" name="Line 49"/>
              <p:cNvSpPr>
                <a:spLocks noChangeShapeType="1"/>
              </p:cNvSpPr>
              <p:nvPr/>
            </p:nvSpPr>
            <p:spPr bwMode="auto">
              <a:xfrm>
                <a:off x="456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22" name="Line 50"/>
              <p:cNvSpPr>
                <a:spLocks noChangeShapeType="1"/>
              </p:cNvSpPr>
              <p:nvPr/>
            </p:nvSpPr>
            <p:spPr bwMode="auto">
              <a:xfrm>
                <a:off x="475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23" name="Line 51"/>
              <p:cNvSpPr>
                <a:spLocks noChangeShapeType="1"/>
              </p:cNvSpPr>
              <p:nvPr/>
            </p:nvSpPr>
            <p:spPr bwMode="auto">
              <a:xfrm>
                <a:off x="49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24" name="Line 52"/>
              <p:cNvSpPr>
                <a:spLocks noChangeShapeType="1"/>
              </p:cNvSpPr>
              <p:nvPr/>
            </p:nvSpPr>
            <p:spPr bwMode="auto">
              <a:xfrm>
                <a:off x="51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25" name="Line 53"/>
              <p:cNvSpPr>
                <a:spLocks noChangeShapeType="1"/>
              </p:cNvSpPr>
              <p:nvPr/>
            </p:nvSpPr>
            <p:spPr bwMode="auto">
              <a:xfrm>
                <a:off x="53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26" name="Line 54"/>
              <p:cNvSpPr>
                <a:spLocks noChangeShapeType="1"/>
              </p:cNvSpPr>
              <p:nvPr/>
            </p:nvSpPr>
            <p:spPr bwMode="auto">
              <a:xfrm>
                <a:off x="55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3127" name="Line 55"/>
              <p:cNvSpPr>
                <a:spLocks noChangeShapeType="1"/>
              </p:cNvSpPr>
              <p:nvPr/>
            </p:nvSpPr>
            <p:spPr bwMode="auto">
              <a:xfrm>
                <a:off x="57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</p:grpSp>
        <p:pic>
          <p:nvPicPr>
            <p:cNvPr id="3128" name="Picture 56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79" y="0"/>
              <a:ext cx="680" cy="4320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</p:grpSp>
      <p:sp>
        <p:nvSpPr>
          <p:cNvPr id="31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981200"/>
            <a:ext cx="7772400" cy="114300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1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581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3131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endParaRPr lang="es-ES"/>
          </a:p>
        </p:txBody>
      </p:sp>
      <p:sp>
        <p:nvSpPr>
          <p:cNvPr id="3132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endParaRPr lang="es-ES"/>
          </a:p>
        </p:txBody>
      </p:sp>
      <p:sp>
        <p:nvSpPr>
          <p:cNvPr id="3133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fld id="{5A79FB6D-3FE3-45E6-BCD4-FA8F0D35E8C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212E1-2F27-4C4E-88C1-330FCA556D2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057900" y="457200"/>
            <a:ext cx="1943100" cy="5562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5676900" cy="55626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DDB32-A3BB-479E-8565-AE761541477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ABAAC-B349-4E3B-8933-3ED9DAAF1A0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F0B44-F867-4C65-9EE7-927E7CD55AB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28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910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D640E8-B48F-4145-A70E-4C4D734D5DF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F00220-412A-438A-8884-FDB645FC0C1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6BE3D-D835-42C1-9100-1518962AE75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A2B36-4191-490F-B87C-ED1D9FAC705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B63DA-A5AB-491B-83BB-A8077BE080D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7561E0-F369-433A-8C05-CDD13530E36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2052" name="Line 4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53" name="Line 5"/>
              <p:cNvSpPr>
                <a:spLocks noChangeShapeType="1"/>
              </p:cNvSpPr>
              <p:nvPr/>
            </p:nvSpPr>
            <p:spPr bwMode="auto">
              <a:xfrm>
                <a:off x="0" y="33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54" name="Line 6"/>
              <p:cNvSpPr>
                <a:spLocks noChangeShapeType="1"/>
              </p:cNvSpPr>
              <p:nvPr/>
            </p:nvSpPr>
            <p:spPr bwMode="auto">
              <a:xfrm>
                <a:off x="0" y="52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0" y="72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56" name="Line 8"/>
              <p:cNvSpPr>
                <a:spLocks noChangeShapeType="1"/>
              </p:cNvSpPr>
              <p:nvPr/>
            </p:nvSpPr>
            <p:spPr bwMode="auto">
              <a:xfrm>
                <a:off x="0" y="91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57" name="Line 9"/>
              <p:cNvSpPr>
                <a:spLocks noChangeShapeType="1"/>
              </p:cNvSpPr>
              <p:nvPr/>
            </p:nvSpPr>
            <p:spPr bwMode="auto">
              <a:xfrm>
                <a:off x="0" y="110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58" name="Line 10"/>
              <p:cNvSpPr>
                <a:spLocks noChangeShapeType="1"/>
              </p:cNvSpPr>
              <p:nvPr/>
            </p:nvSpPr>
            <p:spPr bwMode="auto">
              <a:xfrm>
                <a:off x="0" y="129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59" name="Line 11"/>
              <p:cNvSpPr>
                <a:spLocks noChangeShapeType="1"/>
              </p:cNvSpPr>
              <p:nvPr/>
            </p:nvSpPr>
            <p:spPr bwMode="auto">
              <a:xfrm>
                <a:off x="0" y="148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60" name="Line 12"/>
              <p:cNvSpPr>
                <a:spLocks noChangeShapeType="1"/>
              </p:cNvSpPr>
              <p:nvPr/>
            </p:nvSpPr>
            <p:spPr bwMode="auto">
              <a:xfrm>
                <a:off x="0" y="168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61" name="Line 13"/>
              <p:cNvSpPr>
                <a:spLocks noChangeShapeType="1"/>
              </p:cNvSpPr>
              <p:nvPr/>
            </p:nvSpPr>
            <p:spPr bwMode="auto">
              <a:xfrm>
                <a:off x="0" y="187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62" name="Line 14"/>
              <p:cNvSpPr>
                <a:spLocks noChangeShapeType="1"/>
              </p:cNvSpPr>
              <p:nvPr/>
            </p:nvSpPr>
            <p:spPr bwMode="auto">
              <a:xfrm>
                <a:off x="0" y="206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63" name="Line 15"/>
              <p:cNvSpPr>
                <a:spLocks noChangeShapeType="1"/>
              </p:cNvSpPr>
              <p:nvPr/>
            </p:nvSpPr>
            <p:spPr bwMode="auto">
              <a:xfrm>
                <a:off x="0" y="225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64" name="Line 16"/>
              <p:cNvSpPr>
                <a:spLocks noChangeShapeType="1"/>
              </p:cNvSpPr>
              <p:nvPr/>
            </p:nvSpPr>
            <p:spPr bwMode="auto">
              <a:xfrm>
                <a:off x="0" y="244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65" name="Line 17"/>
              <p:cNvSpPr>
                <a:spLocks noChangeShapeType="1"/>
              </p:cNvSpPr>
              <p:nvPr/>
            </p:nvSpPr>
            <p:spPr bwMode="auto">
              <a:xfrm>
                <a:off x="0" y="264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66" name="Line 18"/>
              <p:cNvSpPr>
                <a:spLocks noChangeShapeType="1"/>
              </p:cNvSpPr>
              <p:nvPr/>
            </p:nvSpPr>
            <p:spPr bwMode="auto">
              <a:xfrm>
                <a:off x="0" y="283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67" name="Line 19"/>
              <p:cNvSpPr>
                <a:spLocks noChangeShapeType="1"/>
              </p:cNvSpPr>
              <p:nvPr/>
            </p:nvSpPr>
            <p:spPr bwMode="auto">
              <a:xfrm>
                <a:off x="0" y="302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68" name="Line 20"/>
              <p:cNvSpPr>
                <a:spLocks noChangeShapeType="1"/>
              </p:cNvSpPr>
              <p:nvPr/>
            </p:nvSpPr>
            <p:spPr bwMode="auto">
              <a:xfrm>
                <a:off x="0" y="321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69" name="Line 21"/>
              <p:cNvSpPr>
                <a:spLocks noChangeShapeType="1"/>
              </p:cNvSpPr>
              <p:nvPr/>
            </p:nvSpPr>
            <p:spPr bwMode="auto">
              <a:xfrm>
                <a:off x="0" y="340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70" name="Line 22"/>
              <p:cNvSpPr>
                <a:spLocks noChangeShapeType="1"/>
              </p:cNvSpPr>
              <p:nvPr/>
            </p:nvSpPr>
            <p:spPr bwMode="auto">
              <a:xfrm>
                <a:off x="0" y="360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71" name="Line 23"/>
              <p:cNvSpPr>
                <a:spLocks noChangeShapeType="1"/>
              </p:cNvSpPr>
              <p:nvPr/>
            </p:nvSpPr>
            <p:spPr bwMode="auto">
              <a:xfrm>
                <a:off x="0" y="379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72" name="Line 24"/>
              <p:cNvSpPr>
                <a:spLocks noChangeShapeType="1"/>
              </p:cNvSpPr>
              <p:nvPr/>
            </p:nvSpPr>
            <p:spPr bwMode="auto">
              <a:xfrm>
                <a:off x="0" y="398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73" name="Line 25"/>
              <p:cNvSpPr>
                <a:spLocks noChangeShapeType="1"/>
              </p:cNvSpPr>
              <p:nvPr/>
            </p:nvSpPr>
            <p:spPr bwMode="auto">
              <a:xfrm>
                <a:off x="0" y="417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74" name="Line 26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75" name="Line 27"/>
              <p:cNvSpPr>
                <a:spLocks noChangeShapeType="1"/>
              </p:cNvSpPr>
              <p:nvPr/>
            </p:nvSpPr>
            <p:spPr bwMode="auto">
              <a:xfrm>
                <a:off x="3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76" name="Line 28"/>
              <p:cNvSpPr>
                <a:spLocks noChangeShapeType="1"/>
              </p:cNvSpPr>
              <p:nvPr/>
            </p:nvSpPr>
            <p:spPr bwMode="auto">
              <a:xfrm>
                <a:off x="5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77" name="Line 29"/>
              <p:cNvSpPr>
                <a:spLocks noChangeShapeType="1"/>
              </p:cNvSpPr>
              <p:nvPr/>
            </p:nvSpPr>
            <p:spPr bwMode="auto">
              <a:xfrm>
                <a:off x="7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78" name="Line 30"/>
              <p:cNvSpPr>
                <a:spLocks noChangeShapeType="1"/>
              </p:cNvSpPr>
              <p:nvPr/>
            </p:nvSpPr>
            <p:spPr bwMode="auto">
              <a:xfrm>
                <a:off x="9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79" name="Line 31"/>
              <p:cNvSpPr>
                <a:spLocks noChangeShapeType="1"/>
              </p:cNvSpPr>
              <p:nvPr/>
            </p:nvSpPr>
            <p:spPr bwMode="auto">
              <a:xfrm>
                <a:off x="110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80" name="Line 32"/>
              <p:cNvSpPr>
                <a:spLocks noChangeShapeType="1"/>
              </p:cNvSpPr>
              <p:nvPr/>
            </p:nvSpPr>
            <p:spPr bwMode="auto">
              <a:xfrm>
                <a:off x="129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81" name="Line 33"/>
              <p:cNvSpPr>
                <a:spLocks noChangeShapeType="1"/>
              </p:cNvSpPr>
              <p:nvPr/>
            </p:nvSpPr>
            <p:spPr bwMode="auto">
              <a:xfrm>
                <a:off x="148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82" name="Line 34"/>
              <p:cNvSpPr>
                <a:spLocks noChangeShapeType="1"/>
              </p:cNvSpPr>
              <p:nvPr/>
            </p:nvSpPr>
            <p:spPr bwMode="auto">
              <a:xfrm>
                <a:off x="168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83" name="Line 35"/>
              <p:cNvSpPr>
                <a:spLocks noChangeShapeType="1"/>
              </p:cNvSpPr>
              <p:nvPr/>
            </p:nvSpPr>
            <p:spPr bwMode="auto">
              <a:xfrm>
                <a:off x="187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84" name="Line 36"/>
              <p:cNvSpPr>
                <a:spLocks noChangeShapeType="1"/>
              </p:cNvSpPr>
              <p:nvPr/>
            </p:nvSpPr>
            <p:spPr bwMode="auto">
              <a:xfrm>
                <a:off x="206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85" name="Line 37"/>
              <p:cNvSpPr>
                <a:spLocks noChangeShapeType="1"/>
              </p:cNvSpPr>
              <p:nvPr/>
            </p:nvSpPr>
            <p:spPr bwMode="auto">
              <a:xfrm>
                <a:off x="225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86" name="Line 38"/>
              <p:cNvSpPr>
                <a:spLocks noChangeShapeType="1"/>
              </p:cNvSpPr>
              <p:nvPr/>
            </p:nvSpPr>
            <p:spPr bwMode="auto">
              <a:xfrm>
                <a:off x="244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87" name="Line 39"/>
              <p:cNvSpPr>
                <a:spLocks noChangeShapeType="1"/>
              </p:cNvSpPr>
              <p:nvPr/>
            </p:nvSpPr>
            <p:spPr bwMode="auto">
              <a:xfrm>
                <a:off x="264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88" name="Line 40"/>
              <p:cNvSpPr>
                <a:spLocks noChangeShapeType="1"/>
              </p:cNvSpPr>
              <p:nvPr/>
            </p:nvSpPr>
            <p:spPr bwMode="auto">
              <a:xfrm>
                <a:off x="283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89" name="Line 41"/>
              <p:cNvSpPr>
                <a:spLocks noChangeShapeType="1"/>
              </p:cNvSpPr>
              <p:nvPr/>
            </p:nvSpPr>
            <p:spPr bwMode="auto">
              <a:xfrm>
                <a:off x="302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90" name="Line 42"/>
              <p:cNvSpPr>
                <a:spLocks noChangeShapeType="1"/>
              </p:cNvSpPr>
              <p:nvPr/>
            </p:nvSpPr>
            <p:spPr bwMode="auto">
              <a:xfrm>
                <a:off x="321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91" name="Line 43"/>
              <p:cNvSpPr>
                <a:spLocks noChangeShapeType="1"/>
              </p:cNvSpPr>
              <p:nvPr/>
            </p:nvSpPr>
            <p:spPr bwMode="auto">
              <a:xfrm>
                <a:off x="340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92" name="Line 44"/>
              <p:cNvSpPr>
                <a:spLocks noChangeShapeType="1"/>
              </p:cNvSpPr>
              <p:nvPr/>
            </p:nvSpPr>
            <p:spPr bwMode="auto">
              <a:xfrm>
                <a:off x="360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93" name="Line 45"/>
              <p:cNvSpPr>
                <a:spLocks noChangeShapeType="1"/>
              </p:cNvSpPr>
              <p:nvPr/>
            </p:nvSpPr>
            <p:spPr bwMode="auto">
              <a:xfrm>
                <a:off x="379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94" name="Line 46"/>
              <p:cNvSpPr>
                <a:spLocks noChangeShapeType="1"/>
              </p:cNvSpPr>
              <p:nvPr/>
            </p:nvSpPr>
            <p:spPr bwMode="auto">
              <a:xfrm>
                <a:off x="398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95" name="Line 47"/>
              <p:cNvSpPr>
                <a:spLocks noChangeShapeType="1"/>
              </p:cNvSpPr>
              <p:nvPr/>
            </p:nvSpPr>
            <p:spPr bwMode="auto">
              <a:xfrm>
                <a:off x="417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96" name="Line 48"/>
              <p:cNvSpPr>
                <a:spLocks noChangeShapeType="1"/>
              </p:cNvSpPr>
              <p:nvPr/>
            </p:nvSpPr>
            <p:spPr bwMode="auto">
              <a:xfrm>
                <a:off x="436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97" name="Line 49"/>
              <p:cNvSpPr>
                <a:spLocks noChangeShapeType="1"/>
              </p:cNvSpPr>
              <p:nvPr/>
            </p:nvSpPr>
            <p:spPr bwMode="auto">
              <a:xfrm>
                <a:off x="456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98" name="Line 50"/>
              <p:cNvSpPr>
                <a:spLocks noChangeShapeType="1"/>
              </p:cNvSpPr>
              <p:nvPr/>
            </p:nvSpPr>
            <p:spPr bwMode="auto">
              <a:xfrm>
                <a:off x="475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99" name="Line 51"/>
              <p:cNvSpPr>
                <a:spLocks noChangeShapeType="1"/>
              </p:cNvSpPr>
              <p:nvPr/>
            </p:nvSpPr>
            <p:spPr bwMode="auto">
              <a:xfrm>
                <a:off x="49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00" name="Line 52"/>
              <p:cNvSpPr>
                <a:spLocks noChangeShapeType="1"/>
              </p:cNvSpPr>
              <p:nvPr/>
            </p:nvSpPr>
            <p:spPr bwMode="auto">
              <a:xfrm>
                <a:off x="51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01" name="Line 53"/>
              <p:cNvSpPr>
                <a:spLocks noChangeShapeType="1"/>
              </p:cNvSpPr>
              <p:nvPr/>
            </p:nvSpPr>
            <p:spPr bwMode="auto">
              <a:xfrm>
                <a:off x="53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02" name="Line 54"/>
              <p:cNvSpPr>
                <a:spLocks noChangeShapeType="1"/>
              </p:cNvSpPr>
              <p:nvPr/>
            </p:nvSpPr>
            <p:spPr bwMode="auto">
              <a:xfrm>
                <a:off x="55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03" name="Line 55"/>
              <p:cNvSpPr>
                <a:spLocks noChangeShapeType="1"/>
              </p:cNvSpPr>
              <p:nvPr/>
            </p:nvSpPr>
            <p:spPr bwMode="auto">
              <a:xfrm>
                <a:off x="57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MX"/>
              </a:p>
            </p:txBody>
          </p:sp>
        </p:grpSp>
        <p:pic>
          <p:nvPicPr>
            <p:cNvPr id="2104" name="Picture 56"/>
            <p:cNvPicPr>
              <a:picLocks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5079" y="0"/>
              <a:ext cx="680" cy="4320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</p:grpSp>
      <p:sp>
        <p:nvSpPr>
          <p:cNvPr id="2105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2106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21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s-ES"/>
          </a:p>
        </p:txBody>
      </p:sp>
      <p:sp>
        <p:nvSpPr>
          <p:cNvPr id="21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s-ES"/>
          </a:p>
        </p:txBody>
      </p:sp>
      <p:sp>
        <p:nvSpPr>
          <p:cNvPr id="21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EE4D89FE-CC78-4FBD-AB0F-816A9AA0520D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s-MX" dirty="0" smtClean="0"/>
              <a:t>Los retos del Marxismo en metodología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s-MX" dirty="0" smtClean="0"/>
              <a:t>Dr. Enrique de la Garza Toledo</a:t>
            </a:r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5984" y="404664"/>
            <a:ext cx="7772400" cy="5976664"/>
          </a:xfrm>
        </p:spPr>
        <p:txBody>
          <a:bodyPr/>
          <a:lstStyle/>
          <a:p>
            <a:pPr>
              <a:buNone/>
            </a:pPr>
            <a:r>
              <a:rPr lang="es-MX" dirty="0" smtClean="0"/>
              <a:t>		a) Materialismo y empírico criticismo: teoría del reflejo.</a:t>
            </a:r>
          </a:p>
          <a:p>
            <a:pPr>
              <a:buNone/>
            </a:pPr>
            <a:r>
              <a:rPr lang="es-MX" dirty="0"/>
              <a:t>	</a:t>
            </a:r>
            <a:r>
              <a:rPr lang="es-MX" dirty="0" smtClean="0"/>
              <a:t>	b) Cuadernos filosóficos</a:t>
            </a:r>
          </a:p>
          <a:p>
            <a:pPr>
              <a:buNone/>
            </a:pPr>
            <a:endParaRPr lang="es-MX" sz="1800" dirty="0"/>
          </a:p>
          <a:p>
            <a:pPr algn="ctr">
              <a:buNone/>
            </a:pPr>
            <a:r>
              <a:rPr lang="es-MX" sz="3600" dirty="0" smtClean="0"/>
              <a:t>¡Al menos insuficientes!</a:t>
            </a:r>
          </a:p>
          <a:p>
            <a:pPr algn="ctr">
              <a:buNone/>
            </a:pPr>
            <a:endParaRPr lang="es-MX" sz="1800" dirty="0"/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En el marxismo de la 2ª internacional se impone una visión naturalista y </a:t>
            </a:r>
            <a:r>
              <a:rPr lang="es-MX" dirty="0" err="1" smtClean="0"/>
              <a:t>positivizante</a:t>
            </a:r>
            <a:r>
              <a:rPr lang="es-MX" dirty="0" smtClean="0"/>
              <a:t> de la historia (Lenin es el heterodoxo, ejemplo, polémica de los Mencheviques)</a:t>
            </a:r>
          </a:p>
          <a:p>
            <a:pPr algn="ctr">
              <a:buNone/>
            </a:pPr>
            <a:endParaRPr lang="es-MX" dirty="0"/>
          </a:p>
          <a:p>
            <a:pPr algn="ctr"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341784"/>
            <a:ext cx="7772400" cy="1143000"/>
          </a:xfrm>
        </p:spPr>
        <p:txBody>
          <a:bodyPr/>
          <a:lstStyle/>
          <a:p>
            <a:r>
              <a:rPr lang="es-MX" sz="3600" dirty="0" smtClean="0"/>
              <a:t>7. La revolución europea del 17 – 23: abre una reflexión 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2204864"/>
            <a:ext cx="7772400" cy="4114800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es-MX" dirty="0" err="1" smtClean="0"/>
              <a:t>Luckas</a:t>
            </a:r>
            <a:r>
              <a:rPr lang="es-MX" dirty="0" smtClean="0"/>
              <a:t>:</a:t>
            </a:r>
          </a:p>
          <a:p>
            <a:pPr marL="514350" indent="-514350">
              <a:buAutoNum type="alphaLcParenR"/>
            </a:pPr>
            <a:r>
              <a:rPr lang="es-MX" dirty="0" err="1" smtClean="0"/>
              <a:t>Korch</a:t>
            </a:r>
            <a:r>
              <a:rPr lang="es-MX" dirty="0" smtClean="0"/>
              <a:t>:</a:t>
            </a:r>
          </a:p>
          <a:p>
            <a:pPr marL="514350" indent="-514350">
              <a:buAutoNum type="alphaLcParenR"/>
            </a:pPr>
            <a:r>
              <a:rPr lang="es-MX" dirty="0" err="1" smtClean="0"/>
              <a:t>Gramsci</a:t>
            </a:r>
            <a:r>
              <a:rPr lang="es-MX" dirty="0" smtClean="0"/>
              <a:t>:</a:t>
            </a:r>
          </a:p>
          <a:p>
            <a:pPr marL="514350" indent="-514350">
              <a:buAutoNum type="alphaLcParenR"/>
            </a:pPr>
            <a:r>
              <a:rPr lang="es-MX" dirty="0" smtClean="0"/>
              <a:t>E. </a:t>
            </a:r>
            <a:r>
              <a:rPr lang="es-MX" dirty="0" err="1" smtClean="0"/>
              <a:t>Bloch</a:t>
            </a:r>
            <a:r>
              <a:rPr lang="es-MX" dirty="0" smtClean="0"/>
              <a:t>:</a:t>
            </a:r>
          </a:p>
          <a:p>
            <a:pPr marL="514350" indent="-514350">
              <a:buAutoNum type="alphaLcParenR"/>
            </a:pPr>
            <a:r>
              <a:rPr lang="es-MX" dirty="0" smtClean="0"/>
              <a:t>Escuela de</a:t>
            </a:r>
          </a:p>
          <a:p>
            <a:pPr marL="514350" indent="-514350">
              <a:buNone/>
            </a:pPr>
            <a:r>
              <a:rPr lang="es-MX" dirty="0"/>
              <a:t> </a:t>
            </a:r>
            <a:r>
              <a:rPr lang="es-MX" dirty="0" smtClean="0"/>
              <a:t>    Frankfort: 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3563888" y="2469192"/>
            <a:ext cx="42484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Punto común: La reivindicación del sujeto en la historia y la lucha en contra del naturalismo (</a:t>
            </a:r>
            <a:r>
              <a:rPr lang="es-MX" sz="2400" dirty="0" err="1" smtClean="0"/>
              <a:t>Ejem</a:t>
            </a:r>
            <a:r>
              <a:rPr lang="es-MX" sz="2400" dirty="0" smtClean="0"/>
              <a:t>. </a:t>
            </a:r>
            <a:r>
              <a:rPr lang="es-MX" sz="2400" dirty="0" err="1" smtClean="0"/>
              <a:t>Gramsci</a:t>
            </a:r>
            <a:r>
              <a:rPr lang="es-MX" sz="2400" dirty="0" smtClean="0"/>
              <a:t> </a:t>
            </a:r>
            <a:r>
              <a:rPr lang="es-MX" sz="2400" dirty="0" err="1" smtClean="0"/>
              <a:t>v.s.</a:t>
            </a:r>
            <a:r>
              <a:rPr lang="es-MX" sz="2400" dirty="0" smtClean="0"/>
              <a:t> </a:t>
            </a:r>
            <a:r>
              <a:rPr lang="es-MX" sz="2400" dirty="0" err="1" smtClean="0"/>
              <a:t>Bujarin</a:t>
            </a:r>
            <a:r>
              <a:rPr lang="es-MX" sz="2400" dirty="0" smtClean="0"/>
              <a:t>)</a:t>
            </a:r>
          </a:p>
          <a:p>
            <a:endParaRPr lang="es-MX" sz="2400" dirty="0"/>
          </a:p>
          <a:p>
            <a:endParaRPr lang="es-MX" sz="2400" dirty="0" smtClean="0"/>
          </a:p>
          <a:p>
            <a:r>
              <a:rPr lang="es-MX" sz="2400" dirty="0" err="1" smtClean="0"/>
              <a:t>v.s.</a:t>
            </a:r>
            <a:r>
              <a:rPr lang="es-MX" sz="2400" dirty="0" smtClean="0"/>
              <a:t> economicismo y positivismo</a:t>
            </a:r>
          </a:p>
        </p:txBody>
      </p:sp>
      <p:sp>
        <p:nvSpPr>
          <p:cNvPr id="5" name="4 Abrir llave"/>
          <p:cNvSpPr/>
          <p:nvPr/>
        </p:nvSpPr>
        <p:spPr bwMode="auto">
          <a:xfrm rot="10800000">
            <a:off x="2843809" y="2194520"/>
            <a:ext cx="504056" cy="3384376"/>
          </a:xfrm>
          <a:prstGeom prst="leftBrac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 Flecha derecha"/>
          <p:cNvSpPr/>
          <p:nvPr/>
        </p:nvSpPr>
        <p:spPr bwMode="auto">
          <a:xfrm rot="5400000">
            <a:off x="5256076" y="4174740"/>
            <a:ext cx="720080" cy="36004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404664"/>
            <a:ext cx="7772400" cy="4114800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s-MX" dirty="0" smtClean="0"/>
              <a:t>La III Internacional condenó de esta visión de la historia: a </a:t>
            </a:r>
            <a:r>
              <a:rPr lang="es-MX" dirty="0" err="1" smtClean="0"/>
              <a:t>Luckas</a:t>
            </a:r>
            <a:r>
              <a:rPr lang="es-MX" dirty="0" smtClean="0"/>
              <a:t> lo criticaron los SD y la 3ª internacional</a:t>
            </a:r>
          </a:p>
          <a:p>
            <a:pPr marL="514350" indent="-514350" algn="ctr">
              <a:buNone/>
            </a:pPr>
            <a:r>
              <a:rPr lang="es-MX" dirty="0" smtClean="0"/>
              <a:t>¡</a:t>
            </a:r>
            <a:r>
              <a:rPr lang="es-MX" dirty="0" err="1" smtClean="0"/>
              <a:t>Zinoviev</a:t>
            </a:r>
            <a:r>
              <a:rPr lang="es-MX" dirty="0" smtClean="0"/>
              <a:t> en su informe al V congreso         de la </a:t>
            </a:r>
            <a:r>
              <a:rPr lang="es-MX" dirty="0" err="1" smtClean="0"/>
              <a:t>Comitern</a:t>
            </a:r>
            <a:r>
              <a:rPr lang="es-MX" dirty="0" smtClean="0"/>
              <a:t> criticó Historia y  Conciencia de Clase!</a:t>
            </a:r>
            <a:endParaRPr lang="es-MX" dirty="0"/>
          </a:p>
          <a:p>
            <a:pPr marL="514350" indent="-514350">
              <a:buNone/>
            </a:pPr>
            <a:r>
              <a:rPr lang="es-MX" dirty="0" smtClean="0"/>
              <a:t>2)  Marginación de </a:t>
            </a:r>
            <a:r>
              <a:rPr lang="es-MX" dirty="0" err="1" smtClean="0"/>
              <a:t>Korch</a:t>
            </a:r>
            <a:r>
              <a:rPr lang="es-MX" dirty="0" smtClean="0"/>
              <a:t> y </a:t>
            </a:r>
            <a:r>
              <a:rPr lang="es-MX" dirty="0" err="1" smtClean="0"/>
              <a:t>Gramsci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899592" y="5013176"/>
            <a:ext cx="19442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000" dirty="0" err="1" smtClean="0"/>
              <a:t>Stalinismo</a:t>
            </a:r>
            <a:endParaRPr lang="es-MX" sz="3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275856" y="4509120"/>
            <a:ext cx="446449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MX" sz="3200" dirty="0" smtClean="0"/>
              <a:t> </a:t>
            </a:r>
            <a:r>
              <a:rPr lang="es-MX" sz="3000" dirty="0" smtClean="0"/>
              <a:t>Manuales codificados</a:t>
            </a:r>
          </a:p>
          <a:p>
            <a:pPr>
              <a:buFontTx/>
              <a:buChar char="-"/>
            </a:pPr>
            <a:r>
              <a:rPr lang="es-MX" sz="3000" dirty="0" smtClean="0"/>
              <a:t> Traducción de la dialéctica Hegeliana</a:t>
            </a:r>
            <a:endParaRPr lang="es-MX" sz="3000" dirty="0"/>
          </a:p>
        </p:txBody>
      </p:sp>
      <p:sp>
        <p:nvSpPr>
          <p:cNvPr id="6" name="5 Abrir llave"/>
          <p:cNvSpPr/>
          <p:nvPr/>
        </p:nvSpPr>
        <p:spPr bwMode="auto">
          <a:xfrm>
            <a:off x="2771800" y="4581128"/>
            <a:ext cx="432048" cy="1440160"/>
          </a:xfrm>
          <a:prstGeom prst="leftBrac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116632"/>
            <a:ext cx="7772400" cy="1656184"/>
          </a:xfrm>
        </p:spPr>
        <p:txBody>
          <a:bodyPr/>
          <a:lstStyle/>
          <a:p>
            <a:r>
              <a:rPr lang="es-MX" sz="3600" dirty="0" smtClean="0"/>
              <a:t>8. Se abre una coyuntura de gran viraje histórico en la realidad       de la base material y el viraje en las concepciones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2193032"/>
            <a:ext cx="7772400" cy="4044280"/>
          </a:xfrm>
        </p:spPr>
        <p:txBody>
          <a:bodyPr/>
          <a:lstStyle/>
          <a:p>
            <a:r>
              <a:rPr lang="es-MX" dirty="0" smtClean="0"/>
              <a:t>Reto al marxismo: </a:t>
            </a:r>
          </a:p>
          <a:p>
            <a:pPr lvl="1">
              <a:buNone/>
            </a:pPr>
            <a:r>
              <a:rPr lang="es-MX" dirty="0"/>
              <a:t>	</a:t>
            </a:r>
            <a:r>
              <a:rPr lang="es-MX" dirty="0" smtClean="0"/>
              <a:t>a) No insistir sobre una epistemología y metodología en crisis en ciencias sociales a la que se había llegado con retraso, </a:t>
            </a:r>
            <a:r>
              <a:rPr lang="es-MX" dirty="0" err="1" smtClean="0"/>
              <a:t>v.gr.</a:t>
            </a:r>
            <a:r>
              <a:rPr lang="es-MX" dirty="0" smtClean="0"/>
              <a:t> la econometría francesa marxista actual y el </a:t>
            </a:r>
            <a:r>
              <a:rPr lang="es-MX" dirty="0" err="1" smtClean="0"/>
              <a:t>regulacionismo</a:t>
            </a:r>
            <a:endParaRPr lang="es-MX" dirty="0" smtClean="0"/>
          </a:p>
          <a:p>
            <a:pPr lvl="1">
              <a:buNone/>
            </a:pPr>
            <a:r>
              <a:rPr lang="es-MX" dirty="0"/>
              <a:t>	</a:t>
            </a:r>
            <a:r>
              <a:rPr lang="es-MX" dirty="0" smtClean="0"/>
              <a:t>b) Buscar desarrollar lo que en los clásicos solo fueron concepciones epistemológicas básicas en forma actualizada</a:t>
            </a:r>
            <a:endParaRPr lang="es-MX" dirty="0"/>
          </a:p>
        </p:txBody>
      </p:sp>
      <p:sp>
        <p:nvSpPr>
          <p:cNvPr id="4" name="3 Flecha derecha"/>
          <p:cNvSpPr/>
          <p:nvPr/>
        </p:nvSpPr>
        <p:spPr bwMode="auto">
          <a:xfrm>
            <a:off x="4716016" y="836712"/>
            <a:ext cx="576064" cy="21602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9. Después del </a:t>
            </a:r>
            <a:r>
              <a:rPr lang="es-MX" sz="3600" dirty="0" err="1" smtClean="0"/>
              <a:t>Stalinismo</a:t>
            </a:r>
            <a:r>
              <a:rPr lang="es-MX" sz="3600" dirty="0" smtClean="0"/>
              <a:t> cuatro desarrollos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916832"/>
            <a:ext cx="7772400" cy="4114800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es-MX" dirty="0" smtClean="0"/>
              <a:t>El método de la economía política</a:t>
            </a:r>
          </a:p>
          <a:p>
            <a:pPr marL="514350" indent="-514350">
              <a:buAutoNum type="alphaLcParenR"/>
            </a:pPr>
            <a:r>
              <a:rPr lang="es-MX" dirty="0" smtClean="0"/>
              <a:t>La metodología en Estado práctico (Thompson)</a:t>
            </a:r>
          </a:p>
          <a:p>
            <a:pPr marL="514350" indent="-514350">
              <a:buAutoNum type="alphaLcParenR"/>
            </a:pPr>
            <a:r>
              <a:rPr lang="es-MX" dirty="0" smtClean="0"/>
              <a:t>La reflexión de la dialéctica</a:t>
            </a:r>
          </a:p>
          <a:p>
            <a:pPr marL="514350" indent="-514350">
              <a:buNone/>
            </a:pPr>
            <a:r>
              <a:rPr lang="es-MX" dirty="0"/>
              <a:t> </a:t>
            </a:r>
            <a:r>
              <a:rPr lang="es-MX" dirty="0" smtClean="0"/>
              <a:t>    y la totalidad concreta</a:t>
            </a:r>
          </a:p>
          <a:p>
            <a:pPr marL="514350" indent="-514350">
              <a:buNone/>
            </a:pPr>
            <a:r>
              <a:rPr lang="es-MX" dirty="0" smtClean="0"/>
              <a:t>d)  La reconstrucción articulada y el </a:t>
            </a:r>
            <a:r>
              <a:rPr lang="es-MX" dirty="0" err="1" smtClean="0"/>
              <a:t>configuracionismo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156176" y="3473713"/>
            <a:ext cx="18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callejón sin salida dentro   de la óptica positivista</a:t>
            </a:r>
            <a:endParaRPr lang="es-MX" sz="2000" dirty="0"/>
          </a:p>
        </p:txBody>
      </p:sp>
      <p:sp>
        <p:nvSpPr>
          <p:cNvPr id="5" name="4 Flecha derecha"/>
          <p:cNvSpPr/>
          <p:nvPr/>
        </p:nvSpPr>
        <p:spPr bwMode="auto">
          <a:xfrm>
            <a:off x="5508104" y="3789040"/>
            <a:ext cx="576064" cy="2880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260648"/>
            <a:ext cx="7772400" cy="691480"/>
          </a:xfrm>
        </p:spPr>
        <p:txBody>
          <a:bodyPr/>
          <a:lstStyle/>
          <a:p>
            <a:r>
              <a:rPr lang="es-MX" sz="3600" dirty="0" smtClean="0"/>
              <a:t>10. (continuación)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1196752"/>
            <a:ext cx="5855568" cy="4968552"/>
          </a:xfrm>
        </p:spPr>
        <p:txBody>
          <a:bodyPr/>
          <a:lstStyle/>
          <a:p>
            <a:pPr marL="514350" indent="-514350">
              <a:buAutoNum type="alphaLcPeriod"/>
            </a:pPr>
            <a:r>
              <a:rPr lang="es-MX" dirty="0" smtClean="0"/>
              <a:t>Concepto alternativa de teoría: A-</a:t>
            </a:r>
            <a:r>
              <a:rPr lang="es-MX" dirty="0" err="1" smtClean="0"/>
              <a:t>C</a:t>
            </a:r>
            <a:r>
              <a:rPr lang="es-MX" sz="2600" dirty="0" err="1" smtClean="0"/>
              <a:t>p</a:t>
            </a:r>
            <a:r>
              <a:rPr lang="es-MX" dirty="0" smtClean="0"/>
              <a:t> (niveles abstracción) </a:t>
            </a:r>
            <a:r>
              <a:rPr lang="es-MX" dirty="0" err="1" smtClean="0"/>
              <a:t>v.s.</a:t>
            </a:r>
            <a:r>
              <a:rPr lang="es-MX" dirty="0" smtClean="0"/>
              <a:t> teoría axiomatizada</a:t>
            </a:r>
          </a:p>
          <a:p>
            <a:pPr marL="514350" indent="-514350">
              <a:buAutoNum type="alphaLcPeriod"/>
            </a:pPr>
            <a:r>
              <a:rPr lang="es-MX" dirty="0" smtClean="0"/>
              <a:t>Problema del punto de partida</a:t>
            </a:r>
          </a:p>
          <a:p>
            <a:pPr marL="514350" indent="-514350">
              <a:buAutoNum type="alphaLcPeriod"/>
            </a:pPr>
            <a:r>
              <a:rPr lang="es-MX" dirty="0" smtClean="0"/>
              <a:t>Relación lógica-histórica entre niveles de abstracción </a:t>
            </a:r>
          </a:p>
          <a:p>
            <a:pPr marL="514350" indent="-514350">
              <a:buAutoNum type="alphaLcPeriod"/>
            </a:pPr>
            <a:r>
              <a:rPr lang="es-MX" dirty="0" smtClean="0"/>
              <a:t>La dialéctica y las categorías </a:t>
            </a:r>
          </a:p>
          <a:p>
            <a:pPr marL="514350" indent="-514350">
              <a:buAutoNum type="alphaLcPeriod"/>
            </a:pPr>
            <a:r>
              <a:rPr lang="es-MX" dirty="0" smtClean="0"/>
              <a:t>La verificación interna: lo histórico; hipótesis subsidiarias</a:t>
            </a:r>
          </a:p>
          <a:p>
            <a:pPr marL="514350" indent="-514350">
              <a:buNone/>
            </a:pP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5940152" y="2708920"/>
            <a:ext cx="1800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" dirty="0" smtClean="0"/>
              <a:t>Presupuesto lógico </a:t>
            </a:r>
          </a:p>
          <a:p>
            <a:r>
              <a:rPr lang="es-MX" sz="1500" dirty="0" smtClean="0"/>
              <a:t>Categoría más antigua</a:t>
            </a:r>
            <a:endParaRPr lang="es-MX" sz="1500" dirty="0"/>
          </a:p>
        </p:txBody>
      </p:sp>
      <p:sp>
        <p:nvSpPr>
          <p:cNvPr id="5" name="4 Abrir llave"/>
          <p:cNvSpPr/>
          <p:nvPr/>
        </p:nvSpPr>
        <p:spPr bwMode="auto">
          <a:xfrm>
            <a:off x="5796136" y="2780928"/>
            <a:ext cx="216024" cy="432048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940152" y="3284984"/>
            <a:ext cx="10801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" dirty="0" smtClean="0"/>
              <a:t>Lógico</a:t>
            </a:r>
          </a:p>
          <a:p>
            <a:endParaRPr lang="es-MX" sz="1500" dirty="0"/>
          </a:p>
          <a:p>
            <a:r>
              <a:rPr lang="es-MX" sz="1500" dirty="0" smtClean="0"/>
              <a:t>Histórico</a:t>
            </a:r>
            <a:endParaRPr lang="es-MX" sz="1500" dirty="0"/>
          </a:p>
        </p:txBody>
      </p:sp>
      <p:sp>
        <p:nvSpPr>
          <p:cNvPr id="7" name="6 CuadroTexto"/>
          <p:cNvSpPr txBox="1"/>
          <p:nvPr/>
        </p:nvSpPr>
        <p:spPr>
          <a:xfrm>
            <a:off x="6876256" y="3140968"/>
            <a:ext cx="9361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" dirty="0" smtClean="0"/>
              <a:t>Lógica</a:t>
            </a:r>
          </a:p>
          <a:p>
            <a:r>
              <a:rPr lang="es-MX" sz="1500" dirty="0" smtClean="0"/>
              <a:t>Teoría</a:t>
            </a:r>
            <a:endParaRPr lang="es-MX" sz="1500" dirty="0"/>
          </a:p>
        </p:txBody>
      </p:sp>
      <p:sp>
        <p:nvSpPr>
          <p:cNvPr id="8" name="7 CuadroTexto"/>
          <p:cNvSpPr txBox="1"/>
          <p:nvPr/>
        </p:nvSpPr>
        <p:spPr>
          <a:xfrm>
            <a:off x="6948264" y="3637473"/>
            <a:ext cx="11521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" dirty="0" smtClean="0"/>
              <a:t>Ilustración</a:t>
            </a:r>
          </a:p>
          <a:p>
            <a:r>
              <a:rPr lang="es-MX" sz="1500" dirty="0" smtClean="0"/>
              <a:t>Génesis</a:t>
            </a:r>
          </a:p>
          <a:p>
            <a:r>
              <a:rPr lang="es-MX" sz="1500" dirty="0" err="1" smtClean="0"/>
              <a:t>Presuestos</a:t>
            </a:r>
            <a:endParaRPr lang="es-MX" sz="1500" dirty="0" smtClean="0"/>
          </a:p>
          <a:p>
            <a:r>
              <a:rPr lang="es-MX" sz="1500" dirty="0" smtClean="0"/>
              <a:t> empíricos</a:t>
            </a:r>
            <a:endParaRPr lang="es-MX" sz="1500" dirty="0"/>
          </a:p>
        </p:txBody>
      </p:sp>
      <p:sp>
        <p:nvSpPr>
          <p:cNvPr id="9" name="8 Abrir llave"/>
          <p:cNvSpPr/>
          <p:nvPr/>
        </p:nvSpPr>
        <p:spPr bwMode="auto">
          <a:xfrm>
            <a:off x="6732240" y="3212976"/>
            <a:ext cx="216024" cy="360040"/>
          </a:xfrm>
          <a:prstGeom prst="leftBrace">
            <a:avLst>
              <a:gd name="adj1" fmla="val 20201"/>
              <a:gd name="adj2" fmla="val 6356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9 Abrir llave"/>
          <p:cNvSpPr/>
          <p:nvPr/>
        </p:nvSpPr>
        <p:spPr bwMode="auto">
          <a:xfrm>
            <a:off x="6804248" y="3717032"/>
            <a:ext cx="216024" cy="864096"/>
          </a:xfrm>
          <a:prstGeom prst="leftBrace">
            <a:avLst>
              <a:gd name="adj1" fmla="val 8333"/>
              <a:gd name="adj2" fmla="val 24439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10 Abrir llave"/>
          <p:cNvSpPr/>
          <p:nvPr/>
        </p:nvSpPr>
        <p:spPr bwMode="auto">
          <a:xfrm>
            <a:off x="5868144" y="3284984"/>
            <a:ext cx="216024" cy="792088"/>
          </a:xfrm>
          <a:prstGeom prst="leftBrace">
            <a:avLst>
              <a:gd name="adj1" fmla="val 8333"/>
              <a:gd name="adj2" fmla="val 23297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652120" y="4581128"/>
            <a:ext cx="115212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" dirty="0" smtClean="0"/>
              <a:t>Valor de uso</a:t>
            </a:r>
          </a:p>
          <a:p>
            <a:r>
              <a:rPr lang="es-MX" sz="1500" dirty="0" smtClean="0"/>
              <a:t>Valor de cambio</a:t>
            </a:r>
            <a:endParaRPr lang="es-MX" sz="1500" dirty="0"/>
          </a:p>
        </p:txBody>
      </p:sp>
      <p:sp>
        <p:nvSpPr>
          <p:cNvPr id="13" name="12 Abrir llave"/>
          <p:cNvSpPr/>
          <p:nvPr/>
        </p:nvSpPr>
        <p:spPr bwMode="auto">
          <a:xfrm>
            <a:off x="5580112" y="4581128"/>
            <a:ext cx="216024" cy="288032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5984" y="705470"/>
            <a:ext cx="7772400" cy="4752528"/>
          </a:xfrm>
        </p:spPr>
        <p:txBody>
          <a:bodyPr/>
          <a:lstStyle/>
          <a:p>
            <a:pPr marL="514350" indent="-514350">
              <a:buAutoNum type="alphaLcPeriod" startAt="6"/>
            </a:pPr>
            <a:r>
              <a:rPr lang="es-MX" dirty="0" smtClean="0"/>
              <a:t>Método de construcción de la totalidad y estrategia de reconstrucción</a:t>
            </a:r>
          </a:p>
          <a:p>
            <a:pPr marL="514350" indent="-514350">
              <a:buAutoNum type="alphaLcPeriod" startAt="6"/>
            </a:pPr>
            <a:r>
              <a:rPr lang="es-MX" dirty="0" smtClean="0"/>
              <a:t>El método de exposición </a:t>
            </a:r>
            <a:r>
              <a:rPr lang="es-MX" dirty="0" err="1" smtClean="0"/>
              <a:t>v.s.</a:t>
            </a:r>
            <a:r>
              <a:rPr lang="es-MX" dirty="0" smtClean="0"/>
              <a:t> investigación      </a:t>
            </a:r>
            <a:r>
              <a:rPr lang="es-MX" dirty="0" err="1" smtClean="0"/>
              <a:t>Zemelman</a:t>
            </a:r>
            <a:r>
              <a:rPr lang="es-MX" dirty="0" smtClean="0"/>
              <a:t>: la función de la teoría acumulada</a:t>
            </a:r>
          </a:p>
          <a:p>
            <a:pPr marL="514350" indent="-514350">
              <a:buAutoNum type="alphaLcPeriod" startAt="6"/>
            </a:pPr>
            <a:r>
              <a:rPr lang="es-MX" dirty="0" smtClean="0"/>
              <a:t>La influencia del objeto sobre la forma del método:</a:t>
            </a:r>
          </a:p>
          <a:p>
            <a:pPr marL="514350" indent="-514350">
              <a:buAutoNum type="alphaLcPeriod" startAt="6"/>
            </a:pPr>
            <a:endParaRPr lang="es-MX" dirty="0"/>
          </a:p>
          <a:p>
            <a:pPr marL="514350" indent="-514350">
              <a:buNone/>
            </a:pPr>
            <a:endParaRPr lang="es-MX" dirty="0" smtClean="0"/>
          </a:p>
          <a:p>
            <a:pPr marL="514350" indent="-514350">
              <a:buNone/>
            </a:pPr>
            <a:endParaRPr lang="es-MX" dirty="0"/>
          </a:p>
          <a:p>
            <a:pPr marL="514350" indent="-514350">
              <a:buAutoNum type="alphaLcPeriod" startAt="6"/>
            </a:pPr>
            <a:endParaRPr lang="es-MX" dirty="0" smtClean="0"/>
          </a:p>
          <a:p>
            <a:pPr marL="514350" indent="-514350">
              <a:buNone/>
            </a:pPr>
            <a:endParaRPr lang="es-MX" dirty="0" smtClean="0"/>
          </a:p>
          <a:p>
            <a:pPr marL="514350" indent="-514350">
              <a:buNone/>
            </a:pPr>
            <a:r>
              <a:rPr lang="es-MX" dirty="0" smtClean="0"/>
              <a:t>      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1907704" y="4665910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s-MX" dirty="0" smtClean="0"/>
              <a:t>Significados de totalidad</a:t>
            </a:r>
          </a:p>
          <a:p>
            <a:pPr marL="342900" indent="-342900">
              <a:buAutoNum type="alphaLcParenR"/>
            </a:pPr>
            <a:r>
              <a:rPr lang="es-MX" dirty="0" smtClean="0"/>
              <a:t>Lógico-histórico</a:t>
            </a:r>
          </a:p>
          <a:p>
            <a:pPr marL="342900" indent="-342900">
              <a:buAutoNum type="alphaLcParenR"/>
            </a:pPr>
            <a:r>
              <a:rPr lang="es-MX" dirty="0" smtClean="0"/>
              <a:t>Punto de partida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4788024" y="4449886"/>
            <a:ext cx="1944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-Procesos históricos</a:t>
            </a:r>
          </a:p>
          <a:p>
            <a:r>
              <a:rPr lang="es-MX" sz="1400" dirty="0" smtClean="0"/>
              <a:t>-Niveles de abstracción</a:t>
            </a:r>
            <a:endParaRPr lang="es-MX" sz="1400" dirty="0"/>
          </a:p>
          <a:p>
            <a:r>
              <a:rPr lang="es-MX" sz="1400" dirty="0" smtClean="0"/>
              <a:t>-Lógico-histórico</a:t>
            </a:r>
            <a:endParaRPr lang="es-MX" sz="1400" dirty="0"/>
          </a:p>
        </p:txBody>
      </p:sp>
      <p:sp>
        <p:nvSpPr>
          <p:cNvPr id="6" name="5 Abrir llave"/>
          <p:cNvSpPr/>
          <p:nvPr/>
        </p:nvSpPr>
        <p:spPr bwMode="auto">
          <a:xfrm>
            <a:off x="4716016" y="4521894"/>
            <a:ext cx="144016" cy="576064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5984" y="908720"/>
            <a:ext cx="7772400" cy="3096344"/>
          </a:xfrm>
        </p:spPr>
        <p:txBody>
          <a:bodyPr/>
          <a:lstStyle/>
          <a:p>
            <a:pPr marL="571500" indent="-571500">
              <a:buAutoNum type="romanLcPeriod"/>
            </a:pPr>
            <a:r>
              <a:rPr lang="es-MX" dirty="0" smtClean="0"/>
              <a:t>Influencia de la teoría sobre el Método     (E-S-A) </a:t>
            </a:r>
          </a:p>
          <a:p>
            <a:pPr marL="571500" indent="-571500">
              <a:buAutoNum type="alphaLcPeriod" startAt="10"/>
            </a:pPr>
            <a:r>
              <a:rPr lang="es-MX" dirty="0" smtClean="0"/>
              <a:t>Problemas nuevos:</a:t>
            </a:r>
          </a:p>
          <a:p>
            <a:pPr marL="571500" indent="-571500">
              <a:buNone/>
            </a:pPr>
            <a:r>
              <a:rPr lang="es-MX" dirty="0" smtClean="0"/>
              <a:t>		- Relación concepto teórico-dato</a:t>
            </a:r>
          </a:p>
          <a:p>
            <a:pPr marL="571500" indent="-571500">
              <a:buNone/>
            </a:pPr>
            <a:r>
              <a:rPr lang="es-MX" dirty="0"/>
              <a:t>	</a:t>
            </a:r>
            <a:r>
              <a:rPr lang="es-MX" dirty="0" smtClean="0"/>
              <a:t>	- Potencialidad y relación sujeto-objeto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629816"/>
            <a:ext cx="7772400" cy="1143000"/>
          </a:xfrm>
        </p:spPr>
        <p:txBody>
          <a:bodyPr/>
          <a:lstStyle/>
          <a:p>
            <a:r>
              <a:rPr lang="es-MX" dirty="0" smtClean="0"/>
              <a:t>Conclusiones</a:t>
            </a:r>
            <a:br>
              <a:rPr lang="es-MX" dirty="0" smtClean="0"/>
            </a:br>
            <a:r>
              <a:rPr lang="es-MX" sz="3600" dirty="0" smtClean="0"/>
              <a:t>¿El Marxismo a muerto?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2204864"/>
            <a:ext cx="7772400" cy="324036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s-MX" dirty="0" smtClean="0"/>
              <a:t>Marx: </a:t>
            </a:r>
          </a:p>
          <a:p>
            <a:pPr marL="893763" lvl="1" indent="-449263">
              <a:buFont typeface="Wingdings" pitchFamily="2" charset="2"/>
              <a:buChar char="ü"/>
            </a:pPr>
            <a:r>
              <a:rPr lang="es-MX" dirty="0" smtClean="0"/>
              <a:t>Explotación (la diferencia entre trabajo y FT)</a:t>
            </a:r>
          </a:p>
          <a:p>
            <a:pPr marL="893763" lvl="1" indent="-449263">
              <a:buFont typeface="Wingdings" pitchFamily="2" charset="2"/>
              <a:buChar char="ü"/>
            </a:pPr>
            <a:r>
              <a:rPr lang="es-MX" dirty="0" smtClean="0"/>
              <a:t>Lucha de clases</a:t>
            </a:r>
          </a:p>
          <a:p>
            <a:pPr marL="893763" lvl="1" indent="-449263">
              <a:buFont typeface="Wingdings" pitchFamily="2" charset="2"/>
              <a:buChar char="ü"/>
            </a:pPr>
            <a:r>
              <a:rPr lang="es-MX" dirty="0" smtClean="0"/>
              <a:t>¿el sujeto - objeto? </a:t>
            </a:r>
          </a:p>
          <a:p>
            <a:pPr marL="893763" lvl="1" indent="-449263">
              <a:buFont typeface="Wingdings" pitchFamily="2" charset="2"/>
              <a:buChar char="ü"/>
            </a:pPr>
            <a:r>
              <a:rPr lang="es-MX" dirty="0" smtClean="0"/>
              <a:t>Propuesto </a:t>
            </a:r>
            <a:r>
              <a:rPr lang="es-MX" dirty="0" err="1" smtClean="0"/>
              <a:t>espistemo</a:t>
            </a:r>
            <a:r>
              <a:rPr lang="es-MX" dirty="0" smtClean="0"/>
              <a:t>-metodológico que confronta al positivismo</a:t>
            </a:r>
            <a:endParaRPr lang="es-MX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980728"/>
            <a:ext cx="7772400" cy="4896544"/>
          </a:xfrm>
        </p:spPr>
        <p:txBody>
          <a:bodyPr/>
          <a:lstStyle/>
          <a:p>
            <a:r>
              <a:rPr lang="es-MX" dirty="0" smtClean="0"/>
              <a:t>Marxismo occidental:</a:t>
            </a:r>
          </a:p>
          <a:p>
            <a:pPr lvl="1"/>
            <a:r>
              <a:rPr lang="es-MX" dirty="0" smtClean="0"/>
              <a:t>Profundiza en el poder y la dominación: hegemonía </a:t>
            </a:r>
          </a:p>
          <a:p>
            <a:pPr lvl="1"/>
            <a:r>
              <a:rPr lang="es-MX" dirty="0" smtClean="0"/>
              <a:t>La relación dominación y cultura: Hegemonía, industria cultural</a:t>
            </a:r>
          </a:p>
          <a:p>
            <a:pPr lvl="1"/>
            <a:r>
              <a:rPr lang="es-MX" dirty="0" smtClean="0"/>
              <a:t>Sujeto: </a:t>
            </a:r>
          </a:p>
          <a:p>
            <a:pPr lvl="2"/>
            <a:r>
              <a:rPr lang="es-MX" dirty="0" smtClean="0"/>
              <a:t>Visión del mundo</a:t>
            </a:r>
          </a:p>
          <a:p>
            <a:pPr lvl="2"/>
            <a:r>
              <a:rPr lang="es-MX" dirty="0" smtClean="0"/>
              <a:t>Inconsciente</a:t>
            </a:r>
          </a:p>
          <a:p>
            <a:pPr lvl="2"/>
            <a:r>
              <a:rPr lang="es-MX" dirty="0" smtClean="0"/>
              <a:t>Proceso de formación de clase</a:t>
            </a:r>
          </a:p>
          <a:p>
            <a:pPr lvl="2"/>
            <a:r>
              <a:rPr lang="es-MX" dirty="0" smtClean="0"/>
              <a:t>Subjetividad</a:t>
            </a:r>
          </a:p>
          <a:p>
            <a:pPr lvl="2"/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116632"/>
            <a:ext cx="7772400" cy="1656184"/>
          </a:xfrm>
        </p:spPr>
        <p:txBody>
          <a:bodyPr/>
          <a:lstStyle/>
          <a:p>
            <a:r>
              <a:rPr lang="es-MX" sz="3600" dirty="0" smtClean="0"/>
              <a:t>1. Es común afirmar que Marx creó una nueva ciencia: la ciencia de la historia ¿Qué significa?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2204864"/>
            <a:ext cx="7772400" cy="4332312"/>
          </a:xfrm>
        </p:spPr>
        <p:txBody>
          <a:bodyPr/>
          <a:lstStyle/>
          <a:p>
            <a:r>
              <a:rPr lang="es-MX" dirty="0" smtClean="0"/>
              <a:t>Ciencia de las relaciones entre los hombres y de estos con la naturaleza: ¿Una ciencia positiva de la sociedad?</a:t>
            </a:r>
          </a:p>
          <a:p>
            <a:endParaRPr lang="es-MX" dirty="0" smtClean="0"/>
          </a:p>
          <a:p>
            <a:r>
              <a:rPr lang="es-MX" dirty="0" smtClean="0"/>
              <a:t>Una concepción de historia como articulación entre objetividad y subjetividad y un privilegio de ángulos de análisis de los fenómenos históricos</a:t>
            </a:r>
            <a:endParaRPr lang="es-MX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5984" y="332656"/>
            <a:ext cx="7772400" cy="6120680"/>
          </a:xfrm>
        </p:spPr>
        <p:txBody>
          <a:bodyPr/>
          <a:lstStyle/>
          <a:p>
            <a:r>
              <a:rPr lang="es-MX" dirty="0" smtClean="0"/>
              <a:t>El problema central actual no es materialismo-idealismo, sino E-S-A </a:t>
            </a:r>
          </a:p>
          <a:p>
            <a:r>
              <a:rPr lang="es-MX" dirty="0" smtClean="0"/>
              <a:t>¿Porqué decayó el Marxismo?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dirty="0" smtClean="0"/>
              <a:t>Porque predominó el marxismo – leninismo + URSS y PCS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dirty="0" smtClean="0"/>
              <a:t>Caída de la URSS           No verificación del Marxismo</a:t>
            </a:r>
          </a:p>
          <a:p>
            <a:pPr marL="1371600" lvl="2" indent="-514350">
              <a:buFont typeface="+mj-lt"/>
              <a:buAutoNum type="alphaLcParenR"/>
            </a:pPr>
            <a:r>
              <a:rPr lang="es-MX" dirty="0" smtClean="0"/>
              <a:t>Sin propiedad privada           No burguesía, no dominación, no explotación</a:t>
            </a:r>
          </a:p>
          <a:p>
            <a:pPr marL="1371600" lvl="2" indent="-514350">
              <a:buFont typeface="+mj-lt"/>
              <a:buAutoNum type="alphaLcParenR"/>
            </a:pPr>
            <a:r>
              <a:rPr lang="es-MX" dirty="0" smtClean="0"/>
              <a:t>No ciclo económico</a:t>
            </a:r>
          </a:p>
          <a:p>
            <a:pPr marL="1371600" lvl="2" indent="-514350">
              <a:buNone/>
            </a:pPr>
            <a:endParaRPr lang="es-MX" dirty="0" smtClean="0"/>
          </a:p>
          <a:p>
            <a:pPr marL="1371600" lvl="2" indent="-514350">
              <a:buFont typeface="+mj-lt"/>
              <a:buAutoNum type="alphaLcParenR" startAt="3"/>
            </a:pPr>
            <a:r>
              <a:rPr lang="es-MX" dirty="0" smtClean="0"/>
              <a:t>Evolución por la industrialización </a:t>
            </a:r>
            <a:r>
              <a:rPr lang="es-MX" dirty="0" err="1" smtClean="0"/>
              <a:t>v.s.</a:t>
            </a:r>
            <a:r>
              <a:rPr lang="es-MX" dirty="0" smtClean="0"/>
              <a:t> servicios (completar El Capital)</a:t>
            </a:r>
            <a:endParaRPr lang="es-MX" dirty="0"/>
          </a:p>
        </p:txBody>
      </p:sp>
      <p:sp>
        <p:nvSpPr>
          <p:cNvPr id="4" name="3 Flecha derecha"/>
          <p:cNvSpPr/>
          <p:nvPr/>
        </p:nvSpPr>
        <p:spPr bwMode="auto">
          <a:xfrm>
            <a:off x="4023320" y="3068960"/>
            <a:ext cx="648072" cy="2880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4 Flecha derecha"/>
          <p:cNvSpPr/>
          <p:nvPr/>
        </p:nvSpPr>
        <p:spPr bwMode="auto">
          <a:xfrm>
            <a:off x="4527376" y="4005064"/>
            <a:ext cx="576064" cy="21602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 Flecha abajo"/>
          <p:cNvSpPr/>
          <p:nvPr/>
        </p:nvSpPr>
        <p:spPr bwMode="auto">
          <a:xfrm>
            <a:off x="2655168" y="5085184"/>
            <a:ext cx="288032" cy="50405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116632"/>
            <a:ext cx="7772400" cy="1584176"/>
          </a:xfrm>
        </p:spPr>
        <p:txBody>
          <a:bodyPr/>
          <a:lstStyle/>
          <a:p>
            <a:r>
              <a:rPr lang="es-MX" sz="3600" dirty="0" smtClean="0"/>
              <a:t>2. Al respecto dice H. </a:t>
            </a:r>
            <a:r>
              <a:rPr lang="es-MX" sz="3600" dirty="0" err="1" smtClean="0"/>
              <a:t>Claver</a:t>
            </a:r>
            <a:r>
              <a:rPr lang="es-MX" sz="3600" dirty="0" smtClean="0"/>
              <a:t> que </a:t>
            </a:r>
            <a:r>
              <a:rPr lang="es-MX" sz="3600" u="sng" dirty="0" smtClean="0"/>
              <a:t>el capital</a:t>
            </a:r>
            <a:r>
              <a:rPr lang="es-MX" sz="3600" dirty="0" smtClean="0"/>
              <a:t> acepta varios ángulos de lectura (el marxismo)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2481064"/>
            <a:ext cx="7772400" cy="3252192"/>
          </a:xfrm>
        </p:spPr>
        <p:txBody>
          <a:bodyPr/>
          <a:lstStyle/>
          <a:p>
            <a:r>
              <a:rPr lang="es-MX" dirty="0" smtClean="0"/>
              <a:t>El marxismo es una ciencia positiva, con función explicativa y predictiva a partir de la aplicación de sus leyes (</a:t>
            </a:r>
            <a:r>
              <a:rPr lang="es-MX" dirty="0" err="1" smtClean="0"/>
              <a:t>V.g.</a:t>
            </a:r>
            <a:r>
              <a:rPr lang="es-MX" dirty="0" smtClean="0"/>
              <a:t> El capital es una obra de teoría económica e incluso una econometría)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5984" y="1268760"/>
            <a:ext cx="7772400" cy="4114800"/>
          </a:xfrm>
        </p:spPr>
        <p:txBody>
          <a:bodyPr/>
          <a:lstStyle/>
          <a:p>
            <a:r>
              <a:rPr lang="es-MX" dirty="0" smtClean="0"/>
              <a:t>El marxismo es un método (tradición que viene de </a:t>
            </a:r>
            <a:r>
              <a:rPr lang="es-MX" dirty="0" err="1" smtClean="0"/>
              <a:t>Luckas</a:t>
            </a:r>
            <a:r>
              <a:rPr lang="es-MX" dirty="0" smtClean="0"/>
              <a:t>)</a:t>
            </a:r>
          </a:p>
          <a:p>
            <a:pPr>
              <a:buNone/>
            </a:pPr>
            <a:endParaRPr lang="es-MX" dirty="0" smtClean="0"/>
          </a:p>
          <a:p>
            <a:r>
              <a:rPr lang="es-MX" dirty="0" smtClean="0"/>
              <a:t>El marxismo es la ciencia de la revolución, una sociología vestida de ciencia política, que el análisis de las relaciones sociales las emprende desde el ángulo del poder y la dominación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188640"/>
            <a:ext cx="7772400" cy="5132040"/>
          </a:xfrm>
        </p:spPr>
        <p:txBody>
          <a:bodyPr/>
          <a:lstStyle/>
          <a:p>
            <a:r>
              <a:rPr lang="es-MX" sz="3600" dirty="0" smtClean="0"/>
              <a:t>3. Dice un autor que en Marx hay dos conceptos de ciencia, una proviene de la tradición anglosajona de ciencia empírica (cercana a la ciencia natural) y otra de la tradición romántico alemana como especificidad del fenómeno histórico e importancia de la voluntad: el marxismo, hijo de su tiempo está sujeto a esta doble tensión</a:t>
            </a:r>
            <a:endParaRPr lang="es-MX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269776"/>
            <a:ext cx="7772400" cy="710952"/>
          </a:xfrm>
        </p:spPr>
        <p:txBody>
          <a:bodyPr/>
          <a:lstStyle/>
          <a:p>
            <a:r>
              <a:rPr lang="es-MX" sz="3600" dirty="0" smtClean="0"/>
              <a:t>4. En esta doble tensión se desenvuelve: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268760"/>
            <a:ext cx="7772400" cy="5122912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es-MX" dirty="0" smtClean="0"/>
              <a:t>El concepto de ley y determinación como ley de tendencia y determinación </a:t>
            </a:r>
            <a:r>
              <a:rPr lang="es-MX" dirty="0" err="1" smtClean="0"/>
              <a:t>v.s.</a:t>
            </a:r>
            <a:r>
              <a:rPr lang="es-MX" dirty="0" smtClean="0"/>
              <a:t> causalidad (como potencialidad mediada)</a:t>
            </a:r>
          </a:p>
          <a:p>
            <a:pPr marL="514350" indent="-514350">
              <a:buAutoNum type="alphaLcParenR" startAt="2"/>
            </a:pPr>
            <a:r>
              <a:rPr lang="es-MX" dirty="0" smtClean="0"/>
              <a:t>El concepto de tiempo presente y de futuro como articulación entre objetividad y subjetividad</a:t>
            </a:r>
          </a:p>
          <a:p>
            <a:pPr marL="514350" indent="-514350">
              <a:buAutoNum type="alphaLcParenR" startAt="3"/>
            </a:pPr>
            <a:r>
              <a:rPr lang="es-MX" dirty="0" smtClean="0"/>
              <a:t>El problema de la predicción como espacio de lo posible</a:t>
            </a:r>
          </a:p>
          <a:p>
            <a:pPr marL="514350" indent="-514350">
              <a:buNone/>
            </a:pPr>
            <a:r>
              <a:rPr lang="es-MX" dirty="0" smtClean="0"/>
              <a:t>d)  La idea de la prueba como praxis </a:t>
            </a:r>
          </a:p>
          <a:p>
            <a:pPr marL="514350" indent="-514350">
              <a:buAutoNum type="alphaLcParenR" startAt="2"/>
            </a:pP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984" y="361256"/>
            <a:ext cx="7772400" cy="619472"/>
          </a:xfrm>
        </p:spPr>
        <p:txBody>
          <a:bodyPr/>
          <a:lstStyle/>
          <a:p>
            <a:r>
              <a:rPr lang="es-MX" sz="3600" dirty="0" smtClean="0"/>
              <a:t>5. Detrás está un concepto de realidad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1762472"/>
            <a:ext cx="7772400" cy="4114800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es-MX" dirty="0" smtClean="0"/>
              <a:t>Un concepto de historia como articulación entre objetividad y subjetividad </a:t>
            </a:r>
            <a:r>
              <a:rPr lang="es-MX" dirty="0" err="1" smtClean="0"/>
              <a:t>v.s.</a:t>
            </a:r>
            <a:r>
              <a:rPr lang="es-MX" dirty="0" smtClean="0"/>
              <a:t> naturalismo</a:t>
            </a:r>
          </a:p>
          <a:p>
            <a:pPr marL="514350" indent="-514350">
              <a:buAutoNum type="alphaLcParenR"/>
            </a:pPr>
            <a:r>
              <a:rPr lang="es-MX" dirty="0" smtClean="0"/>
              <a:t>La idea del movimiento como rearticulación        </a:t>
            </a:r>
            <a:r>
              <a:rPr lang="es-MX" b="1" dirty="0" smtClean="0"/>
              <a:t>:</a:t>
            </a:r>
            <a:r>
              <a:rPr lang="es-MX" dirty="0" smtClean="0"/>
              <a:t> transformación de legalidades y abstracción históricamente determinada </a:t>
            </a:r>
            <a:r>
              <a:rPr lang="es-MX" dirty="0" err="1" smtClean="0"/>
              <a:t>v.s.</a:t>
            </a:r>
            <a:r>
              <a:rPr lang="es-MX" dirty="0" smtClean="0"/>
              <a:t> leyes y conceptos universales</a:t>
            </a:r>
            <a:endParaRPr lang="es-MX" dirty="0"/>
          </a:p>
        </p:txBody>
      </p:sp>
      <p:sp>
        <p:nvSpPr>
          <p:cNvPr id="4" name="3 Flecha derecha"/>
          <p:cNvSpPr/>
          <p:nvPr/>
        </p:nvSpPr>
        <p:spPr bwMode="auto">
          <a:xfrm>
            <a:off x="3203848" y="4005064"/>
            <a:ext cx="576064" cy="2880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764704"/>
            <a:ext cx="7772400" cy="5184576"/>
          </a:xfrm>
        </p:spPr>
        <p:txBody>
          <a:bodyPr/>
          <a:lstStyle/>
          <a:p>
            <a:pPr marL="514350" indent="-514350">
              <a:buAutoNum type="alphaLcParenR" startAt="3"/>
            </a:pPr>
            <a:r>
              <a:rPr lang="es-MX" dirty="0" smtClean="0"/>
              <a:t>Realidad por niveles de realidad no reducida a lo empírico en rearticulación y con dinamismos diferentes: concepto de totalidad </a:t>
            </a:r>
            <a:r>
              <a:rPr lang="es-MX" dirty="0" err="1" smtClean="0"/>
              <a:t>v.s.</a:t>
            </a:r>
            <a:r>
              <a:rPr lang="es-MX" dirty="0" smtClean="0"/>
              <a:t> sistema teórico axiomáticamente construido y deductivamente relacionado</a:t>
            </a:r>
          </a:p>
          <a:p>
            <a:pPr marL="514350" indent="-514350">
              <a:buNone/>
            </a:pPr>
            <a:r>
              <a:rPr lang="es-MX" dirty="0" smtClean="0"/>
              <a:t>                ley de tendencia y espacio de posibilidades</a:t>
            </a:r>
          </a:p>
          <a:p>
            <a:pPr>
              <a:buNone/>
            </a:pPr>
            <a:r>
              <a:rPr lang="es-MX" dirty="0" smtClean="0"/>
              <a:t>d)  Relación S - O</a:t>
            </a:r>
            <a:endParaRPr lang="es-MX" dirty="0"/>
          </a:p>
        </p:txBody>
      </p:sp>
      <p:sp>
        <p:nvSpPr>
          <p:cNvPr id="4" name="3 Flecha derecha"/>
          <p:cNvSpPr/>
          <p:nvPr/>
        </p:nvSpPr>
        <p:spPr bwMode="auto">
          <a:xfrm>
            <a:off x="1043608" y="4005064"/>
            <a:ext cx="720080" cy="21602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188640"/>
            <a:ext cx="7772400" cy="1512168"/>
          </a:xfrm>
        </p:spPr>
        <p:txBody>
          <a:bodyPr/>
          <a:lstStyle/>
          <a:p>
            <a:r>
              <a:rPr lang="es-MX" sz="3600" dirty="0" smtClean="0"/>
              <a:t>6. Este concepto de ciencia se va volviendo paradigma hegemónico desde finales del s. </a:t>
            </a:r>
            <a:r>
              <a:rPr lang="es-MX" sz="2400" b="1" dirty="0" smtClean="0"/>
              <a:t>XIX</a:t>
            </a:r>
            <a:endParaRPr lang="es-MX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2194520"/>
            <a:ext cx="7772400" cy="4114800"/>
          </a:xfrm>
        </p:spPr>
        <p:txBody>
          <a:bodyPr/>
          <a:lstStyle/>
          <a:p>
            <a:r>
              <a:rPr lang="es-MX" dirty="0" smtClean="0"/>
              <a:t>Influye al marxismo: el marxismo de la 2ª internacional</a:t>
            </a:r>
          </a:p>
          <a:p>
            <a:r>
              <a:rPr lang="es-MX" dirty="0" smtClean="0"/>
              <a:t>Un marxismo que no logra dar cuenta de la revolución en las ciencias naturales (la dialéctica ingenua) y por tanto muchos problemas quedan inmersos en los que define el positivismo: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tilla de diseño Reglas">
  <a:themeElements>
    <a:clrScheme name="Tema de Office 1">
      <a:dk1>
        <a:srgbClr val="663300"/>
      </a:dk1>
      <a:lt1>
        <a:srgbClr val="FFF8E2"/>
      </a:lt1>
      <a:dk2>
        <a:srgbClr val="996600"/>
      </a:dk2>
      <a:lt2>
        <a:srgbClr val="DDDDDD"/>
      </a:lt2>
      <a:accent1>
        <a:srgbClr val="92D0A4"/>
      </a:accent1>
      <a:accent2>
        <a:srgbClr val="BDAB71"/>
      </a:accent2>
      <a:accent3>
        <a:srgbClr val="FFFBEE"/>
      </a:accent3>
      <a:accent4>
        <a:srgbClr val="562A00"/>
      </a:accent4>
      <a:accent5>
        <a:srgbClr val="C7E4CF"/>
      </a:accent5>
      <a:accent6>
        <a:srgbClr val="AB9B66"/>
      </a:accent6>
      <a:hlink>
        <a:srgbClr val="FF9999"/>
      </a:hlink>
      <a:folHlink>
        <a:srgbClr val="E5DF94"/>
      </a:folHlink>
    </a:clrScheme>
    <a:fontScheme name="Tema de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a de Office 1">
        <a:dk1>
          <a:srgbClr val="663300"/>
        </a:dk1>
        <a:lt1>
          <a:srgbClr val="FFF8E2"/>
        </a:lt1>
        <a:dk2>
          <a:srgbClr val="996600"/>
        </a:dk2>
        <a:lt2>
          <a:srgbClr val="DDDDDD"/>
        </a:lt2>
        <a:accent1>
          <a:srgbClr val="92D0A4"/>
        </a:accent1>
        <a:accent2>
          <a:srgbClr val="BDAB71"/>
        </a:accent2>
        <a:accent3>
          <a:srgbClr val="FFFBEE"/>
        </a:accent3>
        <a:accent4>
          <a:srgbClr val="562A00"/>
        </a:accent4>
        <a:accent5>
          <a:srgbClr val="C7E4CF"/>
        </a:accent5>
        <a:accent6>
          <a:srgbClr val="AB9B66"/>
        </a:accent6>
        <a:hlink>
          <a:srgbClr val="FF9999"/>
        </a:hlink>
        <a:folHlink>
          <a:srgbClr val="E5DF9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663300"/>
        </a:dk1>
        <a:lt1>
          <a:srgbClr val="F8F8F8"/>
        </a:lt1>
        <a:dk2>
          <a:srgbClr val="3366CC"/>
        </a:dk2>
        <a:lt2>
          <a:srgbClr val="CCECFF"/>
        </a:lt2>
        <a:accent1>
          <a:srgbClr val="93C4D0"/>
        </a:accent1>
        <a:accent2>
          <a:srgbClr val="BDAB71"/>
        </a:accent2>
        <a:accent3>
          <a:srgbClr val="FBFBFB"/>
        </a:accent3>
        <a:accent4>
          <a:srgbClr val="562A00"/>
        </a:accent4>
        <a:accent5>
          <a:srgbClr val="C8DEE4"/>
        </a:accent5>
        <a:accent6>
          <a:srgbClr val="AB9B66"/>
        </a:accent6>
        <a:hlink>
          <a:srgbClr val="E6B2BE"/>
        </a:hlink>
        <a:folHlink>
          <a:srgbClr val="E5DF9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Reglas</Template>
  <TotalTime>147</TotalTime>
  <Words>883</Words>
  <Application>Microsoft Office PowerPoint</Application>
  <PresentationFormat>Presentación en pantalla (4:3)</PresentationFormat>
  <Paragraphs>120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Plantilla de diseño Reglas</vt:lpstr>
      <vt:lpstr>Los retos del Marxismo en metodología</vt:lpstr>
      <vt:lpstr>1. Es común afirmar que Marx creó una nueva ciencia: la ciencia de la historia ¿Qué significa?</vt:lpstr>
      <vt:lpstr>2. Al respecto dice H. Claver que el capital acepta varios ángulos de lectura (el marxismo)</vt:lpstr>
      <vt:lpstr>Diapositiva 4</vt:lpstr>
      <vt:lpstr>3. Dice un autor que en Marx hay dos conceptos de ciencia, una proviene de la tradición anglosajona de ciencia empírica (cercana a la ciencia natural) y otra de la tradición romántico alemana como especificidad del fenómeno histórico e importancia de la voluntad: el marxismo, hijo de su tiempo está sujeto a esta doble tensión</vt:lpstr>
      <vt:lpstr>4. En esta doble tensión se desenvuelve:</vt:lpstr>
      <vt:lpstr>5. Detrás está un concepto de realidad</vt:lpstr>
      <vt:lpstr>Diapositiva 8</vt:lpstr>
      <vt:lpstr>6. Este concepto de ciencia se va volviendo paradigma hegemónico desde finales del s. XIX</vt:lpstr>
      <vt:lpstr>Diapositiva 10</vt:lpstr>
      <vt:lpstr>7. La revolución europea del 17 – 23: abre una reflexión </vt:lpstr>
      <vt:lpstr>Diapositiva 12</vt:lpstr>
      <vt:lpstr>8. Se abre una coyuntura de gran viraje histórico en la realidad       de la base material y el viraje en las concepciones</vt:lpstr>
      <vt:lpstr>9. Después del Stalinismo cuatro desarrollos</vt:lpstr>
      <vt:lpstr>10. (continuación)</vt:lpstr>
      <vt:lpstr>Diapositiva 16</vt:lpstr>
      <vt:lpstr>Diapositiva 17</vt:lpstr>
      <vt:lpstr>Conclusiones ¿El Marxismo a muerto?</vt:lpstr>
      <vt:lpstr>Diapositiva 19</vt:lpstr>
      <vt:lpstr>Diapositiva 20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retos del Marxismo en metodología</dc:title>
  <dc:creator>Enrique de la Garza</dc:creator>
  <cp:lastModifiedBy>Enrique de la Garza</cp:lastModifiedBy>
  <cp:revision>26</cp:revision>
  <dcterms:created xsi:type="dcterms:W3CDTF">2011-02-07T16:40:30Z</dcterms:created>
  <dcterms:modified xsi:type="dcterms:W3CDTF">2012-07-02T17:41:06Z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TC010690643082</vt:lpwstr>
  </property>
</Properties>
</file>