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9" r:id="rId16"/>
    <p:sldId id="268" r:id="rId17"/>
    <p:sldId id="27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0FF1CE12-B100-0000-0000-000000000002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0"/>
    <p:restoredTop sz="86410"/>
  </p:normalViewPr>
  <p:slideViewPr>
    <p:cSldViewPr>
      <p:cViewPr>
        <p:scale>
          <a:sx n="100" d="100"/>
          <a:sy n="100" d="100"/>
        </p:scale>
        <p:origin x="-894" y="-282"/>
      </p:cViewPr>
      <p:guideLst>
        <p:guide orient="horz" pos="2160"/>
        <p:guide pos="2880"/>
      </p:guideLst>
    </p:cSldViewPr>
  </p:slideViewPr>
  <p:outlineViewPr>
    <p:cViewPr>
      <p:scale>
        <a:sx n="1" d="1"/>
        <a:sy n="1" d="1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s-ES" dirty="0" smtClean="0"/>
          </a:p>
        </p:txBody>
      </p:sp>
      <p:sp>
        <p:nvSpPr>
          <p:cNvPr id="24" name="Rectangle 24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A849C5AD-4428-4E9C-9C84-11B72C9365FB}" type="datetimeFigureOut">
              <a:rPr lang="es-ES" smtClean="0"/>
              <a:pPr/>
              <a:t>25/06/2012</a:t>
            </a:fld>
            <a:endParaRPr lang="es-ES" dirty="0" smtClean="0"/>
          </a:p>
        </p:txBody>
      </p:sp>
      <p:sp>
        <p:nvSpPr>
          <p:cNvPr id="30" name="Rectangle 30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s-ES" dirty="0" smtClean="0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8C596567-A38F-4CEF-B37F-9B9D120D62CE}" type="slidenum">
              <a:rPr lang="es-ES" smtClean="0"/>
              <a:pPr/>
              <a:t>‹Nº›</a:t>
            </a:fld>
            <a:endParaRPr lang="es-ES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4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15" name="Rectangle 15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D7547E60-4BE7-4E4E-9AAA-5EE35AEC995C}" type="datetimeFigureOut">
              <a:rPr/>
              <a:pPr/>
              <a:t>5/9/2006</a:t>
            </a:fld>
            <a:endParaRPr lang="es-ES" dirty="0"/>
          </a:p>
        </p:txBody>
      </p:sp>
      <p:sp>
        <p:nvSpPr>
          <p:cNvPr id="23" name="Rectangle 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anchor="ctr"/>
          <a:lstStyle/>
          <a:p>
            <a:endParaRPr lang="es-ES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título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28" name="Rectangle 28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CA077768-21C8-4125-A345-258E48D2EED0}" type="slidenum">
              <a:rPr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MX" smtClean="0"/>
              <a:pPr/>
              <a:t>14</a:t>
            </a:fld>
            <a:endParaRPr lang="es-MX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jpg"/>
          <p:cNvPicPr>
            <a:picLocks noChangeAspect="1"/>
          </p:cNvPicPr>
          <p:nvPr/>
        </p:nvPicPr>
        <p:blipFill>
          <a:blip r:embed="rId2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2.png"/>
          <p:cNvPicPr>
            <a:picLocks noChangeAspect="1"/>
          </p:cNvPicPr>
          <p:nvPr/>
        </p:nvPicPr>
        <p:blipFill>
          <a:blip r:embed="rId3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3.png"/>
          <p:cNvPicPr>
            <a:picLocks noChangeAspect="1"/>
          </p:cNvPicPr>
          <p:nvPr/>
        </p:nvPicPr>
        <p:blipFill>
          <a:blip r:embed="rId4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4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Rectangle 31"/>
          <p:cNvSpPr>
            <a:spLocks noGrp="1"/>
          </p:cNvSpPr>
          <p:nvPr>
            <p:ph type="subTitle" idx="1"/>
          </p:nvPr>
        </p:nvSpPr>
        <p:spPr>
          <a:xfrm>
            <a:off x="2492734" y="5094577"/>
            <a:ext cx="6194066" cy="925223"/>
          </a:xfrm>
        </p:spPr>
        <p:txBody>
          <a:bodyPr/>
          <a:lstStyle>
            <a:lvl1pPr marL="0" indent="0" algn="r" latinLnBrk="0">
              <a:buNone/>
              <a:defRPr lang="es-ES" sz="28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5" name="Rectangle 5"/>
          <p:cNvSpPr>
            <a:spLocks noGrp="1"/>
          </p:cNvSpPr>
          <p:nvPr>
            <p:ph type="ctrTitle"/>
          </p:nvPr>
        </p:nvSpPr>
        <p:spPr>
          <a:xfrm>
            <a:off x="1108986" y="3606800"/>
            <a:ext cx="7577814" cy="1470025"/>
          </a:xfrm>
        </p:spPr>
        <p:txBody>
          <a:bodyPr anchor="b" anchorCtr="0"/>
          <a:lstStyle>
            <a:lvl1pPr algn="r" latinLnBrk="0">
              <a:defRPr lang="es-ES" sz="4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/>
              <a:pPr/>
              <a:t>5/9/2006</a:t>
            </a:fld>
            <a:endParaRPr lang="es-E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‹Nº›</a:t>
            </a:fld>
            <a:endParaRPr lang="es-E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título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/>
              <a:t>Haga clic para modificar el estilo de título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/>
              <a:pPr/>
              <a:t>5/9/2006</a:t>
            </a:fld>
            <a:endParaRPr lang="es-E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‹Nº›</a:t>
            </a:fld>
            <a:endParaRPr lang="es-E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ólo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/>
              <a:t>Haga clic para modificar el estilo de título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/>
              <a:pPr/>
              <a:t>5/9/2006</a:t>
            </a:fld>
            <a:endParaRPr lang="es-E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‹Nº›</a:t>
            </a:fld>
            <a:endParaRPr lang="es-E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/>
              <a:pPr/>
              <a:t>5/9/2006</a:t>
            </a:fld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‹Nº›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texto a dos 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/>
              <a:t>Haga clic para modificar los estilos de título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1" name="Rectangle 11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/>
              <a:t>Haga clic para modificar los estilos de título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/>
              <a:t>Haga clic para modificar el estilo de título del patrón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/>
              <a:pPr/>
              <a:t>5/9/2006</a:t>
            </a:fld>
            <a:endParaRPr lang="es-E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‹Nº›</a:t>
            </a:fld>
            <a:endParaRPr lang="es-E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título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/>
              <a:t>Haga clic para modificar el estilo de título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/>
              <a:pPr/>
              <a:t>5/9/2006</a:t>
            </a:fld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‹Nº›</a:t>
            </a:fld>
            <a:endParaRPr lang="es-E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contenid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0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/>
              <a:t>Haga clic para modificar los estilos de título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7" name="Rectangle 17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/>
              <a:t>Haga clic para modificar los estilos de título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/>
              <a:t>Haga clic para modificar el estilo de título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/>
              <a:pPr/>
              <a:t>5/9/2006</a:t>
            </a:fld>
            <a:endParaRPr lang="es-E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‹Nº›</a:t>
            </a:fld>
            <a:endParaRPr lang="es-E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shade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5.png"/>
          <p:cNvPicPr>
            <a:picLocks noChangeAspect="1"/>
          </p:cNvPicPr>
          <p:nvPr/>
        </p:nvPicPr>
        <p:blipFill>
          <a:blip r:embed="rId9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6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Rectangle 30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/>
              <a:t>Haga clic para modificar el estilo de título del patrón</a:t>
            </a:r>
          </a:p>
        </p:txBody>
      </p:sp>
      <p:sp>
        <p:nvSpPr>
          <p:cNvPr id="12" name="Rectangl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título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Rectangle 6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latinLnBrk="0">
              <a:defRPr lang="es-ES" sz="1000">
                <a:latin typeface="+mn-lt"/>
              </a:defRPr>
            </a:lvl1pPr>
          </a:lstStyle>
          <a:p>
            <a:fld id="{5C14FD69-4A85-4715-A222-ABB225B63BC6}" type="datetimeFigureOut">
              <a:rPr/>
              <a:pPr/>
              <a:t>5/9/2006</a:t>
            </a:fld>
            <a:endParaRPr lang="es-ES" sz="1000" dirty="0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 latinLnBrk="0">
              <a:defRPr lang="es-ES" sz="1000">
                <a:latin typeface="+mn-lt"/>
              </a:defRPr>
            </a:lvl1pPr>
          </a:lstStyle>
          <a:p>
            <a:pPr algn="ctr"/>
            <a:endParaRPr lang="es-ES" sz="1000" dirty="0"/>
          </a:p>
        </p:txBody>
      </p:sp>
      <p:sp>
        <p:nvSpPr>
          <p:cNvPr id="21" name="Rectangle 21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 latinLnBrk="0">
              <a:defRPr lang="es-ES" sz="1000">
                <a:latin typeface="+mn-lt"/>
              </a:defRPr>
            </a:lvl1pPr>
          </a:lstStyle>
          <a:p>
            <a:pPr algn="r"/>
            <a:fld id="{D4C49B74-5DB2-4B03-B1D2-7F6A3C51C318}" type="slidenum">
              <a:rPr/>
              <a:pPr algn="r"/>
              <a:t>‹Nº›</a:t>
            </a:fld>
            <a:endParaRPr lang="es-E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defPPr>
        <a:defRPr lang="es-ES" sz="4400">
          <a:solidFill>
            <a:schemeClr val="tx1"/>
          </a:solidFill>
          <a:latin typeface="+mj-lt"/>
          <a:ea typeface="+mj-ea"/>
          <a:cs typeface="+mj-cs"/>
        </a:defRPr>
      </a:defPPr>
      <a:lvl1pPr algn="l" latinLnBrk="0">
        <a:buNone/>
        <a:defRPr lang="es-ES" sz="3600">
          <a:solidFill>
            <a:schemeClr val="tx1">
              <a:alpha val="100000"/>
            </a:schemeClr>
          </a:solidFill>
          <a:latin typeface="+mj-lt"/>
        </a:defRPr>
      </a:lvl1pPr>
    </p:titleStyle>
    <p:bodyStyle>
      <a:defPPr>
        <a:defRPr lang="es-ES">
          <a:solidFill>
            <a:schemeClr val="tx1"/>
          </a:solidFill>
          <a:latin typeface="+mn-lt"/>
          <a:ea typeface="+mn-ea"/>
          <a:cs typeface="+mn-cs"/>
        </a:defRPr>
      </a:defPPr>
      <a:lvl1pPr marL="342900" indent="-342900" latinLnBrk="0">
        <a:buChar char="•"/>
        <a:defRPr lang="es-ES" sz="2800">
          <a:latin typeface="+mn-lt"/>
        </a:defRPr>
      </a:lvl1pPr>
      <a:lvl2pPr marL="742950" indent="-285750">
        <a:buChar char="–"/>
        <a:defRPr lang="es-ES" sz="2400">
          <a:latin typeface="+mn-lt"/>
        </a:defRPr>
      </a:lvl2pPr>
      <a:lvl3pPr marL="1143000" indent="-228600">
        <a:buChar char="•"/>
        <a:defRPr lang="es-ES" sz="2400">
          <a:latin typeface="+mn-lt"/>
        </a:defRPr>
      </a:lvl3pPr>
      <a:lvl4pPr marL="1600200" indent="-228600">
        <a:buChar char="–"/>
        <a:defRPr lang="es-ES" sz="2000">
          <a:latin typeface="+mn-lt"/>
        </a:defRPr>
      </a:lvl4pPr>
      <a:lvl5pPr marL="2057400" indent="-228600">
        <a:buChar char="»"/>
        <a:defRPr lang="es-ES" sz="2000">
          <a:latin typeface="+mn-lt"/>
        </a:defRPr>
      </a:lvl5pPr>
      <a:lvl6pPr marL="2514600" indent="-228600">
        <a:buChar char="•"/>
        <a:defRPr lang="es-ES" sz="2000"/>
      </a:lvl6pPr>
      <a:lvl7pPr marL="2971800" indent="-228600">
        <a:buChar char="•"/>
        <a:defRPr lang="es-ES" sz="2000"/>
      </a:lvl7pPr>
      <a:lvl8pPr marL="3429000" indent="-228600">
        <a:buChar char="•"/>
        <a:defRPr lang="es-ES" sz="2000"/>
      </a:lvl8pPr>
      <a:lvl9pPr marL="3886200" indent="-228600">
        <a:buChar char="•"/>
        <a:defRPr lang="es-ES" sz="2000"/>
      </a:lvl9pPr>
    </p:bodyStyle>
    <p:otherStyle>
      <a:defPPr>
        <a:defRPr lang="es-ES">
          <a:solidFill>
            <a:schemeClr val="tx1"/>
          </a:solidFill>
          <a:latin typeface="+mn-lt"/>
          <a:ea typeface="+mn-ea"/>
          <a:cs typeface="+mn-cs"/>
        </a:defRPr>
      </a:defPPr>
      <a:lvl1pPr marL="0" latinLnBrk="0"/>
      <a:lvl2pPr marL="457200"/>
      <a:lvl3pPr marL="914400"/>
      <a:lvl4pPr marL="1371600"/>
      <a:lvl5pPr marL="1828800"/>
      <a:lvl6pPr marL="2286000"/>
      <a:lvl7pPr marL="2743200"/>
      <a:lvl8pPr marL="3200400"/>
      <a:lvl9pPr marL="3657600"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dirty="0" smtClean="0"/>
              <a:t>Dr. Enrique de la Garza Toledo</a:t>
            </a:r>
            <a:endParaRPr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 smtClean="0"/>
              <a:t>Engels y el </a:t>
            </a:r>
            <a:r>
              <a:rPr dirty="0" err="1" smtClean="0"/>
              <a:t>materialismo</a:t>
            </a:r>
            <a:r>
              <a:rPr dirty="0" smtClean="0"/>
              <a:t> </a:t>
            </a:r>
            <a:r>
              <a:rPr dirty="0" err="1" smtClean="0"/>
              <a:t>dialéctico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>
          <a:xfrm>
            <a:off x="457200" y="2057400"/>
            <a:ext cx="8229600" cy="3505200"/>
          </a:xfrm>
        </p:spPr>
        <p:txBody>
          <a:bodyPr/>
          <a:lstStyle/>
          <a:p>
            <a:r>
              <a:rPr lang="es-MX" dirty="0" smtClean="0"/>
              <a:t>La dialéctica entre la verdad absoluta y relativa se extiende forzosamente a las mismas leyes de la dialéctica</a:t>
            </a:r>
          </a:p>
          <a:p>
            <a:r>
              <a:rPr lang="es-MX" dirty="0" smtClean="0"/>
              <a:t>Al preguntarse </a:t>
            </a:r>
            <a:r>
              <a:rPr lang="es-MX" dirty="0" err="1" smtClean="0"/>
              <a:t>Engels</a:t>
            </a:r>
            <a:r>
              <a:rPr lang="es-MX" dirty="0" smtClean="0"/>
              <a:t> si hay verdades absolutas y referirse a las ciencias históricas , dice que ir a la búsqueda de verdades definitivas en este terreno es ir en busca de trivialidades y lugares comunes </a:t>
            </a:r>
            <a:endParaRPr lang="es-MX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8229600" cy="5334000"/>
          </a:xfrm>
        </p:spPr>
        <p:txBody>
          <a:bodyPr>
            <a:normAutofit lnSpcReduction="10000"/>
          </a:bodyPr>
          <a:lstStyle/>
          <a:p>
            <a:r>
              <a:rPr lang="es-MX" dirty="0" smtClean="0"/>
              <a:t>Varios autores c</a:t>
            </a:r>
            <a:r>
              <a:rPr lang="es-MX" dirty="0" smtClean="0"/>
              <a:t>ontraponen </a:t>
            </a:r>
            <a:r>
              <a:rPr lang="es-MX" dirty="0" smtClean="0"/>
              <a:t>a Marx con </a:t>
            </a:r>
            <a:r>
              <a:rPr lang="es-MX" dirty="0" err="1" smtClean="0"/>
              <a:t>Engels</a:t>
            </a:r>
            <a:endParaRPr lang="es-MX" dirty="0" smtClean="0"/>
          </a:p>
          <a:p>
            <a:r>
              <a:rPr lang="es-MX" dirty="0" smtClean="0"/>
              <a:t>Schmidt: Entre un Marx que hubiese tenido todo el derecho de usar la dialéctica en las ciencias humanas y un </a:t>
            </a:r>
            <a:r>
              <a:rPr lang="es-MX" dirty="0" err="1" smtClean="0"/>
              <a:t>Engels</a:t>
            </a:r>
            <a:r>
              <a:rPr lang="es-MX" dirty="0" smtClean="0"/>
              <a:t> que habría cometido el pecado que quererla aplicar a las ciencias naturales</a:t>
            </a:r>
          </a:p>
          <a:p>
            <a:r>
              <a:rPr lang="es-MX" dirty="0" err="1" smtClean="0"/>
              <a:t>Luckacs</a:t>
            </a:r>
            <a:r>
              <a:rPr lang="es-MX" dirty="0" smtClean="0"/>
              <a:t>: Como para Schmidt, el problema de los planteamientos de  </a:t>
            </a:r>
            <a:r>
              <a:rPr lang="es-MX" dirty="0" err="1" smtClean="0"/>
              <a:t>Engels</a:t>
            </a:r>
            <a:r>
              <a:rPr lang="es-MX" dirty="0" smtClean="0"/>
              <a:t> proviene de que “no alude a la relación dialéctica entre sujeto y objeto en el proceso histórico”, “para </a:t>
            </a:r>
            <a:r>
              <a:rPr lang="es-MX" dirty="0" err="1" smtClean="0"/>
              <a:t>Engels</a:t>
            </a:r>
            <a:r>
              <a:rPr lang="es-MX" dirty="0" smtClean="0"/>
              <a:t> la naturaleza es un sustrato ajeno a la historia, homogénea… (en cambio)… para Marx la naturaleza es un momento de la praxis humana y al mismo tiempo la totalidad de todo lo existente”</a:t>
            </a:r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s-MX" dirty="0" smtClean="0"/>
              <a:t>III. La dialéctica de la naturaleza</a:t>
            </a:r>
            <a:endParaRPr lang="es-MX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191000"/>
          </a:xfrm>
        </p:spPr>
        <p:txBody>
          <a:bodyPr/>
          <a:lstStyle/>
          <a:p>
            <a:r>
              <a:rPr lang="es-MX" dirty="0" smtClean="0"/>
              <a:t>Marx proclamó la unidad de la ciencia y su integración en una sola ciencia como una tarea realizable en el infinito proceso de conocer.</a:t>
            </a:r>
          </a:p>
          <a:p>
            <a:pPr lvl="1"/>
            <a:r>
              <a:rPr lang="es-MX" dirty="0" smtClean="0"/>
              <a:t>Manuscritos 1848: “La historia misma es una parte de la historia natural, de la humanización de la naturaleza. La ciencia natural comprenderá un día a la ciencia del hombre, así como la ciencia del hombre comprenderá a la ciencia natural”</a:t>
            </a:r>
          </a:p>
          <a:p>
            <a:pPr lvl="1"/>
            <a:r>
              <a:rPr lang="es-MX" dirty="0" smtClean="0"/>
              <a:t>“Sólo conocemos una única ciencia, la ciencia de la historia”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1143000"/>
          </a:xfrm>
        </p:spPr>
        <p:txBody>
          <a:bodyPr>
            <a:noAutofit/>
          </a:bodyPr>
          <a:lstStyle/>
          <a:p>
            <a:r>
              <a:rPr lang="es-MX" dirty="0" smtClean="0"/>
              <a:t>IV. La dialéctica materialista: </a:t>
            </a:r>
            <a:br>
              <a:rPr lang="es-MX" dirty="0" smtClean="0"/>
            </a:br>
            <a:r>
              <a:rPr lang="es-MX" dirty="0" smtClean="0"/>
              <a:t>¿Método absoluto?</a:t>
            </a:r>
            <a:endParaRPr lang="es-MX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5715000"/>
          </a:xfrm>
        </p:spPr>
        <p:txBody>
          <a:bodyPr>
            <a:normAutofit/>
          </a:bodyPr>
          <a:lstStyle/>
          <a:p>
            <a:r>
              <a:rPr lang="es-MX" dirty="0" smtClean="0"/>
              <a:t>Vincula su método a la materia investigada, al </a:t>
            </a:r>
            <a:r>
              <a:rPr lang="es-MX" dirty="0" err="1" smtClean="0"/>
              <a:t>estadío</a:t>
            </a:r>
            <a:r>
              <a:rPr lang="es-MX" dirty="0" smtClean="0"/>
              <a:t> de desarrollo de la ciencia y al </a:t>
            </a:r>
            <a:r>
              <a:rPr lang="es-MX" dirty="0" err="1" smtClean="0"/>
              <a:t>estadío</a:t>
            </a:r>
            <a:r>
              <a:rPr lang="es-MX" dirty="0" smtClean="0"/>
              <a:t> evolutivo del objeto estudiado</a:t>
            </a:r>
          </a:p>
          <a:p>
            <a:r>
              <a:rPr lang="es-MX" dirty="0" smtClean="0"/>
              <a:t>El Capital: </a:t>
            </a:r>
          </a:p>
          <a:p>
            <a:pPr marL="914400" lvl="1" indent="-457200">
              <a:buFont typeface="+mj-lt"/>
              <a:buAutoNum type="arabicPeriod"/>
            </a:pPr>
            <a:r>
              <a:rPr lang="es-MX" dirty="0" smtClean="0"/>
              <a:t>Al método del capital en su forma específica (“El método de la economía política”)</a:t>
            </a:r>
          </a:p>
          <a:p>
            <a:pPr marL="914400" lvl="1" indent="-457200">
              <a:buFont typeface="+mj-lt"/>
              <a:buAutoNum type="arabicPeriod"/>
            </a:pPr>
            <a:r>
              <a:rPr lang="es-MX" dirty="0" smtClean="0"/>
              <a:t>El método del capital en su relación de los fundamentos lógicos del pensamiento científico</a:t>
            </a:r>
          </a:p>
          <a:p>
            <a:pPr marL="914400" lvl="1" indent="-457200">
              <a:buFont typeface="+mj-lt"/>
              <a:buAutoNum type="arabicPeriod"/>
            </a:pPr>
            <a:r>
              <a:rPr lang="es-MX" dirty="0" smtClean="0"/>
              <a:t>Concepción de la explicación, de la demostración, del uso de la teoría acumulada, de la estrategia del conocimiento, de la relación entre la verdad absoluta y relativa y de la determinación social del conocimiento; principalmente.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s-MX" dirty="0" smtClean="0"/>
              <a:t>Marx</a:t>
            </a:r>
            <a:endParaRPr lang="es-MX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3429000"/>
          </a:xfrm>
        </p:spPr>
        <p:txBody>
          <a:bodyPr/>
          <a:lstStyle/>
          <a:p>
            <a:r>
              <a:rPr lang="es-MX" dirty="0" smtClean="0"/>
              <a:t>Marxismo: es probable que haya nacido un nuevo tipo de racionalidad científica</a:t>
            </a:r>
          </a:p>
          <a:p>
            <a:r>
              <a:rPr lang="es-MX" dirty="0" smtClean="0"/>
              <a:t>Marx exige el descubrimiento de la “lógica específica del objeto específico”</a:t>
            </a:r>
          </a:p>
          <a:p>
            <a:r>
              <a:rPr lang="es-MX" dirty="0" smtClean="0"/>
              <a:t>Desautoriza todo intento de abstraer del capital una metodología general ya lista y aplicable a todos los objetos.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143000" y="5410200"/>
            <a:ext cx="670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/>
              <a:t>(Sobre ésta cuestión se profundizará más adelante)</a:t>
            </a:r>
            <a:endParaRPr lang="es-MX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4864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Char char="•"/>
            </a:pPr>
            <a:r>
              <a:rPr lang="es-MX" dirty="0" err="1" smtClean="0"/>
              <a:t>Engels</a:t>
            </a:r>
            <a:r>
              <a:rPr lang="es-MX" dirty="0" smtClean="0"/>
              <a:t>: </a:t>
            </a:r>
            <a:r>
              <a:rPr lang="es-MX" dirty="0" smtClean="0"/>
              <a:t> </a:t>
            </a:r>
            <a:r>
              <a:rPr lang="es-MX" dirty="0" smtClean="0"/>
              <a:t>refiriéndose al nuevo materialismo, el materialismo dialéctico es solamente una concepción del mundo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s-MX" dirty="0" smtClean="0"/>
              <a:t>Sacristán: la concepción del mundo no es un saber, no es un conocimiento en el sentido en que lo es la ciencia positiva es sólo una serie de principios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s-MX" dirty="0" smtClean="0"/>
              <a:t>Lenin: </a:t>
            </a:r>
            <a:r>
              <a:rPr lang="es-MX" dirty="0" smtClean="0"/>
              <a:t>es </a:t>
            </a:r>
            <a:r>
              <a:rPr lang="es-MX" dirty="0" smtClean="0"/>
              <a:t>una concepción científica del </a:t>
            </a:r>
            <a:r>
              <a:rPr lang="es-MX" dirty="0" smtClean="0"/>
              <a:t>mundo Influenciada </a:t>
            </a:r>
            <a:r>
              <a:rPr lang="es-MX" dirty="0" smtClean="0"/>
              <a:t>de los </a:t>
            </a:r>
            <a:r>
              <a:rPr lang="es-MX" dirty="0" smtClean="0"/>
              <a:t> </a:t>
            </a:r>
            <a:r>
              <a:rPr lang="es-MX" dirty="0" smtClean="0"/>
              <a:t>progresos más destacados de las ciencias naturales.	</a:t>
            </a:r>
          </a:p>
          <a:p>
            <a:pPr marL="914400" lvl="1" indent="-514350">
              <a:buFont typeface="Wingdings" pitchFamily="2" charset="2"/>
              <a:buChar char="ü"/>
            </a:pPr>
            <a:r>
              <a:rPr lang="es-MX" dirty="0" smtClean="0"/>
              <a:t>El descubrimiento de la célula</a:t>
            </a:r>
          </a:p>
          <a:p>
            <a:pPr marL="914400" lvl="1" indent="-514350">
              <a:buFont typeface="Wingdings" pitchFamily="2" charset="2"/>
              <a:buChar char="ü"/>
            </a:pPr>
            <a:r>
              <a:rPr lang="es-MX" dirty="0" smtClean="0"/>
              <a:t>El descubrimiento de la ley de la conservación de la energía</a:t>
            </a:r>
          </a:p>
          <a:p>
            <a:pPr marL="914400" lvl="1" indent="-514350">
              <a:buFont typeface="Wingdings" pitchFamily="2" charset="2"/>
              <a:buChar char="ü"/>
            </a:pPr>
            <a:r>
              <a:rPr lang="es-MX" dirty="0" smtClean="0"/>
              <a:t>El darwinismo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s-MX" dirty="0" smtClean="0"/>
              <a:t>I. El materialismo dialéctico</a:t>
            </a:r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800600"/>
          </a:xfrm>
        </p:spPr>
        <p:txBody>
          <a:bodyPr>
            <a:normAutofit/>
          </a:bodyPr>
          <a:lstStyle/>
          <a:p>
            <a:r>
              <a:rPr lang="es-MX" dirty="0" smtClean="0"/>
              <a:t>Principales elementos de esta nueva concepción del mundo:</a:t>
            </a:r>
          </a:p>
          <a:p>
            <a:pPr marL="914400" lvl="1" indent="-457200">
              <a:buFont typeface="+mj-lt"/>
              <a:buAutoNum type="arabicParenR"/>
            </a:pPr>
            <a:r>
              <a:rPr lang="es-MX" dirty="0" smtClean="0"/>
              <a:t>La objetividad de la materia</a:t>
            </a:r>
          </a:p>
          <a:p>
            <a:pPr marL="914400" lvl="1" indent="-457200">
              <a:buFont typeface="+mj-lt"/>
              <a:buAutoNum type="arabicParenR"/>
            </a:pPr>
            <a:r>
              <a:rPr lang="es-MX" dirty="0" smtClean="0"/>
              <a:t>El conjunto de relaciones formando una totalidad</a:t>
            </a:r>
          </a:p>
          <a:p>
            <a:pPr marL="914400" lvl="1" indent="-457200">
              <a:buFont typeface="+mj-lt"/>
              <a:buAutoNum type="arabicParenR"/>
            </a:pPr>
            <a:r>
              <a:rPr lang="es-MX" dirty="0" smtClean="0"/>
              <a:t>El desarrollo de la materia, su movimiento</a:t>
            </a:r>
          </a:p>
          <a:p>
            <a:pPr marL="914400" lvl="1" indent="-457200">
              <a:buFont typeface="+mj-lt"/>
              <a:buAutoNum type="arabicParenR"/>
            </a:pPr>
            <a:r>
              <a:rPr lang="es-MX" dirty="0" smtClean="0"/>
              <a:t>Los aspectos contradictorios internos del objeto</a:t>
            </a:r>
          </a:p>
          <a:p>
            <a:pPr marL="914400" lvl="1" indent="-457200">
              <a:buFont typeface="+mj-lt"/>
              <a:buAutoNum type="arabicParenR"/>
            </a:pPr>
            <a:r>
              <a:rPr lang="es-MX" dirty="0" smtClean="0"/>
              <a:t>El objeto como unidad de los contrarios</a:t>
            </a:r>
          </a:p>
          <a:p>
            <a:pPr marL="914400" lvl="1" indent="-457200">
              <a:buFont typeface="+mj-lt"/>
              <a:buAutoNum type="arabicParenR"/>
            </a:pPr>
            <a:r>
              <a:rPr lang="es-MX" dirty="0" smtClean="0"/>
              <a:t>La lucha de esos contrarios</a:t>
            </a:r>
          </a:p>
          <a:p>
            <a:pPr marL="914400" lvl="1" indent="-457200">
              <a:buFont typeface="+mj-lt"/>
              <a:buAutoNum type="arabicParenR"/>
            </a:pPr>
            <a:r>
              <a:rPr lang="es-MX" dirty="0" smtClean="0"/>
              <a:t>La unión del análisis y la síntesis</a:t>
            </a:r>
          </a:p>
          <a:p>
            <a:pPr marL="914400" lvl="1" indent="-457200">
              <a:buFont typeface="+mj-lt"/>
              <a:buAutoNum type="arabicParenR"/>
            </a:pPr>
            <a:r>
              <a:rPr lang="es-MX" dirty="0" smtClean="0"/>
              <a:t>Las relaciones de cada cosa son múltiples y generales, universales</a:t>
            </a:r>
          </a:p>
          <a:p>
            <a:pPr marL="914400" lvl="1" indent="-457200">
              <a:buNone/>
            </a:pPr>
            <a:endParaRPr lang="es-MX" dirty="0" smtClean="0"/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s-MX" dirty="0" smtClean="0"/>
              <a:t>Lenin</a:t>
            </a:r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8229600" cy="5029200"/>
          </a:xfrm>
        </p:spPr>
        <p:txBody>
          <a:bodyPr/>
          <a:lstStyle/>
          <a:p>
            <a:pPr marL="914400" lvl="1" indent="-457200">
              <a:buFont typeface="+mj-lt"/>
              <a:buAutoNum type="arabicParenR" startAt="9"/>
            </a:pPr>
            <a:r>
              <a:rPr lang="es-MX" dirty="0" smtClean="0"/>
              <a:t>La unidad de los contrarios, y la transición de cada determinación a cada una de las otras</a:t>
            </a:r>
          </a:p>
          <a:p>
            <a:pPr marL="914400" lvl="1" indent="-457200">
              <a:buFont typeface="+mj-lt"/>
              <a:buAutoNum type="arabicParenR" startAt="9"/>
            </a:pPr>
            <a:r>
              <a:rPr lang="es-MX" dirty="0" smtClean="0"/>
              <a:t>El infinito descubrimiento de nuevos aspectos</a:t>
            </a:r>
          </a:p>
          <a:p>
            <a:pPr marL="914400" lvl="1" indent="-457200">
              <a:buFont typeface="+mj-lt"/>
              <a:buAutoNum type="arabicParenR" startAt="9"/>
            </a:pPr>
            <a:r>
              <a:rPr lang="es-MX" dirty="0" smtClean="0"/>
              <a:t>El infinito proceso de profundización del conocimiento</a:t>
            </a:r>
          </a:p>
          <a:p>
            <a:pPr marL="914400" lvl="1" indent="-457200">
              <a:buFont typeface="+mj-lt"/>
              <a:buAutoNum type="arabicParenR" startAt="9"/>
            </a:pPr>
            <a:r>
              <a:rPr lang="es-MX" dirty="0" smtClean="0"/>
              <a:t>De la coexistencia a la causalidad y de una forma de conexión y de interdependencia a otra forma más profunda</a:t>
            </a:r>
          </a:p>
          <a:p>
            <a:pPr marL="914400" lvl="1" indent="-457200">
              <a:buFont typeface="+mj-lt"/>
              <a:buAutoNum type="arabicParenR" startAt="9"/>
            </a:pPr>
            <a:r>
              <a:rPr lang="es-MX" dirty="0" smtClean="0"/>
              <a:t>La repetición, en una etapa superior, de ciertos rasgos de la inferior</a:t>
            </a:r>
          </a:p>
          <a:p>
            <a:pPr marL="914400" lvl="1" indent="-457200">
              <a:buFont typeface="+mj-lt"/>
              <a:buAutoNum type="arabicParenR" startAt="9"/>
            </a:pPr>
            <a:r>
              <a:rPr lang="es-MX" dirty="0" smtClean="0"/>
              <a:t>El aparente retorno a lo antiguo</a:t>
            </a:r>
          </a:p>
          <a:p>
            <a:pPr marL="914400" lvl="1" indent="-457200">
              <a:buFont typeface="+mj-lt"/>
              <a:buAutoNum type="arabicParenR" startAt="9"/>
            </a:pPr>
            <a:r>
              <a:rPr lang="es-MX" dirty="0" smtClean="0"/>
              <a:t>La lucha del contenido con la forma y a la inversa</a:t>
            </a:r>
          </a:p>
          <a:p>
            <a:pPr marL="447675" lvl="1" indent="9525">
              <a:buFont typeface="+mj-lt"/>
              <a:buAutoNum type="arabicParenR" startAt="9"/>
            </a:pPr>
            <a:r>
              <a:rPr lang="es-MX" dirty="0" smtClean="0"/>
              <a:t>La transición de la cantidad a la calidad y viceversa</a:t>
            </a:r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419600"/>
          </a:xfrm>
        </p:spPr>
        <p:txBody>
          <a:bodyPr/>
          <a:lstStyle/>
          <a:p>
            <a:r>
              <a:rPr lang="es-MX" dirty="0" smtClean="0"/>
              <a:t>Supuestos</a:t>
            </a:r>
            <a:endParaRPr lang="es-MX" dirty="0" smtClean="0"/>
          </a:p>
          <a:p>
            <a:pPr marL="914400" lvl="1" indent="-457200">
              <a:buFont typeface="+mj-lt"/>
              <a:buAutoNum type="arabicParenR"/>
            </a:pPr>
            <a:r>
              <a:rPr lang="es-MX" dirty="0" smtClean="0"/>
              <a:t>La unidad del mundo consiste en su materialidad</a:t>
            </a:r>
          </a:p>
          <a:p>
            <a:pPr marL="914400" lvl="1" indent="-457200">
              <a:buFont typeface="+mj-lt"/>
              <a:buAutoNum type="arabicParenR"/>
            </a:pPr>
            <a:r>
              <a:rPr lang="es-MX" dirty="0" smtClean="0"/>
              <a:t>La formas fundamentales de todo ser son el espacio y el tiempo; un ser fuera del tiempo es un sin sentido tan grande como un ser fuera del espacio</a:t>
            </a:r>
          </a:p>
          <a:p>
            <a:pPr marL="914400" lvl="1" indent="-457200">
              <a:buFont typeface="+mj-lt"/>
              <a:buAutoNum type="arabicParenR"/>
            </a:pPr>
            <a:r>
              <a:rPr lang="es-MX" dirty="0" smtClean="0"/>
              <a:t>El movimiento es el modo de existencia de la materia</a:t>
            </a:r>
          </a:p>
          <a:p>
            <a:pPr marL="914400" lvl="1" indent="-457200">
              <a:buFont typeface="+mj-lt"/>
              <a:buAutoNum type="arabicParenR"/>
            </a:pPr>
            <a:r>
              <a:rPr lang="es-MX" dirty="0" smtClean="0"/>
              <a:t>Los principios más generales del movimiento son: </a:t>
            </a:r>
          </a:p>
          <a:p>
            <a:pPr marL="1314450" lvl="2" indent="-457200">
              <a:buFont typeface="+mj-lt"/>
              <a:buAutoNum type="alphaLcParenR"/>
            </a:pPr>
            <a:r>
              <a:rPr lang="es-MX" dirty="0" smtClean="0"/>
              <a:t>El principio de la unidad y la lucha de los contrarios</a:t>
            </a:r>
          </a:p>
          <a:p>
            <a:pPr marL="1314450" lvl="2" indent="-457200">
              <a:buFont typeface="+mj-lt"/>
              <a:buAutoNum type="alphaLcParenR"/>
            </a:pPr>
            <a:r>
              <a:rPr lang="es-MX" dirty="0" smtClean="0"/>
              <a:t>El principio de la transición de la cantidad en calidad y viceversa</a:t>
            </a:r>
          </a:p>
          <a:p>
            <a:pPr marL="1314450" lvl="2" indent="-457200">
              <a:buFont typeface="+mj-lt"/>
              <a:buAutoNum type="alphaLcParenR"/>
            </a:pPr>
            <a:r>
              <a:rPr lang="es-MX" dirty="0" smtClean="0"/>
              <a:t>El principio de la negación de la negación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s-MX" dirty="0" err="1" smtClean="0"/>
              <a:t>Engels</a:t>
            </a:r>
            <a:endParaRPr lang="es-MX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No se aplican a la naturaleza y a la historia </a:t>
            </a:r>
            <a:r>
              <a:rPr lang="es-MX" dirty="0" smtClean="0"/>
              <a:t>humana, </a:t>
            </a:r>
            <a:r>
              <a:rPr lang="es-MX" dirty="0" smtClean="0"/>
              <a:t>se abstraen de ellas</a:t>
            </a:r>
          </a:p>
          <a:p>
            <a:r>
              <a:rPr lang="es-MX" dirty="0" smtClean="0"/>
              <a:t>No es la naturaleza ni la sociedad las que se rigen según los principios del materialismo dialéctico; éstos son correctos en la medida en que concuerdan con la naturaleza y con la historia</a:t>
            </a:r>
          </a:p>
          <a:p>
            <a:r>
              <a:rPr lang="es-MX" dirty="0" smtClean="0"/>
              <a:t>Para </a:t>
            </a:r>
            <a:r>
              <a:rPr lang="es-MX" dirty="0" err="1" smtClean="0"/>
              <a:t>Engels</a:t>
            </a:r>
            <a:r>
              <a:rPr lang="es-MX" dirty="0" smtClean="0"/>
              <a:t>, estos principios, que constituyen el núcleo central del materialismo dialéctico, no son principios inmutables descubiertos de una vez y para siempre</a:t>
            </a:r>
            <a:endParaRPr lang="es-MX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3657600"/>
          </a:xfrm>
        </p:spPr>
        <p:txBody>
          <a:bodyPr/>
          <a:lstStyle/>
          <a:p>
            <a:r>
              <a:rPr lang="es-MX" dirty="0" smtClean="0"/>
              <a:t>Desde el momento que son resultado de cierto grado de desarrollo del conocimiento, con el progreso de éste, sufrirán modificaciones</a:t>
            </a:r>
          </a:p>
          <a:p>
            <a:r>
              <a:rPr lang="es-MX" dirty="0" smtClean="0"/>
              <a:t>Tanto </a:t>
            </a:r>
            <a:r>
              <a:rPr lang="es-MX" dirty="0" err="1" smtClean="0"/>
              <a:t>Engels</a:t>
            </a:r>
            <a:r>
              <a:rPr lang="es-MX" dirty="0" smtClean="0"/>
              <a:t> como Marx reafirmaron su posición de no considerar otro absoluto que la materia en movimiento</a:t>
            </a:r>
            <a:endParaRPr lang="es-MX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3962400"/>
          </a:xfrm>
        </p:spPr>
        <p:txBody>
          <a:bodyPr/>
          <a:lstStyle/>
          <a:p>
            <a:r>
              <a:rPr lang="es-MX" dirty="0" err="1" smtClean="0"/>
              <a:t>Engels</a:t>
            </a:r>
            <a:r>
              <a:rPr lang="es-MX" dirty="0" smtClean="0"/>
              <a:t>: </a:t>
            </a:r>
          </a:p>
          <a:p>
            <a:pPr lvl="1"/>
            <a:r>
              <a:rPr lang="es-MX" dirty="0" smtClean="0"/>
              <a:t>La dialéctica no es más que la ciencia de las leyes  más generales del movimiento y la evolución de la naturaleza, la sociedad humana y el pensamiento</a:t>
            </a:r>
          </a:p>
          <a:p>
            <a:pPr lvl="1"/>
            <a:r>
              <a:rPr lang="es-MX" dirty="0" smtClean="0"/>
              <a:t>Las leyes de la dialéctica se extraen </a:t>
            </a:r>
            <a:r>
              <a:rPr lang="es-MX" dirty="0" smtClean="0"/>
              <a:t>de </a:t>
            </a:r>
            <a:r>
              <a:rPr lang="es-MX" dirty="0" smtClean="0"/>
              <a:t>la </a:t>
            </a:r>
            <a:r>
              <a:rPr lang="es-MX" dirty="0" smtClean="0"/>
              <a:t>historia, </a:t>
            </a:r>
            <a:r>
              <a:rPr lang="es-MX" dirty="0" smtClean="0"/>
              <a:t>de la naturaleza y de la sociedad y no se imponen a ella como leyes de comportamiento necesario</a:t>
            </a:r>
          </a:p>
          <a:p>
            <a:pPr lvl="1"/>
            <a:r>
              <a:rPr lang="es-MX" dirty="0" smtClean="0"/>
              <a:t>El error de Hegel, es endosar esas leyes a la naturaleza y a la historia como leyes del pensamiento y no deducirlas de ellas.</a:t>
            </a:r>
          </a:p>
          <a:p>
            <a:pPr lvl="1"/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s-MX" dirty="0" smtClean="0"/>
              <a:t>II. Las leyes de la dialéctica</a:t>
            </a:r>
            <a:endParaRPr lang="es-MX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191000"/>
          </a:xfrm>
        </p:spPr>
        <p:txBody>
          <a:bodyPr/>
          <a:lstStyle/>
          <a:p>
            <a:r>
              <a:rPr lang="es-MX" dirty="0" smtClean="0"/>
              <a:t>Las leyes de la dialéctica son para </a:t>
            </a:r>
            <a:r>
              <a:rPr lang="es-MX" dirty="0" err="1" smtClean="0"/>
              <a:t>Engels</a:t>
            </a:r>
            <a:r>
              <a:rPr lang="es-MX" dirty="0" smtClean="0"/>
              <a:t> principalmente tres: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s-MX" dirty="0" smtClean="0"/>
              <a:t>La ley de la transformación de la cantidad en calidad y a la inversa</a:t>
            </a:r>
          </a:p>
          <a:p>
            <a:pPr marL="914400" lvl="1" indent="-457200">
              <a:buFont typeface="+mj-lt"/>
              <a:buAutoNum type="arabicPeriod"/>
            </a:pPr>
            <a:r>
              <a:rPr lang="es-MX" dirty="0" smtClean="0"/>
              <a:t>La ley de la interpretación de los contrarios</a:t>
            </a:r>
          </a:p>
          <a:p>
            <a:pPr marL="914400" lvl="1" indent="-457200">
              <a:buFont typeface="+mj-lt"/>
              <a:buAutoNum type="arabicPeriod"/>
            </a:pPr>
            <a:r>
              <a:rPr lang="es-MX" dirty="0" smtClean="0"/>
              <a:t>La ley de la negación de la negación</a:t>
            </a:r>
          </a:p>
          <a:p>
            <a:r>
              <a:rPr lang="es-MX" dirty="0" smtClean="0"/>
              <a:t>No se trata de fundar con las leyes de la dialéctica un sistema absoluto y cerrado; éstas tienen también un carácter histórico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DE95A0C693CEB341887D38A4A2B58B45040072C752107C5A7B47AA91A1EE638E6F1F" ma:contentTypeVersion="24" ma:contentTypeDescription="Create a new document." ma:contentTypeScope="" ma:versionID="0c22a9e4ee5a4d59bacc0eca4cef97cb"/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Props1.xml><?xml version="1.0" encoding="utf-8"?>
<ds:datastoreItem xmlns:ds="http://schemas.openxmlformats.org/officeDocument/2006/customXml" ds:itemID="{68EF03C4-44DE-46A6-83B9-F81098DF0B89}">
  <ds:schemaRefs>
    <ds:schemaRef ds:uri="http://schemas.microsoft.com/office/2006/metadata/contentType"/>
    <ds:schemaRef ds:uri="http://schemas.microsoft.com/office/2006/metadata/properties/metaAttributes"/>
  </ds:schemaRefs>
</ds:datastoreItem>
</file>

<file path=customXml/itemProps2.xml><?xml version="1.0" encoding="utf-8"?>
<ds:datastoreItem xmlns:ds="http://schemas.openxmlformats.org/officeDocument/2006/customXml" ds:itemID="{3722D8BD-807B-4A41-93C9-0E581F3C4C1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84655DC-E572-4564-A9C9-0B9D8003F121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</TotalTime>
  <Words>1017</Words>
  <Application>Microsoft Office PowerPoint</Application>
  <PresentationFormat>Presentación en pantalla (4:3)</PresentationFormat>
  <Paragraphs>72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Custom Theme</vt:lpstr>
      <vt:lpstr>Engels y el materialismo dialéctico</vt:lpstr>
      <vt:lpstr>I. El materialismo dialéctico</vt:lpstr>
      <vt:lpstr>Lenin</vt:lpstr>
      <vt:lpstr>Diapositiva 4</vt:lpstr>
      <vt:lpstr>Engels</vt:lpstr>
      <vt:lpstr>Diapositiva 6</vt:lpstr>
      <vt:lpstr>Diapositiva 7</vt:lpstr>
      <vt:lpstr>II. Las leyes de la dialéctica</vt:lpstr>
      <vt:lpstr>Diapositiva 9</vt:lpstr>
      <vt:lpstr>Diapositiva 10</vt:lpstr>
      <vt:lpstr>III. La dialéctica de la naturaleza</vt:lpstr>
      <vt:lpstr>IV. La dialéctica materialista:  ¿Método absoluto?</vt:lpstr>
      <vt:lpstr>Marx</vt:lpstr>
      <vt:lpstr>Diapositiva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Engels y el materialismo dialéctico</dc:title>
  <dc:creator>Responsable</dc:creator>
  <cp:lastModifiedBy>UAM-I</cp:lastModifiedBy>
  <cp:revision>35</cp:revision>
  <dcterms:modified xsi:type="dcterms:W3CDTF">2012-06-25T23:14:37Z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TC100738469990</vt:lpwstr>
  </property>
</Properties>
</file>