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/>
    <p:restoredTop sz="86410"/>
  </p:normalViewPr>
  <p:slideViewPr>
    <p:cSldViewPr>
      <p:cViewPr>
        <p:scale>
          <a:sx n="100" d="100"/>
          <a:sy n="100" d="100"/>
        </p:scale>
        <p:origin x="-894" y="-28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25/06/2012</a:t>
            </a:fld>
            <a:endParaRPr lang="es-ES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 latinLnBrk="0">
              <a:buNone/>
              <a:defRPr lang="es-ES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 latinLnBrk="0">
              <a:defRPr lang="es-ES" sz="4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fld id="{5C14FD69-4A85-4715-A222-ABB225B63BC6}" type="datetimeFigureOut">
              <a:rPr/>
              <a:pPr/>
              <a:t>5/9/2006</a:t>
            </a:fld>
            <a:endParaRPr lang="es-E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es-ES" sz="1000">
                <a:latin typeface="+mn-lt"/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‹Nº›</a:t>
            </a:fld>
            <a:endParaRPr lang="es-E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lang="es-ES" sz="4400">
          <a:solidFill>
            <a:schemeClr val="tx1"/>
          </a:solidFill>
          <a:latin typeface="+mj-lt"/>
          <a:ea typeface="+mj-ea"/>
          <a:cs typeface="+mj-cs"/>
        </a:defRPr>
      </a:defPPr>
      <a:lvl1pPr algn="l" latinLnBrk="0">
        <a:buNone/>
        <a:defRPr lang="es-ES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latinLnBrk="0">
        <a:buChar char="•"/>
        <a:defRPr lang="es-ES" sz="2800">
          <a:latin typeface="+mn-lt"/>
        </a:defRPr>
      </a:lvl1pPr>
      <a:lvl2pPr marL="742950" indent="-285750">
        <a:buChar char="–"/>
        <a:defRPr lang="es-ES" sz="2400">
          <a:latin typeface="+mn-lt"/>
        </a:defRPr>
      </a:lvl2pPr>
      <a:lvl3pPr marL="1143000" indent="-228600">
        <a:buChar char="•"/>
        <a:defRPr lang="es-ES" sz="2400">
          <a:latin typeface="+mn-lt"/>
        </a:defRPr>
      </a:lvl3pPr>
      <a:lvl4pPr marL="1600200" indent="-228600">
        <a:buChar char="–"/>
        <a:defRPr lang="es-ES" sz="2000">
          <a:latin typeface="+mn-lt"/>
        </a:defRPr>
      </a:lvl4pPr>
      <a:lvl5pPr marL="2057400" indent="-228600">
        <a:buChar char="»"/>
        <a:defRPr lang="es-ES" sz="2000">
          <a:latin typeface="+mn-lt"/>
        </a:defRPr>
      </a:lvl5pPr>
      <a:lvl6pPr marL="2514600" indent="-228600">
        <a:buChar char="•"/>
        <a:defRPr lang="es-ES" sz="2000"/>
      </a:lvl6pPr>
      <a:lvl7pPr marL="2971800" indent="-228600">
        <a:buChar char="•"/>
        <a:defRPr lang="es-ES" sz="2000"/>
      </a:lvl7pPr>
      <a:lvl8pPr marL="3429000" indent="-228600">
        <a:buChar char="•"/>
        <a:defRPr lang="es-ES" sz="2000"/>
      </a:lvl8pPr>
      <a:lvl9pPr marL="3886200" indent="-228600">
        <a:buChar char="•"/>
        <a:defRPr lang="es-ES" sz="2000"/>
      </a:lvl9pPr>
    </p:bodyStyle>
    <p:other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0" latinLnBrk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Dr. Enrique de la Garza Toledo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Engels y el </a:t>
            </a:r>
            <a:r>
              <a:rPr dirty="0" err="1" smtClean="0"/>
              <a:t>materialismo</a:t>
            </a:r>
            <a:r>
              <a:rPr dirty="0" smtClean="0"/>
              <a:t> </a:t>
            </a:r>
            <a:r>
              <a:rPr dirty="0" err="1" smtClean="0"/>
              <a:t>dialéctico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505200"/>
          </a:xfrm>
        </p:spPr>
        <p:txBody>
          <a:bodyPr/>
          <a:lstStyle/>
          <a:p>
            <a:r>
              <a:rPr lang="es-MX" dirty="0" smtClean="0"/>
              <a:t>La dialéctica entre la verdad absoluta y relativa se extiende forzosamente a las mismas leyes de la dialéctica</a:t>
            </a:r>
          </a:p>
          <a:p>
            <a:r>
              <a:rPr lang="es-MX" dirty="0" smtClean="0"/>
              <a:t>Al preguntarse </a:t>
            </a:r>
            <a:r>
              <a:rPr lang="es-MX" dirty="0" err="1" smtClean="0"/>
              <a:t>Engels</a:t>
            </a:r>
            <a:r>
              <a:rPr lang="es-MX" dirty="0" smtClean="0"/>
              <a:t> si hay verdades absolutas y referirse a las ciencias históricas , dice que ir a la búsqueda de verdades definitivas en este terreno es ir en busca de trivialidades y lugares comunes 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Varios autores c</a:t>
            </a:r>
            <a:r>
              <a:rPr lang="es-MX" dirty="0" smtClean="0"/>
              <a:t>ontraponen </a:t>
            </a:r>
            <a:r>
              <a:rPr lang="es-MX" dirty="0" smtClean="0"/>
              <a:t>a Marx con </a:t>
            </a:r>
            <a:r>
              <a:rPr lang="es-MX" dirty="0" err="1" smtClean="0"/>
              <a:t>Engels</a:t>
            </a:r>
            <a:endParaRPr lang="es-MX" dirty="0" smtClean="0"/>
          </a:p>
          <a:p>
            <a:r>
              <a:rPr lang="es-MX" dirty="0" smtClean="0"/>
              <a:t>Schmidt: Entre un Marx que hubiese tenido todo el derecho de usar la dialéctica en las ciencias humanas y un </a:t>
            </a:r>
            <a:r>
              <a:rPr lang="es-MX" dirty="0" err="1" smtClean="0"/>
              <a:t>Engels</a:t>
            </a:r>
            <a:r>
              <a:rPr lang="es-MX" dirty="0" smtClean="0"/>
              <a:t> que habría cometido el pecado que quererla aplicar a las ciencias naturales</a:t>
            </a:r>
          </a:p>
          <a:p>
            <a:r>
              <a:rPr lang="es-MX" dirty="0" err="1" smtClean="0"/>
              <a:t>Luckacs</a:t>
            </a:r>
            <a:r>
              <a:rPr lang="es-MX" dirty="0" smtClean="0"/>
              <a:t>: Como para Schmidt, el problema de los planteamientos de  </a:t>
            </a:r>
            <a:r>
              <a:rPr lang="es-MX" dirty="0" err="1" smtClean="0"/>
              <a:t>Engels</a:t>
            </a:r>
            <a:r>
              <a:rPr lang="es-MX" dirty="0" smtClean="0"/>
              <a:t> proviene de que “no alude a la relación dialéctica entre sujeto y objeto en el proceso histórico”, “para </a:t>
            </a:r>
            <a:r>
              <a:rPr lang="es-MX" dirty="0" err="1" smtClean="0"/>
              <a:t>Engels</a:t>
            </a:r>
            <a:r>
              <a:rPr lang="es-MX" dirty="0" smtClean="0"/>
              <a:t> la naturaleza es un sustrato ajeno a la historia, homogénea… (en cambio)… para Marx la naturaleza es un momento de la praxis humana y al mismo tiempo la totalidad de todo lo existente”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s-MX" dirty="0" smtClean="0"/>
              <a:t>III. La dialéctica de la naturaleza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s-MX" dirty="0" smtClean="0"/>
              <a:t>Marx proclamó la unidad de la ciencia y su integración en una sola ciencia como una tarea realizable en el infinito proceso de conocer.</a:t>
            </a:r>
          </a:p>
          <a:p>
            <a:pPr lvl="1"/>
            <a:r>
              <a:rPr lang="es-MX" dirty="0" smtClean="0"/>
              <a:t>Manuscritos 1848: “La historia misma es una parte de la historia natural, de la humanización de la naturaleza. La ciencia natural comprenderá un día a la ciencia del hombre, así como la ciencia del hombre comprenderá a la ciencia natural”</a:t>
            </a:r>
          </a:p>
          <a:p>
            <a:pPr lvl="1"/>
            <a:r>
              <a:rPr lang="es-MX" dirty="0" smtClean="0"/>
              <a:t>“Sólo conocemos una única ciencia, la ciencia de la historia”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Autofit/>
          </a:bodyPr>
          <a:lstStyle/>
          <a:p>
            <a:r>
              <a:rPr lang="es-MX" dirty="0" smtClean="0"/>
              <a:t>IV. La dialéctica materialista: </a:t>
            </a:r>
            <a:br>
              <a:rPr lang="es-MX" dirty="0" smtClean="0"/>
            </a:br>
            <a:r>
              <a:rPr lang="es-MX" dirty="0" smtClean="0"/>
              <a:t>¿Método absoluto?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715000"/>
          </a:xfrm>
        </p:spPr>
        <p:txBody>
          <a:bodyPr>
            <a:normAutofit/>
          </a:bodyPr>
          <a:lstStyle/>
          <a:p>
            <a:r>
              <a:rPr lang="es-MX" dirty="0" smtClean="0"/>
              <a:t>Vincula su método a la materia investigada, al </a:t>
            </a:r>
            <a:r>
              <a:rPr lang="es-MX" dirty="0" err="1" smtClean="0"/>
              <a:t>estadío</a:t>
            </a:r>
            <a:r>
              <a:rPr lang="es-MX" dirty="0" smtClean="0"/>
              <a:t> de desarrollo de la ciencia y al </a:t>
            </a:r>
            <a:r>
              <a:rPr lang="es-MX" dirty="0" err="1" smtClean="0"/>
              <a:t>estadío</a:t>
            </a:r>
            <a:r>
              <a:rPr lang="es-MX" dirty="0" smtClean="0"/>
              <a:t> evolutivo del objeto estudiado</a:t>
            </a:r>
          </a:p>
          <a:p>
            <a:r>
              <a:rPr lang="es-MX" dirty="0" smtClean="0"/>
              <a:t>El Capital: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dirty="0" smtClean="0"/>
              <a:t>Al método del capital en su forma específica (“El método de la economía política”)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dirty="0" smtClean="0"/>
              <a:t>El método del capital en su relación de los fundamentos lógicos del pensamiento científico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dirty="0" smtClean="0"/>
              <a:t>Concepción de la explicación, de la demostración, del uso de la teoría acumulada, de la estrategia del conocimiento, de la relación entre la verdad absoluta y relativa y de la determinación social del conocimiento; principalmente.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Marx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r>
              <a:rPr lang="es-MX" dirty="0" smtClean="0"/>
              <a:t>Marxismo: es probable que haya nacido un nuevo tipo de racionalidad científica</a:t>
            </a:r>
          </a:p>
          <a:p>
            <a:r>
              <a:rPr lang="es-MX" dirty="0" smtClean="0"/>
              <a:t>Marx exige el descubrimiento de la “lógica específica del objeto específico”</a:t>
            </a:r>
          </a:p>
          <a:p>
            <a:r>
              <a:rPr lang="es-MX" dirty="0" smtClean="0"/>
              <a:t>Desautoriza todo intento de abstraer del capital una metodología general ya lista y aplicable a todos los objetos.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3000" y="54102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(Sobre ésta cuestión se profundizará más adelante)</a:t>
            </a:r>
            <a:endParaRPr lang="es-MX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s-MX" dirty="0" err="1" smtClean="0"/>
              <a:t>Engels</a:t>
            </a:r>
            <a:r>
              <a:rPr lang="es-MX" dirty="0" smtClean="0"/>
              <a:t>: </a:t>
            </a:r>
            <a:r>
              <a:rPr lang="es-MX" dirty="0" smtClean="0"/>
              <a:t> </a:t>
            </a:r>
            <a:r>
              <a:rPr lang="es-MX" dirty="0" smtClean="0"/>
              <a:t>refiriéndose al nuevo materialismo, el materialismo dialéctico es solamente una concepción del mundo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dirty="0" smtClean="0"/>
              <a:t>Sacristán: la concepción del mundo no es un saber, no es un conocimiento en el sentido en que lo es la ciencia positiva es sólo una serie de principios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dirty="0" smtClean="0"/>
              <a:t>Lenin: </a:t>
            </a:r>
            <a:r>
              <a:rPr lang="es-MX" dirty="0" smtClean="0"/>
              <a:t>es </a:t>
            </a:r>
            <a:r>
              <a:rPr lang="es-MX" dirty="0" smtClean="0"/>
              <a:t>una concepción científica del </a:t>
            </a:r>
            <a:r>
              <a:rPr lang="es-MX" dirty="0" smtClean="0"/>
              <a:t>mundo Influenciada </a:t>
            </a:r>
            <a:r>
              <a:rPr lang="es-MX" dirty="0" smtClean="0"/>
              <a:t>de los </a:t>
            </a:r>
            <a:r>
              <a:rPr lang="es-MX" dirty="0" smtClean="0"/>
              <a:t> </a:t>
            </a:r>
            <a:r>
              <a:rPr lang="es-MX" dirty="0" smtClean="0"/>
              <a:t>progresos más destacados de las ciencias naturales.	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s-MX" dirty="0" smtClean="0"/>
              <a:t>El descubrimiento de la célula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s-MX" dirty="0" smtClean="0"/>
              <a:t>El descubrimiento de la ley de la conservación de la energía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s-MX" dirty="0" smtClean="0"/>
              <a:t>El darwinismo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s-MX" dirty="0" smtClean="0"/>
              <a:t>I. El materialismo dialéctico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s-MX" dirty="0" smtClean="0"/>
              <a:t>Principales elementos de esta nueva concepción del mundo: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La objetividad de la materia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El conjunto de relaciones formando una totalidad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El desarrollo de la materia, su movimiento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Los aspectos contradictorios internos del objeto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El objeto como unidad de los contrarios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La lucha de esos contrarios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La unión del análisis y la síntesis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Las relaciones de cada cosa son múltiples y generales, universales</a:t>
            </a:r>
          </a:p>
          <a:p>
            <a:pPr marL="914400" lvl="1" indent="-457200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Lenin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La unidad de los contrarios, y la transición de cada determinación a cada una de las otras</a:t>
            </a:r>
          </a:p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El infinito descubrimiento de nuevos aspectos</a:t>
            </a:r>
          </a:p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El infinito proceso de profundización del conocimiento</a:t>
            </a:r>
          </a:p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De la coexistencia a la causalidad y de una forma de conexión y de interdependencia a otra forma más profunda</a:t>
            </a:r>
          </a:p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La repetición, en una etapa superior, de ciertos rasgos de la inferior</a:t>
            </a:r>
          </a:p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El aparente retorno a lo antiguo</a:t>
            </a:r>
          </a:p>
          <a:p>
            <a:pPr marL="914400" lvl="1" indent="-457200">
              <a:buFont typeface="+mj-lt"/>
              <a:buAutoNum type="arabicParenR" startAt="9"/>
            </a:pPr>
            <a:r>
              <a:rPr lang="es-MX" dirty="0" smtClean="0"/>
              <a:t>La lucha del contenido con la forma y a la inversa</a:t>
            </a:r>
          </a:p>
          <a:p>
            <a:pPr marL="447675" lvl="1" indent="9525">
              <a:buFont typeface="+mj-lt"/>
              <a:buAutoNum type="arabicParenR" startAt="9"/>
            </a:pPr>
            <a:r>
              <a:rPr lang="es-MX" dirty="0" smtClean="0"/>
              <a:t>La transición de la cantidad a la calidad y viceversa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s-MX" dirty="0" smtClean="0"/>
              <a:t>Supuestos</a:t>
            </a:r>
            <a:endParaRPr lang="es-MX" dirty="0" smtClean="0"/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La unidad del mundo consiste en su materialidad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La formas fundamentales de todo ser son el espacio y el tiempo; un ser fuera del tiempo es un sin sentido tan grande como un ser fuera del espacio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El movimiento es el modo de existencia de la materia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MX" dirty="0" smtClean="0"/>
              <a:t>Los principios más generales del movimiento son: 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MX" dirty="0" smtClean="0"/>
              <a:t>El principio de la unidad y la lucha de los contrarios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MX" dirty="0" smtClean="0"/>
              <a:t>El principio de la transición de la cantidad en calidad y viceversa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MX" dirty="0" smtClean="0"/>
              <a:t>El principio de la negación de la negación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err="1" smtClean="0"/>
              <a:t>Engels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No se aplican a la naturaleza y a la historia </a:t>
            </a:r>
            <a:r>
              <a:rPr lang="es-MX" dirty="0" smtClean="0"/>
              <a:t>humana, </a:t>
            </a:r>
            <a:r>
              <a:rPr lang="es-MX" dirty="0" smtClean="0"/>
              <a:t>se abstraen de ellas</a:t>
            </a:r>
          </a:p>
          <a:p>
            <a:r>
              <a:rPr lang="es-MX" dirty="0" smtClean="0"/>
              <a:t>No es la naturaleza ni la sociedad las que se rigen según los principios del materialismo dialéctico; éstos son correctos en la medida en que concuerdan con la naturaleza y con la historia</a:t>
            </a:r>
          </a:p>
          <a:p>
            <a:r>
              <a:rPr lang="es-MX" dirty="0" smtClean="0"/>
              <a:t>Para </a:t>
            </a:r>
            <a:r>
              <a:rPr lang="es-MX" dirty="0" err="1" smtClean="0"/>
              <a:t>Engels</a:t>
            </a:r>
            <a:r>
              <a:rPr lang="es-MX" dirty="0" smtClean="0"/>
              <a:t>, estos principios, que constituyen el núcleo central del materialismo dialéctico, no son principios inmutables descubiertos de una vez y para siempre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3657600"/>
          </a:xfrm>
        </p:spPr>
        <p:txBody>
          <a:bodyPr/>
          <a:lstStyle/>
          <a:p>
            <a:r>
              <a:rPr lang="es-MX" dirty="0" smtClean="0"/>
              <a:t>Desde el momento que son resultado de cierto grado de desarrollo del conocimiento, con el progreso de éste, sufrirán modificaciones</a:t>
            </a:r>
          </a:p>
          <a:p>
            <a:r>
              <a:rPr lang="es-MX" dirty="0" smtClean="0"/>
              <a:t>Tanto </a:t>
            </a:r>
            <a:r>
              <a:rPr lang="es-MX" dirty="0" err="1" smtClean="0"/>
              <a:t>Engels</a:t>
            </a:r>
            <a:r>
              <a:rPr lang="es-MX" dirty="0" smtClean="0"/>
              <a:t> como Marx reafirmaron su posición de no considerar otro absoluto que la materia en movimiento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r>
              <a:rPr lang="es-MX" dirty="0" err="1" smtClean="0"/>
              <a:t>Engels</a:t>
            </a:r>
            <a:r>
              <a:rPr lang="es-MX" dirty="0" smtClean="0"/>
              <a:t>: </a:t>
            </a:r>
          </a:p>
          <a:p>
            <a:pPr lvl="1"/>
            <a:r>
              <a:rPr lang="es-MX" dirty="0" smtClean="0"/>
              <a:t>La dialéctica no es más que la ciencia de las leyes  más generales del movimiento y la evolución de la naturaleza, la sociedad humana y el pensamiento</a:t>
            </a:r>
          </a:p>
          <a:p>
            <a:pPr lvl="1"/>
            <a:r>
              <a:rPr lang="es-MX" dirty="0" smtClean="0"/>
              <a:t>Las leyes de la dialéctica se extraen </a:t>
            </a:r>
            <a:r>
              <a:rPr lang="es-MX" dirty="0" smtClean="0"/>
              <a:t>de </a:t>
            </a:r>
            <a:r>
              <a:rPr lang="es-MX" dirty="0" smtClean="0"/>
              <a:t>la </a:t>
            </a:r>
            <a:r>
              <a:rPr lang="es-MX" dirty="0" smtClean="0"/>
              <a:t>historia, </a:t>
            </a:r>
            <a:r>
              <a:rPr lang="es-MX" dirty="0" smtClean="0"/>
              <a:t>de la naturaleza y de la sociedad y no se imponen a ella como leyes de comportamiento necesario</a:t>
            </a:r>
          </a:p>
          <a:p>
            <a:pPr lvl="1"/>
            <a:r>
              <a:rPr lang="es-MX" dirty="0" smtClean="0"/>
              <a:t>El error de Hegel, es endosar esas leyes a la naturaleza y a la historia como leyes del pensamiento y no deducirlas de ellas.</a:t>
            </a:r>
          </a:p>
          <a:p>
            <a:pPr lvl="1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smtClean="0"/>
              <a:t>II. Las leyes de la dialéctica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r>
              <a:rPr lang="es-MX" dirty="0" smtClean="0"/>
              <a:t>Las leyes de la dialéctica son para </a:t>
            </a:r>
            <a:r>
              <a:rPr lang="es-MX" dirty="0" err="1" smtClean="0"/>
              <a:t>Engels</a:t>
            </a:r>
            <a:r>
              <a:rPr lang="es-MX" dirty="0" smtClean="0"/>
              <a:t> principalmente tres: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dirty="0" smtClean="0"/>
              <a:t>La ley de la transformación de la cantidad en calidad y a la inversa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dirty="0" smtClean="0"/>
              <a:t>La ley de la interpretación de los contrarios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dirty="0" smtClean="0"/>
              <a:t>La ley de la negación de la negación</a:t>
            </a:r>
          </a:p>
          <a:p>
            <a:r>
              <a:rPr lang="es-MX" dirty="0" smtClean="0"/>
              <a:t>No se trata de fundar con las leyes de la dialéctica un sistema absoluto y cerrado; éstas tienen también un carácter histórico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1017</Words>
  <Application>Microsoft Office PowerPoint</Application>
  <PresentationFormat>Presentación en pantalla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Custom Theme</vt:lpstr>
      <vt:lpstr>Engels y el materialismo dialéctico</vt:lpstr>
      <vt:lpstr>I. El materialismo dialéctico</vt:lpstr>
      <vt:lpstr>Lenin</vt:lpstr>
      <vt:lpstr>Diapositiva 4</vt:lpstr>
      <vt:lpstr>Engels</vt:lpstr>
      <vt:lpstr>Diapositiva 6</vt:lpstr>
      <vt:lpstr>Diapositiva 7</vt:lpstr>
      <vt:lpstr>II. Las leyes de la dialéctica</vt:lpstr>
      <vt:lpstr>Diapositiva 9</vt:lpstr>
      <vt:lpstr>Diapositiva 10</vt:lpstr>
      <vt:lpstr>III. La dialéctica de la naturaleza</vt:lpstr>
      <vt:lpstr>IV. La dialéctica materialista:  ¿Método absoluto?</vt:lpstr>
      <vt:lpstr>Marx</vt:lpstr>
      <vt:lpstr>Diapositiva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Engels y el materialismo dialéctico</dc:title>
  <dc:creator>Responsable</dc:creator>
  <cp:lastModifiedBy>UAM-I</cp:lastModifiedBy>
  <cp:revision>35</cp:revision>
  <dcterms:modified xsi:type="dcterms:W3CDTF">2012-06-25T23:14:37Z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