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4" r:id="rId3"/>
    <p:sldId id="257" r:id="rId4"/>
    <p:sldId id="259" r:id="rId5"/>
    <p:sldId id="260" r:id="rId6"/>
    <p:sldId id="261" r:id="rId7"/>
    <p:sldId id="279" r:id="rId8"/>
    <p:sldId id="280" r:id="rId9"/>
    <p:sldId id="281" r:id="rId10"/>
    <p:sldId id="307" r:id="rId11"/>
    <p:sldId id="309" r:id="rId12"/>
    <p:sldId id="282" r:id="rId13"/>
    <p:sldId id="303" r:id="rId14"/>
    <p:sldId id="264" r:id="rId15"/>
    <p:sldId id="287" r:id="rId16"/>
    <p:sldId id="289" r:id="rId17"/>
    <p:sldId id="291" r:id="rId18"/>
    <p:sldId id="297" r:id="rId19"/>
    <p:sldId id="299" r:id="rId20"/>
    <p:sldId id="301" r:id="rId21"/>
    <p:sldId id="277" r:id="rId22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7"/>
    <a:srgbClr val="FAE5C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38C69-DBC2-4757-9DFB-CA3CCECC1835}" type="doc">
      <dgm:prSet loTypeId="urn:microsoft.com/office/officeart/2005/8/layout/hProcess6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MX"/>
        </a:p>
      </dgm:t>
    </dgm:pt>
    <dgm:pt modelId="{9E308AAD-8AEC-4FDB-90CB-485403DFCC71}">
      <dgm:prSet phldrT="[Texto]" custT="1"/>
      <dgm:spPr/>
      <dgm:t>
        <a:bodyPr/>
        <a:lstStyle/>
        <a:p>
          <a:r>
            <a:rPr lang="es-MX" sz="1400" dirty="0" smtClean="0"/>
            <a:t>Fábrica</a:t>
          </a:r>
          <a:endParaRPr lang="es-MX" sz="700" dirty="0"/>
        </a:p>
      </dgm:t>
    </dgm:pt>
    <dgm:pt modelId="{A2584AE4-B4C1-423D-BF74-FF6ED855A1D0}" type="parTrans" cxnId="{5138F926-D5DF-4713-8E04-9206D6BE960C}">
      <dgm:prSet/>
      <dgm:spPr/>
      <dgm:t>
        <a:bodyPr/>
        <a:lstStyle/>
        <a:p>
          <a:endParaRPr lang="es-MX"/>
        </a:p>
      </dgm:t>
    </dgm:pt>
    <dgm:pt modelId="{C059A8C8-1214-4F5A-B141-191586A0F838}" type="sibTrans" cxnId="{5138F926-D5DF-4713-8E04-9206D6BE960C}">
      <dgm:prSet/>
      <dgm:spPr/>
      <dgm:t>
        <a:bodyPr/>
        <a:lstStyle/>
        <a:p>
          <a:endParaRPr lang="es-MX"/>
        </a:p>
      </dgm:t>
    </dgm:pt>
    <dgm:pt modelId="{F9F74E5E-2F84-4773-92CD-70C570BD2ABC}">
      <dgm:prSet phldrT="[Texto]" custT="1"/>
      <dgm:spPr/>
      <dgm:t>
        <a:bodyPr/>
        <a:lstStyle/>
        <a:p>
          <a:r>
            <a:rPr lang="es-MX" sz="900" dirty="0" smtClean="0"/>
            <a:t>Producción material</a:t>
          </a:r>
          <a:endParaRPr lang="es-MX" sz="900" dirty="0"/>
        </a:p>
      </dgm:t>
    </dgm:pt>
    <dgm:pt modelId="{F68A6162-D0A0-443D-BCB2-54B767E76EFF}" type="parTrans" cxnId="{929E0B6E-2662-40A8-95F0-14693627E62C}">
      <dgm:prSet/>
      <dgm:spPr/>
      <dgm:t>
        <a:bodyPr/>
        <a:lstStyle/>
        <a:p>
          <a:endParaRPr lang="es-MX"/>
        </a:p>
      </dgm:t>
    </dgm:pt>
    <dgm:pt modelId="{309D86CE-CAAE-4463-9225-8A28F25678B5}" type="sibTrans" cxnId="{929E0B6E-2662-40A8-95F0-14693627E62C}">
      <dgm:prSet/>
      <dgm:spPr/>
      <dgm:t>
        <a:bodyPr/>
        <a:lstStyle/>
        <a:p>
          <a:endParaRPr lang="es-MX"/>
        </a:p>
      </dgm:t>
    </dgm:pt>
    <dgm:pt modelId="{B6A2C908-8715-4C95-83D7-E9DE2ADD8A04}">
      <dgm:prSet phldrT="[Texto]" custT="1"/>
      <dgm:spPr/>
      <dgm:t>
        <a:bodyPr/>
        <a:lstStyle/>
        <a:p>
          <a:r>
            <a:rPr lang="es-MX" sz="900" dirty="0" smtClean="0"/>
            <a:t>Trabajo asalariado</a:t>
          </a:r>
          <a:endParaRPr lang="es-MX" sz="900" dirty="0"/>
        </a:p>
      </dgm:t>
    </dgm:pt>
    <dgm:pt modelId="{43A00F8F-8558-436F-8329-B527B4DCB789}" type="parTrans" cxnId="{75D645AF-61C8-41EE-BCF8-C6D34E5C87C6}">
      <dgm:prSet/>
      <dgm:spPr/>
      <dgm:t>
        <a:bodyPr/>
        <a:lstStyle/>
        <a:p>
          <a:endParaRPr lang="es-MX"/>
        </a:p>
      </dgm:t>
    </dgm:pt>
    <dgm:pt modelId="{AAC3C584-397E-4100-A7DF-294BAD3C8828}" type="sibTrans" cxnId="{75D645AF-61C8-41EE-BCF8-C6D34E5C87C6}">
      <dgm:prSet/>
      <dgm:spPr/>
      <dgm:t>
        <a:bodyPr/>
        <a:lstStyle/>
        <a:p>
          <a:endParaRPr lang="es-MX"/>
        </a:p>
      </dgm:t>
    </dgm:pt>
    <dgm:pt modelId="{97E7C36C-E9BC-492B-9A50-C8282E6D891D}">
      <dgm:prSet phldrT="[Texto]" custT="1"/>
      <dgm:spPr/>
      <dgm:t>
        <a:bodyPr/>
        <a:lstStyle/>
        <a:p>
          <a:r>
            <a:rPr lang="es-MX" sz="1000" dirty="0" smtClean="0"/>
            <a:t>Taylorismo – Fordismo</a:t>
          </a:r>
          <a:endParaRPr lang="es-MX" sz="1000" dirty="0"/>
        </a:p>
      </dgm:t>
    </dgm:pt>
    <dgm:pt modelId="{487C45B0-1ED4-4E63-9159-CE6C54F16389}" type="parTrans" cxnId="{7D23C3C8-82CD-40F7-A72D-61D52353DDA6}">
      <dgm:prSet/>
      <dgm:spPr/>
      <dgm:t>
        <a:bodyPr/>
        <a:lstStyle/>
        <a:p>
          <a:endParaRPr lang="es-MX"/>
        </a:p>
      </dgm:t>
    </dgm:pt>
    <dgm:pt modelId="{E64415EF-498E-492D-96EF-52D446F9025E}" type="sibTrans" cxnId="{7D23C3C8-82CD-40F7-A72D-61D52353DDA6}">
      <dgm:prSet/>
      <dgm:spPr/>
      <dgm:t>
        <a:bodyPr/>
        <a:lstStyle/>
        <a:p>
          <a:endParaRPr lang="es-MX"/>
        </a:p>
      </dgm:t>
    </dgm:pt>
    <dgm:pt modelId="{DBBF6401-7C4F-49B7-8A5A-C158A73F5A90}">
      <dgm:prSet phldrT="[Texto]" custT="1"/>
      <dgm:spPr/>
      <dgm:t>
        <a:bodyPr/>
        <a:lstStyle/>
        <a:p>
          <a:r>
            <a:rPr lang="es-MX" sz="1050" dirty="0" smtClean="0"/>
            <a:t>Subordinación </a:t>
          </a:r>
          <a:r>
            <a:rPr lang="es-MX" sz="1050" dirty="0" smtClean="0"/>
            <a:t>a la organizació</a:t>
          </a:r>
          <a:r>
            <a:rPr lang="es-MX" sz="1000" dirty="0" smtClean="0"/>
            <a:t>n</a:t>
          </a:r>
          <a:endParaRPr lang="es-MX" sz="1000" dirty="0"/>
        </a:p>
      </dgm:t>
    </dgm:pt>
    <dgm:pt modelId="{FFA41671-C164-4FD0-A93A-E9BE67471086}" type="parTrans" cxnId="{11700CA3-7FF8-4128-BA98-7C6F93CED977}">
      <dgm:prSet/>
      <dgm:spPr/>
      <dgm:t>
        <a:bodyPr/>
        <a:lstStyle/>
        <a:p>
          <a:endParaRPr lang="es-MX"/>
        </a:p>
      </dgm:t>
    </dgm:pt>
    <dgm:pt modelId="{C6F41789-293C-4EEF-8BF1-BF0CB0F4E0CA}" type="sibTrans" cxnId="{11700CA3-7FF8-4128-BA98-7C6F93CED977}">
      <dgm:prSet/>
      <dgm:spPr/>
      <dgm:t>
        <a:bodyPr/>
        <a:lstStyle/>
        <a:p>
          <a:endParaRPr lang="es-MX"/>
        </a:p>
      </dgm:t>
    </dgm:pt>
    <dgm:pt modelId="{1244B095-4E40-4C1C-B55C-743F4B1DED08}">
      <dgm:prSet phldrT="[Texto]" custT="1"/>
      <dgm:spPr/>
      <dgm:t>
        <a:bodyPr/>
        <a:lstStyle/>
        <a:p>
          <a:r>
            <a:rPr lang="es-MX" sz="1000" dirty="0" smtClean="0"/>
            <a:t>Toyotizado con o sin automatización</a:t>
          </a:r>
          <a:endParaRPr lang="es-MX" sz="1000" dirty="0"/>
        </a:p>
      </dgm:t>
    </dgm:pt>
    <dgm:pt modelId="{ADBE224C-5311-419A-83B6-64C59EE4B151}" type="parTrans" cxnId="{89704807-3FA8-43B2-8E93-079D11732836}">
      <dgm:prSet/>
      <dgm:spPr/>
      <dgm:t>
        <a:bodyPr/>
        <a:lstStyle/>
        <a:p>
          <a:endParaRPr lang="es-MX"/>
        </a:p>
      </dgm:t>
    </dgm:pt>
    <dgm:pt modelId="{923AD492-842D-4CD9-BC51-9D3B34D954BB}" type="sibTrans" cxnId="{89704807-3FA8-43B2-8E93-079D11732836}">
      <dgm:prSet/>
      <dgm:spPr/>
      <dgm:t>
        <a:bodyPr/>
        <a:lstStyle/>
        <a:p>
          <a:endParaRPr lang="es-MX"/>
        </a:p>
      </dgm:t>
    </dgm:pt>
    <dgm:pt modelId="{00674BDA-5B08-4D19-99AB-B6ED579C230B}">
      <dgm:prSet phldrT="[Texto]" custT="1"/>
      <dgm:spPr/>
      <dgm:t>
        <a:bodyPr/>
        <a:lstStyle/>
        <a:p>
          <a:r>
            <a:rPr lang="es-MX" sz="800" dirty="0" smtClean="0"/>
            <a:t>Informatizado Empresa Red</a:t>
          </a:r>
          <a:endParaRPr lang="es-MX" sz="800" dirty="0"/>
        </a:p>
      </dgm:t>
    </dgm:pt>
    <dgm:pt modelId="{E647CE16-A361-4231-9D1A-1ECDF5F58AED}" type="parTrans" cxnId="{1AE52F25-A175-4CB6-8E5F-52ED3B984073}">
      <dgm:prSet/>
      <dgm:spPr/>
      <dgm:t>
        <a:bodyPr/>
        <a:lstStyle/>
        <a:p>
          <a:endParaRPr lang="es-MX"/>
        </a:p>
      </dgm:t>
    </dgm:pt>
    <dgm:pt modelId="{C0829727-ECAB-4E68-A5C9-C42D1ADC555D}" type="sibTrans" cxnId="{1AE52F25-A175-4CB6-8E5F-52ED3B984073}">
      <dgm:prSet/>
      <dgm:spPr/>
      <dgm:t>
        <a:bodyPr/>
        <a:lstStyle/>
        <a:p>
          <a:endParaRPr lang="es-MX"/>
        </a:p>
      </dgm:t>
    </dgm:pt>
    <dgm:pt modelId="{F8CAADB8-6AC5-4F9C-A02D-A06D1EDB0DB2}">
      <dgm:prSet phldrT="[Texto]" custT="1"/>
      <dgm:spPr/>
      <dgm:t>
        <a:bodyPr/>
        <a:lstStyle/>
        <a:p>
          <a:r>
            <a:rPr lang="es-MX" sz="900" dirty="0" smtClean="0"/>
            <a:t>Maquinismo (subordinación a la máquina)</a:t>
          </a:r>
          <a:endParaRPr lang="es-MX" sz="900" dirty="0"/>
        </a:p>
      </dgm:t>
    </dgm:pt>
    <dgm:pt modelId="{39478D72-66E7-40D4-88C8-FBB36652BA38}" type="parTrans" cxnId="{CC4ED5EB-8EB4-4B1D-A573-4B6168A2025F}">
      <dgm:prSet/>
      <dgm:spPr/>
      <dgm:t>
        <a:bodyPr/>
        <a:lstStyle/>
        <a:p>
          <a:endParaRPr lang="es-MX"/>
        </a:p>
      </dgm:t>
    </dgm:pt>
    <dgm:pt modelId="{EE75A113-9A2E-441E-8427-CE0CCA0E8636}" type="sibTrans" cxnId="{CC4ED5EB-8EB4-4B1D-A573-4B6168A2025F}">
      <dgm:prSet/>
      <dgm:spPr/>
      <dgm:t>
        <a:bodyPr/>
        <a:lstStyle/>
        <a:p>
          <a:endParaRPr lang="es-MX"/>
        </a:p>
      </dgm:t>
    </dgm:pt>
    <dgm:pt modelId="{B5CA62EA-DF18-47C2-8719-68D585F0111B}">
      <dgm:prSet phldrT="[Texto]" custT="1"/>
      <dgm:spPr/>
      <dgm:t>
        <a:bodyPr/>
        <a:lstStyle/>
        <a:p>
          <a:r>
            <a:rPr lang="es-MX" sz="900" dirty="0" smtClean="0"/>
            <a:t>Espacio y tiempos cerrados</a:t>
          </a:r>
          <a:endParaRPr lang="es-MX" sz="900" dirty="0"/>
        </a:p>
      </dgm:t>
    </dgm:pt>
    <dgm:pt modelId="{405A040F-D811-4F29-A10E-82B03405EFA4}" type="parTrans" cxnId="{1931349D-C6EA-45E5-AFC4-DA11AD5A0CB0}">
      <dgm:prSet/>
      <dgm:spPr/>
      <dgm:t>
        <a:bodyPr/>
        <a:lstStyle/>
        <a:p>
          <a:endParaRPr lang="es-MX"/>
        </a:p>
      </dgm:t>
    </dgm:pt>
    <dgm:pt modelId="{99A8D49D-EDF8-4CE1-A8B0-30855B40FAE0}" type="sibTrans" cxnId="{1931349D-C6EA-45E5-AFC4-DA11AD5A0CB0}">
      <dgm:prSet/>
      <dgm:spPr/>
      <dgm:t>
        <a:bodyPr/>
        <a:lstStyle/>
        <a:p>
          <a:endParaRPr lang="es-MX"/>
        </a:p>
      </dgm:t>
    </dgm:pt>
    <dgm:pt modelId="{F1AF6173-AB96-48D1-A45A-84E9C5733D94}" type="pres">
      <dgm:prSet presAssocID="{26738C69-DBC2-4757-9DFB-CA3CCECC183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B50384E-EAF8-4C23-889A-F90CF2FF60E7}" type="pres">
      <dgm:prSet presAssocID="{9E308AAD-8AEC-4FDB-90CB-485403DFCC71}" presName="compNode" presStyleCnt="0"/>
      <dgm:spPr/>
    </dgm:pt>
    <dgm:pt modelId="{EEC06E8A-02D7-4765-A732-89042EF19730}" type="pres">
      <dgm:prSet presAssocID="{9E308AAD-8AEC-4FDB-90CB-485403DFCC71}" presName="noGeometry" presStyleCnt="0"/>
      <dgm:spPr/>
    </dgm:pt>
    <dgm:pt modelId="{075ECFB1-755E-4BCE-88EE-605C94F45FBE}" type="pres">
      <dgm:prSet presAssocID="{9E308AAD-8AEC-4FDB-90CB-485403DFCC71}" presName="childTextVisible" presStyleLbl="bgAccFollowNode1" presStyleIdx="0" presStyleCnt="4" custScaleY="1900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EF8511-6130-4125-BF89-CFFC5B3307E7}" type="pres">
      <dgm:prSet presAssocID="{9E308AAD-8AEC-4FDB-90CB-485403DFCC71}" presName="childTextHidden" presStyleLbl="bgAccFollowNode1" presStyleIdx="0" presStyleCnt="4"/>
      <dgm:spPr/>
      <dgm:t>
        <a:bodyPr/>
        <a:lstStyle/>
        <a:p>
          <a:endParaRPr lang="es-MX"/>
        </a:p>
      </dgm:t>
    </dgm:pt>
    <dgm:pt modelId="{28EBA962-579D-4E51-AF75-DDDC1C708F40}" type="pres">
      <dgm:prSet presAssocID="{9E308AAD-8AEC-4FDB-90CB-485403DFCC71}" presName="parentText" presStyleLbl="node1" presStyleIdx="0" presStyleCnt="4" custScaleY="997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676C81-21CE-4EAE-81F2-B6BC1C13A32C}" type="pres">
      <dgm:prSet presAssocID="{9E308AAD-8AEC-4FDB-90CB-485403DFCC71}" presName="aSpace" presStyleCnt="0"/>
      <dgm:spPr/>
    </dgm:pt>
    <dgm:pt modelId="{01AD35F6-0AC3-42A9-A48B-DD75949B759F}" type="pres">
      <dgm:prSet presAssocID="{97E7C36C-E9BC-492B-9A50-C8282E6D891D}" presName="compNode" presStyleCnt="0"/>
      <dgm:spPr/>
    </dgm:pt>
    <dgm:pt modelId="{4F951CE0-FF4A-42A8-B5F2-357DDAB17639}" type="pres">
      <dgm:prSet presAssocID="{97E7C36C-E9BC-492B-9A50-C8282E6D891D}" presName="noGeometry" presStyleCnt="0"/>
      <dgm:spPr/>
    </dgm:pt>
    <dgm:pt modelId="{8257A3DD-935A-4AA4-B70B-D70E976E527D}" type="pres">
      <dgm:prSet presAssocID="{97E7C36C-E9BC-492B-9A50-C8282E6D891D}" presName="childTextVisible" presStyleLbl="bgAccFollowNode1" presStyleIdx="1" presStyleCnt="4" custScaleY="1996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3D23DE-0A35-4A5D-819A-110B62E04430}" type="pres">
      <dgm:prSet presAssocID="{97E7C36C-E9BC-492B-9A50-C8282E6D891D}" presName="childTextHidden" presStyleLbl="bgAccFollowNode1" presStyleIdx="1" presStyleCnt="4"/>
      <dgm:spPr/>
      <dgm:t>
        <a:bodyPr/>
        <a:lstStyle/>
        <a:p>
          <a:endParaRPr lang="es-MX"/>
        </a:p>
      </dgm:t>
    </dgm:pt>
    <dgm:pt modelId="{7F7AD6FC-D834-4A84-9CEA-AF4AACC49790}" type="pres">
      <dgm:prSet presAssocID="{97E7C36C-E9BC-492B-9A50-C8282E6D891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2E3033-F851-4C47-A184-0AD625260928}" type="pres">
      <dgm:prSet presAssocID="{97E7C36C-E9BC-492B-9A50-C8282E6D891D}" presName="aSpace" presStyleCnt="0"/>
      <dgm:spPr/>
    </dgm:pt>
    <dgm:pt modelId="{1136FA5D-A7AE-4732-BCFA-EB3BE67EAB5B}" type="pres">
      <dgm:prSet presAssocID="{1244B095-4E40-4C1C-B55C-743F4B1DED08}" presName="compNode" presStyleCnt="0"/>
      <dgm:spPr/>
    </dgm:pt>
    <dgm:pt modelId="{F5FD7F7F-9D4C-473B-8B2A-486539060E9C}" type="pres">
      <dgm:prSet presAssocID="{1244B095-4E40-4C1C-B55C-743F4B1DED08}" presName="noGeometry" presStyleCnt="0"/>
      <dgm:spPr/>
    </dgm:pt>
    <dgm:pt modelId="{2D6BA03F-E94F-46A6-9A23-ADEF229CE403}" type="pres">
      <dgm:prSet presAssocID="{1244B095-4E40-4C1C-B55C-743F4B1DED08}" presName="childTextVisible" presStyleLbl="bgAccFollowNode1" presStyleIdx="2" presStyleCnt="4" custScaleY="1900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9BCCED-A63C-44F1-AFE9-A688200D1972}" type="pres">
      <dgm:prSet presAssocID="{1244B095-4E40-4C1C-B55C-743F4B1DED08}" presName="childTextHidden" presStyleLbl="bgAccFollowNode1" presStyleIdx="2" presStyleCnt="4"/>
      <dgm:spPr/>
      <dgm:t>
        <a:bodyPr/>
        <a:lstStyle/>
        <a:p>
          <a:endParaRPr lang="es-MX"/>
        </a:p>
      </dgm:t>
    </dgm:pt>
    <dgm:pt modelId="{EDCF11EE-E580-42FF-BACF-60BC16B5313F}" type="pres">
      <dgm:prSet presAssocID="{1244B095-4E40-4C1C-B55C-743F4B1DED0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AE948D-131F-4F4A-B45E-B7729B3CFC9E}" type="pres">
      <dgm:prSet presAssocID="{1244B095-4E40-4C1C-B55C-743F4B1DED08}" presName="aSpace" presStyleCnt="0"/>
      <dgm:spPr/>
    </dgm:pt>
    <dgm:pt modelId="{8CC5AF30-8A71-424C-8652-C92C946EC369}" type="pres">
      <dgm:prSet presAssocID="{00674BDA-5B08-4D19-99AB-B6ED579C230B}" presName="compNode" presStyleCnt="0"/>
      <dgm:spPr/>
    </dgm:pt>
    <dgm:pt modelId="{75DA4D9A-F2ED-45EC-9E02-46014166F01A}" type="pres">
      <dgm:prSet presAssocID="{00674BDA-5B08-4D19-99AB-B6ED579C230B}" presName="noGeometry" presStyleCnt="0"/>
      <dgm:spPr/>
    </dgm:pt>
    <dgm:pt modelId="{9CF5C9F3-9A99-4E4C-BCE7-D64A812E4022}" type="pres">
      <dgm:prSet presAssocID="{00674BDA-5B08-4D19-99AB-B6ED579C230B}" presName="childTextVisible" presStyleLbl="bgAccFollowNode1" presStyleIdx="3" presStyleCnt="4" custScaleY="1710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E46AD0-1A20-4765-8845-01C76F7D25AD}" type="pres">
      <dgm:prSet presAssocID="{00674BDA-5B08-4D19-99AB-B6ED579C230B}" presName="childTextHidden" presStyleLbl="bgAccFollowNode1" presStyleIdx="3" presStyleCnt="4"/>
      <dgm:spPr/>
      <dgm:t>
        <a:bodyPr/>
        <a:lstStyle/>
        <a:p>
          <a:endParaRPr lang="es-MX"/>
        </a:p>
      </dgm:t>
    </dgm:pt>
    <dgm:pt modelId="{3C721596-7F53-4F52-B808-446625C92877}" type="pres">
      <dgm:prSet presAssocID="{00674BDA-5B08-4D19-99AB-B6ED579C230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C652473-9EE2-4D18-B1CA-72D1C310094E}" type="presOf" srcId="{DBBF6401-7C4F-49B7-8A5A-C158A73F5A90}" destId="{8A3D23DE-0A35-4A5D-819A-110B62E04430}" srcOrd="1" destOrd="0" presId="urn:microsoft.com/office/officeart/2005/8/layout/hProcess6"/>
    <dgm:cxn modelId="{CC4ED5EB-8EB4-4B1D-A573-4B6168A2025F}" srcId="{9E308AAD-8AEC-4FDB-90CB-485403DFCC71}" destId="{F8CAADB8-6AC5-4F9C-A02D-A06D1EDB0DB2}" srcOrd="2" destOrd="0" parTransId="{39478D72-66E7-40D4-88C8-FBB36652BA38}" sibTransId="{EE75A113-9A2E-441E-8427-CE0CCA0E8636}"/>
    <dgm:cxn modelId="{3C959EDB-BA17-4876-AE9C-8AB3114ABE4C}" type="presOf" srcId="{00674BDA-5B08-4D19-99AB-B6ED579C230B}" destId="{3C721596-7F53-4F52-B808-446625C92877}" srcOrd="0" destOrd="0" presId="urn:microsoft.com/office/officeart/2005/8/layout/hProcess6"/>
    <dgm:cxn modelId="{3A358B48-D11D-4507-AFE4-B1CCDFC5F3ED}" type="presOf" srcId="{F8CAADB8-6AC5-4F9C-A02D-A06D1EDB0DB2}" destId="{E3EF8511-6130-4125-BF89-CFFC5B3307E7}" srcOrd="1" destOrd="2" presId="urn:microsoft.com/office/officeart/2005/8/layout/hProcess6"/>
    <dgm:cxn modelId="{3230C80B-471E-4640-A549-7498B0CB8906}" type="presOf" srcId="{B5CA62EA-DF18-47C2-8719-68D585F0111B}" destId="{075ECFB1-755E-4BCE-88EE-605C94F45FBE}" srcOrd="0" destOrd="3" presId="urn:microsoft.com/office/officeart/2005/8/layout/hProcess6"/>
    <dgm:cxn modelId="{89704807-3FA8-43B2-8E93-079D11732836}" srcId="{26738C69-DBC2-4757-9DFB-CA3CCECC1835}" destId="{1244B095-4E40-4C1C-B55C-743F4B1DED08}" srcOrd="2" destOrd="0" parTransId="{ADBE224C-5311-419A-83B6-64C59EE4B151}" sibTransId="{923AD492-842D-4CD9-BC51-9D3B34D954BB}"/>
    <dgm:cxn modelId="{634AF651-21CC-4130-A779-71F0B62D0607}" type="presOf" srcId="{9E308AAD-8AEC-4FDB-90CB-485403DFCC71}" destId="{28EBA962-579D-4E51-AF75-DDDC1C708F40}" srcOrd="0" destOrd="0" presId="urn:microsoft.com/office/officeart/2005/8/layout/hProcess6"/>
    <dgm:cxn modelId="{11700CA3-7FF8-4128-BA98-7C6F93CED977}" srcId="{97E7C36C-E9BC-492B-9A50-C8282E6D891D}" destId="{DBBF6401-7C4F-49B7-8A5A-C158A73F5A90}" srcOrd="0" destOrd="0" parTransId="{FFA41671-C164-4FD0-A93A-E9BE67471086}" sibTransId="{C6F41789-293C-4EEF-8BF1-BF0CB0F4E0CA}"/>
    <dgm:cxn modelId="{1931349D-C6EA-45E5-AFC4-DA11AD5A0CB0}" srcId="{9E308AAD-8AEC-4FDB-90CB-485403DFCC71}" destId="{B5CA62EA-DF18-47C2-8719-68D585F0111B}" srcOrd="3" destOrd="0" parTransId="{405A040F-D811-4F29-A10E-82B03405EFA4}" sibTransId="{99A8D49D-EDF8-4CE1-A8B0-30855B40FAE0}"/>
    <dgm:cxn modelId="{9FA47E91-5784-458A-81A2-FFBB159617DD}" type="presOf" srcId="{DBBF6401-7C4F-49B7-8A5A-C158A73F5A90}" destId="{8257A3DD-935A-4AA4-B70B-D70E976E527D}" srcOrd="0" destOrd="0" presId="urn:microsoft.com/office/officeart/2005/8/layout/hProcess6"/>
    <dgm:cxn modelId="{929E0B6E-2662-40A8-95F0-14693627E62C}" srcId="{9E308AAD-8AEC-4FDB-90CB-485403DFCC71}" destId="{F9F74E5E-2F84-4773-92CD-70C570BD2ABC}" srcOrd="0" destOrd="0" parTransId="{F68A6162-D0A0-443D-BCB2-54B767E76EFF}" sibTransId="{309D86CE-CAAE-4463-9225-8A28F25678B5}"/>
    <dgm:cxn modelId="{0E27F050-99F9-4183-A45A-8FBA54E6A441}" type="presOf" srcId="{F9F74E5E-2F84-4773-92CD-70C570BD2ABC}" destId="{E3EF8511-6130-4125-BF89-CFFC5B3307E7}" srcOrd="1" destOrd="0" presId="urn:microsoft.com/office/officeart/2005/8/layout/hProcess6"/>
    <dgm:cxn modelId="{F6E42582-CD3C-4010-90C7-30E3BF201CED}" type="presOf" srcId="{B5CA62EA-DF18-47C2-8719-68D585F0111B}" destId="{E3EF8511-6130-4125-BF89-CFFC5B3307E7}" srcOrd="1" destOrd="3" presId="urn:microsoft.com/office/officeart/2005/8/layout/hProcess6"/>
    <dgm:cxn modelId="{1AE52F25-A175-4CB6-8E5F-52ED3B984073}" srcId="{26738C69-DBC2-4757-9DFB-CA3CCECC1835}" destId="{00674BDA-5B08-4D19-99AB-B6ED579C230B}" srcOrd="3" destOrd="0" parTransId="{E647CE16-A361-4231-9D1A-1ECDF5F58AED}" sibTransId="{C0829727-ECAB-4E68-A5C9-C42D1ADC555D}"/>
    <dgm:cxn modelId="{FE7EB03B-5F7C-412E-9055-F315B1A55538}" type="presOf" srcId="{F9F74E5E-2F84-4773-92CD-70C570BD2ABC}" destId="{075ECFB1-755E-4BCE-88EE-605C94F45FBE}" srcOrd="0" destOrd="0" presId="urn:microsoft.com/office/officeart/2005/8/layout/hProcess6"/>
    <dgm:cxn modelId="{75D645AF-61C8-41EE-BCF8-C6D34E5C87C6}" srcId="{9E308AAD-8AEC-4FDB-90CB-485403DFCC71}" destId="{B6A2C908-8715-4C95-83D7-E9DE2ADD8A04}" srcOrd="1" destOrd="0" parTransId="{43A00F8F-8558-436F-8329-B527B4DCB789}" sibTransId="{AAC3C584-397E-4100-A7DF-294BAD3C8828}"/>
    <dgm:cxn modelId="{68D22D75-F198-4107-A662-FC740267A8D3}" type="presOf" srcId="{F8CAADB8-6AC5-4F9C-A02D-A06D1EDB0DB2}" destId="{075ECFB1-755E-4BCE-88EE-605C94F45FBE}" srcOrd="0" destOrd="2" presId="urn:microsoft.com/office/officeart/2005/8/layout/hProcess6"/>
    <dgm:cxn modelId="{B287ADFB-9FB6-478D-9132-556E572B2DB5}" type="presOf" srcId="{1244B095-4E40-4C1C-B55C-743F4B1DED08}" destId="{EDCF11EE-E580-42FF-BACF-60BC16B5313F}" srcOrd="0" destOrd="0" presId="urn:microsoft.com/office/officeart/2005/8/layout/hProcess6"/>
    <dgm:cxn modelId="{5138F926-D5DF-4713-8E04-9206D6BE960C}" srcId="{26738C69-DBC2-4757-9DFB-CA3CCECC1835}" destId="{9E308AAD-8AEC-4FDB-90CB-485403DFCC71}" srcOrd="0" destOrd="0" parTransId="{A2584AE4-B4C1-423D-BF74-FF6ED855A1D0}" sibTransId="{C059A8C8-1214-4F5A-B141-191586A0F838}"/>
    <dgm:cxn modelId="{B84F1EE4-CF1D-4C41-BF91-68781E598EC7}" type="presOf" srcId="{B6A2C908-8715-4C95-83D7-E9DE2ADD8A04}" destId="{E3EF8511-6130-4125-BF89-CFFC5B3307E7}" srcOrd="1" destOrd="1" presId="urn:microsoft.com/office/officeart/2005/8/layout/hProcess6"/>
    <dgm:cxn modelId="{F121144F-258E-4AA2-A756-1E0B11F79307}" type="presOf" srcId="{97E7C36C-E9BC-492B-9A50-C8282E6D891D}" destId="{7F7AD6FC-D834-4A84-9CEA-AF4AACC49790}" srcOrd="0" destOrd="0" presId="urn:microsoft.com/office/officeart/2005/8/layout/hProcess6"/>
    <dgm:cxn modelId="{E7657C04-97BF-4460-8C42-D1E8F7786168}" type="presOf" srcId="{B6A2C908-8715-4C95-83D7-E9DE2ADD8A04}" destId="{075ECFB1-755E-4BCE-88EE-605C94F45FBE}" srcOrd="0" destOrd="1" presId="urn:microsoft.com/office/officeart/2005/8/layout/hProcess6"/>
    <dgm:cxn modelId="{7D23C3C8-82CD-40F7-A72D-61D52353DDA6}" srcId="{26738C69-DBC2-4757-9DFB-CA3CCECC1835}" destId="{97E7C36C-E9BC-492B-9A50-C8282E6D891D}" srcOrd="1" destOrd="0" parTransId="{487C45B0-1ED4-4E63-9159-CE6C54F16389}" sibTransId="{E64415EF-498E-492D-96EF-52D446F9025E}"/>
    <dgm:cxn modelId="{4EDF5AC3-E471-4FF3-8ADA-349A86326B10}" type="presOf" srcId="{26738C69-DBC2-4757-9DFB-CA3CCECC1835}" destId="{F1AF6173-AB96-48D1-A45A-84E9C5733D94}" srcOrd="0" destOrd="0" presId="urn:microsoft.com/office/officeart/2005/8/layout/hProcess6"/>
    <dgm:cxn modelId="{2279A7F4-EACC-41B5-983D-8C7AD81E6332}" type="presParOf" srcId="{F1AF6173-AB96-48D1-A45A-84E9C5733D94}" destId="{6B50384E-EAF8-4C23-889A-F90CF2FF60E7}" srcOrd="0" destOrd="0" presId="urn:microsoft.com/office/officeart/2005/8/layout/hProcess6"/>
    <dgm:cxn modelId="{CC2200B8-A42A-415F-97BA-D99F98F04767}" type="presParOf" srcId="{6B50384E-EAF8-4C23-889A-F90CF2FF60E7}" destId="{EEC06E8A-02D7-4765-A732-89042EF19730}" srcOrd="0" destOrd="0" presId="urn:microsoft.com/office/officeart/2005/8/layout/hProcess6"/>
    <dgm:cxn modelId="{B97B54CB-9FFD-4D24-9058-CE9C482F040E}" type="presParOf" srcId="{6B50384E-EAF8-4C23-889A-F90CF2FF60E7}" destId="{075ECFB1-755E-4BCE-88EE-605C94F45FBE}" srcOrd="1" destOrd="0" presId="urn:microsoft.com/office/officeart/2005/8/layout/hProcess6"/>
    <dgm:cxn modelId="{BF16E0EF-4F7B-40C7-AB25-84CA2865A0A0}" type="presParOf" srcId="{6B50384E-EAF8-4C23-889A-F90CF2FF60E7}" destId="{E3EF8511-6130-4125-BF89-CFFC5B3307E7}" srcOrd="2" destOrd="0" presId="urn:microsoft.com/office/officeart/2005/8/layout/hProcess6"/>
    <dgm:cxn modelId="{D85EA0F2-98EE-4CFC-8C2D-6A69A31F6293}" type="presParOf" srcId="{6B50384E-EAF8-4C23-889A-F90CF2FF60E7}" destId="{28EBA962-579D-4E51-AF75-DDDC1C708F40}" srcOrd="3" destOrd="0" presId="urn:microsoft.com/office/officeart/2005/8/layout/hProcess6"/>
    <dgm:cxn modelId="{52CE200F-D7EC-4469-9235-A946C7B2030A}" type="presParOf" srcId="{F1AF6173-AB96-48D1-A45A-84E9C5733D94}" destId="{75676C81-21CE-4EAE-81F2-B6BC1C13A32C}" srcOrd="1" destOrd="0" presId="urn:microsoft.com/office/officeart/2005/8/layout/hProcess6"/>
    <dgm:cxn modelId="{8EC4D4AE-0277-42B2-86F4-A50030546AB3}" type="presParOf" srcId="{F1AF6173-AB96-48D1-A45A-84E9C5733D94}" destId="{01AD35F6-0AC3-42A9-A48B-DD75949B759F}" srcOrd="2" destOrd="0" presId="urn:microsoft.com/office/officeart/2005/8/layout/hProcess6"/>
    <dgm:cxn modelId="{E4705FE2-7BA1-458B-9B00-CC3D3E5F86E1}" type="presParOf" srcId="{01AD35F6-0AC3-42A9-A48B-DD75949B759F}" destId="{4F951CE0-FF4A-42A8-B5F2-357DDAB17639}" srcOrd="0" destOrd="0" presId="urn:microsoft.com/office/officeart/2005/8/layout/hProcess6"/>
    <dgm:cxn modelId="{513A012D-04D2-4A45-B8F8-8A3AFE46E461}" type="presParOf" srcId="{01AD35F6-0AC3-42A9-A48B-DD75949B759F}" destId="{8257A3DD-935A-4AA4-B70B-D70E976E527D}" srcOrd="1" destOrd="0" presId="urn:microsoft.com/office/officeart/2005/8/layout/hProcess6"/>
    <dgm:cxn modelId="{6274D31D-13A0-4B4A-A035-A896758EDA11}" type="presParOf" srcId="{01AD35F6-0AC3-42A9-A48B-DD75949B759F}" destId="{8A3D23DE-0A35-4A5D-819A-110B62E04430}" srcOrd="2" destOrd="0" presId="urn:microsoft.com/office/officeart/2005/8/layout/hProcess6"/>
    <dgm:cxn modelId="{18019E6F-F8C5-4E40-9B73-2A8B159AF79F}" type="presParOf" srcId="{01AD35F6-0AC3-42A9-A48B-DD75949B759F}" destId="{7F7AD6FC-D834-4A84-9CEA-AF4AACC49790}" srcOrd="3" destOrd="0" presId="urn:microsoft.com/office/officeart/2005/8/layout/hProcess6"/>
    <dgm:cxn modelId="{5E820DC7-1BF6-499B-8E7C-418C129B3AE3}" type="presParOf" srcId="{F1AF6173-AB96-48D1-A45A-84E9C5733D94}" destId="{C22E3033-F851-4C47-A184-0AD625260928}" srcOrd="3" destOrd="0" presId="urn:microsoft.com/office/officeart/2005/8/layout/hProcess6"/>
    <dgm:cxn modelId="{64774ADA-15AB-449D-8572-83D4F5D5156D}" type="presParOf" srcId="{F1AF6173-AB96-48D1-A45A-84E9C5733D94}" destId="{1136FA5D-A7AE-4732-BCFA-EB3BE67EAB5B}" srcOrd="4" destOrd="0" presId="urn:microsoft.com/office/officeart/2005/8/layout/hProcess6"/>
    <dgm:cxn modelId="{95C43FB1-932D-4C8E-8D7A-F44046187226}" type="presParOf" srcId="{1136FA5D-A7AE-4732-BCFA-EB3BE67EAB5B}" destId="{F5FD7F7F-9D4C-473B-8B2A-486539060E9C}" srcOrd="0" destOrd="0" presId="urn:microsoft.com/office/officeart/2005/8/layout/hProcess6"/>
    <dgm:cxn modelId="{9622A3AA-3A11-47F2-8E70-1772E34321AB}" type="presParOf" srcId="{1136FA5D-A7AE-4732-BCFA-EB3BE67EAB5B}" destId="{2D6BA03F-E94F-46A6-9A23-ADEF229CE403}" srcOrd="1" destOrd="0" presId="urn:microsoft.com/office/officeart/2005/8/layout/hProcess6"/>
    <dgm:cxn modelId="{9A27DE80-8DF3-464B-904A-990DE6E52C54}" type="presParOf" srcId="{1136FA5D-A7AE-4732-BCFA-EB3BE67EAB5B}" destId="{F69BCCED-A63C-44F1-AFE9-A688200D1972}" srcOrd="2" destOrd="0" presId="urn:microsoft.com/office/officeart/2005/8/layout/hProcess6"/>
    <dgm:cxn modelId="{F15F97C2-950F-420D-9279-0B921A230DDD}" type="presParOf" srcId="{1136FA5D-A7AE-4732-BCFA-EB3BE67EAB5B}" destId="{EDCF11EE-E580-42FF-BACF-60BC16B5313F}" srcOrd="3" destOrd="0" presId="urn:microsoft.com/office/officeart/2005/8/layout/hProcess6"/>
    <dgm:cxn modelId="{2962B01C-462E-4381-A62A-BC3C3F4A1F3D}" type="presParOf" srcId="{F1AF6173-AB96-48D1-A45A-84E9C5733D94}" destId="{D8AE948D-131F-4F4A-B45E-B7729B3CFC9E}" srcOrd="5" destOrd="0" presId="urn:microsoft.com/office/officeart/2005/8/layout/hProcess6"/>
    <dgm:cxn modelId="{B285B8D3-5213-4314-BC0B-6F50B4472C4A}" type="presParOf" srcId="{F1AF6173-AB96-48D1-A45A-84E9C5733D94}" destId="{8CC5AF30-8A71-424C-8652-C92C946EC369}" srcOrd="6" destOrd="0" presId="urn:microsoft.com/office/officeart/2005/8/layout/hProcess6"/>
    <dgm:cxn modelId="{B61B80A7-CA57-4866-B071-AE4CB8777404}" type="presParOf" srcId="{8CC5AF30-8A71-424C-8652-C92C946EC369}" destId="{75DA4D9A-F2ED-45EC-9E02-46014166F01A}" srcOrd="0" destOrd="0" presId="urn:microsoft.com/office/officeart/2005/8/layout/hProcess6"/>
    <dgm:cxn modelId="{BBE82B46-C457-48E3-8458-2EB5F4EB4E45}" type="presParOf" srcId="{8CC5AF30-8A71-424C-8652-C92C946EC369}" destId="{9CF5C9F3-9A99-4E4C-BCE7-D64A812E4022}" srcOrd="1" destOrd="0" presId="urn:microsoft.com/office/officeart/2005/8/layout/hProcess6"/>
    <dgm:cxn modelId="{51490F5C-E9A2-437A-A467-CAE9BCE29D6A}" type="presParOf" srcId="{8CC5AF30-8A71-424C-8652-C92C946EC369}" destId="{88E46AD0-1A20-4765-8845-01C76F7D25AD}" srcOrd="2" destOrd="0" presId="urn:microsoft.com/office/officeart/2005/8/layout/hProcess6"/>
    <dgm:cxn modelId="{523FE9DE-63D6-4666-AAA0-47A3E2C1CD23}" type="presParOf" srcId="{8CC5AF30-8A71-424C-8652-C92C946EC369}" destId="{3C721596-7F53-4F52-B808-446625C9287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5ECFB1-755E-4BCE-88EE-605C94F45FBE}">
      <dsp:nvSpPr>
        <dsp:cNvPr id="0" name=""/>
        <dsp:cNvSpPr/>
      </dsp:nvSpPr>
      <dsp:spPr>
        <a:xfrm>
          <a:off x="434386" y="214313"/>
          <a:ext cx="1719668" cy="285752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11430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900" kern="1200" dirty="0" smtClean="0"/>
            <a:t>Producción material</a:t>
          </a:r>
          <a:endParaRPr lang="es-MX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900" kern="1200" dirty="0" smtClean="0"/>
            <a:t>Trabajo asalariado</a:t>
          </a:r>
          <a:endParaRPr lang="es-MX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900" kern="1200" dirty="0" smtClean="0"/>
            <a:t>Maquinismo (subordinación a la máquina)</a:t>
          </a:r>
          <a:endParaRPr lang="es-MX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900" kern="1200" dirty="0" smtClean="0"/>
            <a:t>Espacio y tiempos cerrados</a:t>
          </a:r>
          <a:endParaRPr lang="es-MX" sz="900" kern="1200" dirty="0"/>
        </a:p>
      </dsp:txBody>
      <dsp:txXfrm>
        <a:off x="864303" y="214313"/>
        <a:ext cx="1289751" cy="2857520"/>
      </dsp:txXfrm>
    </dsp:sp>
    <dsp:sp modelId="{28EBA962-579D-4E51-AF75-DDDC1C708F40}">
      <dsp:nvSpPr>
        <dsp:cNvPr id="0" name=""/>
        <dsp:cNvSpPr/>
      </dsp:nvSpPr>
      <dsp:spPr>
        <a:xfrm>
          <a:off x="4469" y="1214446"/>
          <a:ext cx="859834" cy="857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Fábrica</a:t>
          </a:r>
          <a:endParaRPr lang="es-MX" sz="700" kern="1200" dirty="0"/>
        </a:p>
      </dsp:txBody>
      <dsp:txXfrm>
        <a:off x="4469" y="1214446"/>
        <a:ext cx="859834" cy="857254"/>
      </dsp:txXfrm>
    </dsp:sp>
    <dsp:sp modelId="{8257A3DD-935A-4AA4-B70B-D70E976E527D}">
      <dsp:nvSpPr>
        <dsp:cNvPr id="0" name=""/>
        <dsp:cNvSpPr/>
      </dsp:nvSpPr>
      <dsp:spPr>
        <a:xfrm>
          <a:off x="2691451" y="142873"/>
          <a:ext cx="1719668" cy="30004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Subordinación </a:t>
          </a:r>
          <a:r>
            <a:rPr lang="es-MX" sz="1050" kern="1200" dirty="0" smtClean="0"/>
            <a:t>a la organizació</a:t>
          </a:r>
          <a:r>
            <a:rPr lang="es-MX" sz="1000" kern="1200" dirty="0" smtClean="0"/>
            <a:t>n</a:t>
          </a:r>
          <a:endParaRPr lang="es-MX" sz="1000" kern="1200" dirty="0"/>
        </a:p>
      </dsp:txBody>
      <dsp:txXfrm>
        <a:off x="3121368" y="142873"/>
        <a:ext cx="1289751" cy="3000400"/>
      </dsp:txXfrm>
    </dsp:sp>
    <dsp:sp modelId="{7F7AD6FC-D834-4A84-9CEA-AF4AACC49790}">
      <dsp:nvSpPr>
        <dsp:cNvPr id="0" name=""/>
        <dsp:cNvSpPr/>
      </dsp:nvSpPr>
      <dsp:spPr>
        <a:xfrm>
          <a:off x="2261533" y="1213156"/>
          <a:ext cx="859834" cy="859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Taylorismo – Fordismo</a:t>
          </a:r>
          <a:endParaRPr lang="es-MX" sz="1000" kern="1200" dirty="0"/>
        </a:p>
      </dsp:txBody>
      <dsp:txXfrm>
        <a:off x="2261533" y="1213156"/>
        <a:ext cx="859834" cy="859834"/>
      </dsp:txXfrm>
    </dsp:sp>
    <dsp:sp modelId="{2D6BA03F-E94F-46A6-9A23-ADEF229CE403}">
      <dsp:nvSpPr>
        <dsp:cNvPr id="0" name=""/>
        <dsp:cNvSpPr/>
      </dsp:nvSpPr>
      <dsp:spPr>
        <a:xfrm>
          <a:off x="4948515" y="214313"/>
          <a:ext cx="1719668" cy="285752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CF11EE-E580-42FF-BACF-60BC16B5313F}">
      <dsp:nvSpPr>
        <dsp:cNvPr id="0" name=""/>
        <dsp:cNvSpPr/>
      </dsp:nvSpPr>
      <dsp:spPr>
        <a:xfrm>
          <a:off x="4518598" y="1213156"/>
          <a:ext cx="859834" cy="859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Toyotizado con o sin automatización</a:t>
          </a:r>
          <a:endParaRPr lang="es-MX" sz="1000" kern="1200" dirty="0"/>
        </a:p>
      </dsp:txBody>
      <dsp:txXfrm>
        <a:off x="4518598" y="1213156"/>
        <a:ext cx="859834" cy="859834"/>
      </dsp:txXfrm>
    </dsp:sp>
    <dsp:sp modelId="{9CF5C9F3-9A99-4E4C-BCE7-D64A812E4022}">
      <dsp:nvSpPr>
        <dsp:cNvPr id="0" name=""/>
        <dsp:cNvSpPr/>
      </dsp:nvSpPr>
      <dsp:spPr>
        <a:xfrm>
          <a:off x="7205580" y="357193"/>
          <a:ext cx="1719668" cy="257176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721596-7F53-4F52-B808-446625C92877}">
      <dsp:nvSpPr>
        <dsp:cNvPr id="0" name=""/>
        <dsp:cNvSpPr/>
      </dsp:nvSpPr>
      <dsp:spPr>
        <a:xfrm>
          <a:off x="6775663" y="1213156"/>
          <a:ext cx="859834" cy="859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Informatizado Empresa Red</a:t>
          </a:r>
          <a:endParaRPr lang="es-MX" sz="800" kern="1200" dirty="0"/>
        </a:p>
      </dsp:txBody>
      <dsp:txXfrm>
        <a:off x="6775663" y="1213156"/>
        <a:ext cx="859834" cy="859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C2F06B-6045-41A9-815C-4CE7FAC34054}" type="datetimeFigureOut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D2E174-1CD3-412C-BFB8-E3D6D809686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F9673F-A137-4338-BE0E-EF77DAF014E0}" type="datetimeFigureOut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A3E43D-48F4-4EEC-A3A3-BFBA2DA19DA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74099CA-AC46-4644-908C-8A54CDB08F3B}" type="slidenum">
              <a:rPr lang="es-ES" sz="1200">
                <a:latin typeface="Calibri" pitchFamily="34" charset="0"/>
              </a:rPr>
              <a:pPr algn="r"/>
              <a:t>15</a:t>
            </a:fld>
            <a:endParaRPr lang="es-ES" sz="1200" dirty="0">
              <a:latin typeface="Calibri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D4C1E5-B19E-4140-A1F6-B1CABCBE5ECF}" type="slidenum">
              <a:rPr lang="es-ES" sz="1200">
                <a:latin typeface="Calibri" pitchFamily="34" charset="0"/>
              </a:rPr>
              <a:pPr algn="r"/>
              <a:t>16</a:t>
            </a:fld>
            <a:endParaRPr lang="es-ES" sz="1200" dirty="0">
              <a:latin typeface="Calibri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FD5A1B-19FE-4DC2-8BC4-02AD3CB8E218}" type="slidenum">
              <a:rPr lang="es-ES" sz="1200">
                <a:latin typeface="Calibri" pitchFamily="34" charset="0"/>
              </a:rPr>
              <a:pPr algn="r"/>
              <a:t>17</a:t>
            </a:fld>
            <a:endParaRPr lang="es-ES" sz="1200" dirty="0">
              <a:latin typeface="Calibri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05D32-B144-4C5F-A74E-D658CB4D8819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237E8-8DF3-44C5-9F29-3DFCDF3245B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1DC-37EE-44C9-BBEE-290C22982486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B9E59-205B-497E-8566-86998E8EB5F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7F2E6-F7CD-42BE-B58A-0AD0C68B5541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2BB5-08E3-4A5B-8635-8D010B26504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AFD3-7BDF-41C8-96D0-6F624D3044CB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2DDC6-053F-4095-A8D9-3D16260BAB3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9538-2983-4269-8BAF-E31B87CDDA3F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03D3-05A3-48B3-9B67-8B251922282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4D5CE-0EDB-45E6-9191-51831410B3EA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D09DE-B6D0-4C23-8109-9207E6E04D9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73C2-51F6-4BF5-AAAB-2B66F99AA154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B01B9-DAEB-4BEB-AAC7-03B4518041E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63362-8469-4BB7-AF6E-650B3991687B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C97C-4B53-4055-A69D-7696C44E9A5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22AA-2904-49D7-82BD-4F243D1F3F40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4431E-EB1D-4116-8E2D-B2F643E0A91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E67A2-AB5C-473D-9F83-CCDCCE16B2DA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8F963-9AC0-4704-A772-972BCEAA7B9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57CA6-292A-4800-90F8-37F00EEF6C4C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30172-E901-41E2-9FDB-00A9BA28AC9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17C93B-E918-44EF-85DC-6403A1BD2E12}" type="datetime1">
              <a:rPr lang="es-MX"/>
              <a:pPr>
                <a:defRPr/>
              </a:pPr>
              <a:t>13/03/2014</a:t>
            </a:fld>
            <a:endParaRPr lang="es-MX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4E45E-EACE-4302-AEAC-B3C8362C6AB1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1" r:id="rId4"/>
    <p:sldLayoutId id="2147483705" r:id="rId5"/>
    <p:sldLayoutId id="2147483700" r:id="rId6"/>
    <p:sldLayoutId id="2147483706" r:id="rId7"/>
    <p:sldLayoutId id="2147483707" r:id="rId8"/>
    <p:sldLayoutId id="2147483708" r:id="rId9"/>
    <p:sldLayoutId id="2147483699" r:id="rId10"/>
    <p:sldLayoutId id="21474837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58200" cy="24482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800" dirty="0" smtClean="0"/>
              <a:t>Trabajo no </a:t>
            </a:r>
            <a:r>
              <a:rPr lang="es-MX" sz="4800" dirty="0" smtClean="0"/>
              <a:t>clásico, Identidad y acción colectiva </a:t>
            </a:r>
            <a:endParaRPr lang="es-MX" sz="4800" dirty="0"/>
          </a:p>
        </p:txBody>
      </p:sp>
      <p:sp>
        <p:nvSpPr>
          <p:cNvPr id="10243" name="3 CuadroTexto"/>
          <p:cNvSpPr txBox="1">
            <a:spLocks noChangeArrowheads="1"/>
          </p:cNvSpPr>
          <p:nvPr/>
        </p:nvSpPr>
        <p:spPr bwMode="auto">
          <a:xfrm>
            <a:off x="5003800" y="5445125"/>
            <a:ext cx="37449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2200" b="1" dirty="0">
                <a:latin typeface="Franklin Gothic Book" pitchFamily="34" charset="0"/>
              </a:rPr>
              <a:t>Dr. Enrique de la Garza Toledo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71770-3298-4C36-8506-3702F006DA3D}" type="slidenum">
              <a:rPr lang="es-MX"/>
              <a:pPr>
                <a:defRPr/>
              </a:pPr>
              <a:t>1</a:t>
            </a:fld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688" y="188640"/>
            <a:ext cx="86868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smtClean="0"/>
              <a:t>4. Expansión de los conceptos control, regulación y mercado de trabajo</a:t>
            </a:r>
            <a:endParaRPr lang="es-MX" sz="3000" dirty="0"/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5400675"/>
          </a:xfrm>
        </p:spPr>
        <p:txBody>
          <a:bodyPr/>
          <a:lstStyle/>
          <a:p>
            <a:pPr eaLnBrk="1" hangingPunct="1"/>
            <a:r>
              <a:rPr lang="es-MX" dirty="0" smtClean="0"/>
              <a:t>Tipos de trabajo no clásico:</a:t>
            </a:r>
          </a:p>
          <a:p>
            <a:pPr marL="1028700" lvl="1" indent="-571500" eaLnBrk="1" hangingPunct="1">
              <a:buFont typeface="Franklin Gothic Medium" pitchFamily="34" charset="0"/>
              <a:buAutoNum type="arabicPeriod"/>
            </a:pPr>
            <a:r>
              <a:rPr lang="es-MX" dirty="0" smtClean="0"/>
              <a:t>Espacios fijos y cerrados, con trabajo asalariado o no, con intervención directa de los clientes (Wal-Mart, McDonald’s)                                            </a:t>
            </a:r>
          </a:p>
          <a:p>
            <a:pPr marL="1028700" lvl="1" indent="-571500" eaLnBrk="1" hangingPunct="1">
              <a:buNone/>
            </a:pPr>
            <a:r>
              <a:rPr lang="es-MX" dirty="0" smtClean="0"/>
              <a:t>       * El control del cliente 	</a:t>
            </a:r>
          </a:p>
          <a:p>
            <a:pPr marL="1028700" lvl="1" indent="-571500" eaLnBrk="1" hangingPunct="1">
              <a:buFont typeface="Franklin Gothic Medium" pitchFamily="34" charset="0"/>
              <a:buNone/>
            </a:pPr>
            <a:r>
              <a:rPr lang="es-MX" dirty="0" smtClean="0"/>
              <a:t>2. Espacios abiertos, fijos o móviles (taxista, micro, vendedor ambulante, tianguista, </a:t>
            </a:r>
            <a:r>
              <a:rPr lang="es-MX" dirty="0" smtClean="0"/>
              <a:t>vagoneros</a:t>
            </a:r>
            <a:r>
              <a:rPr lang="es-MX" dirty="0" smtClean="0"/>
              <a:t>)</a:t>
            </a:r>
          </a:p>
          <a:p>
            <a:pPr marL="1028700" lvl="1" indent="-571500" eaLnBrk="1" hangingPunct="1">
              <a:buFont typeface="Wingdings 2" pitchFamily="18" charset="2"/>
              <a:buNone/>
            </a:pPr>
            <a:r>
              <a:rPr lang="es-MX" dirty="0" smtClean="0"/>
              <a:t>	* El control del cliente</a:t>
            </a:r>
          </a:p>
          <a:p>
            <a:pPr marL="1028700" lvl="1" indent="-571500" eaLnBrk="1" hangingPunct="1">
              <a:buFont typeface="Wingdings 2" pitchFamily="18" charset="2"/>
              <a:buNone/>
            </a:pPr>
            <a:r>
              <a:rPr lang="es-MX" dirty="0" smtClean="0"/>
              <a:t>	* Control de actores que no son trabajadores ni </a:t>
            </a:r>
            <a:r>
              <a:rPr lang="es-MX" dirty="0" smtClean="0"/>
              <a:t>clientes (policía, </a:t>
            </a:r>
            <a:r>
              <a:rPr lang="es-MX" dirty="0" smtClean="0"/>
              <a:t>transeuntes</a:t>
            </a:r>
            <a:r>
              <a:rPr lang="es-MX" dirty="0" smtClean="0"/>
              <a:t>, vecinos)</a:t>
            </a:r>
            <a:endParaRPr lang="es-MX" dirty="0" smtClean="0"/>
          </a:p>
          <a:p>
            <a:pPr marL="1028700" lvl="1" indent="-571500" eaLnBrk="1" hangingPunct="1">
              <a:buFont typeface="Wingdings 2" pitchFamily="18" charset="2"/>
              <a:buNone/>
            </a:pPr>
            <a:r>
              <a:rPr lang="es-MX" dirty="0" smtClean="0"/>
              <a:t>	Conflictos con el gobierno como cuasi patrón</a:t>
            </a:r>
          </a:p>
          <a:p>
            <a:pPr marL="1028700" lvl="1" indent="-571500" eaLnBrk="1" hangingPunct="1">
              <a:buFont typeface="Wingdings 2" pitchFamily="18" charset="2"/>
              <a:buNone/>
            </a:pPr>
            <a:r>
              <a:rPr lang="es-MX" dirty="0" smtClean="0"/>
              <a:t>	La regulación del uso del espacio público</a:t>
            </a:r>
          </a:p>
          <a:p>
            <a:pPr marL="1028700" lvl="1" indent="-571500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BD8E6-2873-4021-A49C-EDC99DEA3E28}" type="slidenum">
              <a:rPr lang="es-MX"/>
              <a:pPr>
                <a:defRPr/>
              </a:pPr>
              <a:t>10</a:t>
            </a:fld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MX" cap="none" dirty="0" smtClean="0">
                <a:effectLst/>
              </a:rPr>
              <a:t>o</a:t>
            </a:r>
            <a:endParaRPr lang="es-ES" cap="none" dirty="0" smtClean="0">
              <a:effectLst/>
            </a:endParaRP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dirty="0" smtClean="0"/>
              <a:t>3. Producción puramente simbólica (software)</a:t>
            </a:r>
          </a:p>
          <a:p>
            <a:pPr>
              <a:buFont typeface="Wingdings 2" pitchFamily="18" charset="2"/>
              <a:buNone/>
            </a:pPr>
            <a:r>
              <a:rPr lang="es-MX" dirty="0" smtClean="0"/>
              <a:t>     *sin intervención </a:t>
            </a:r>
            <a:r>
              <a:rPr lang="es-MX" dirty="0" smtClean="0"/>
              <a:t>de </a:t>
            </a:r>
            <a:r>
              <a:rPr lang="es-MX" dirty="0" smtClean="0"/>
              <a:t>clientes</a:t>
            </a:r>
          </a:p>
          <a:p>
            <a:pPr>
              <a:buFont typeface="Wingdings 2" pitchFamily="18" charset="2"/>
              <a:buNone/>
            </a:pPr>
            <a:r>
              <a:rPr lang="es-MX" dirty="0" smtClean="0"/>
              <a:t>     *relaciones virtuales con una comunidad de diseñadores</a:t>
            </a:r>
          </a:p>
          <a:p>
            <a:pPr>
              <a:buFont typeface="Wingdings 2" pitchFamily="18" charset="2"/>
              <a:buNone/>
            </a:pPr>
            <a:r>
              <a:rPr lang="es-MX" dirty="0" smtClean="0"/>
              <a:t>4. Traslapes entre producción y reproducción (el trabajo a domicilio</a:t>
            </a:r>
            <a:r>
              <a:rPr lang="es-MX" dirty="0" smtClean="0"/>
              <a:t>) (familia, vecinos, amigos)</a:t>
            </a:r>
            <a:endParaRPr lang="es-MX" dirty="0" smtClean="0"/>
          </a:p>
          <a:p>
            <a:pPr>
              <a:buFont typeface="Wingdings 2" pitchFamily="18" charset="2"/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6. La Relación social de Trabajo en el Trabajo no Clásico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Relación social de producción: relación social entre los agentes que intervienen en la producción</a:t>
            </a:r>
          </a:p>
          <a:p>
            <a:pPr marL="514350" indent="-514350">
              <a:buAutoNum type="arabicPeriod"/>
            </a:pPr>
            <a:r>
              <a:rPr lang="es-MX" dirty="0" smtClean="0"/>
              <a:t>En la relación social de producción (relación laboral) en el trabajo no clásico puede intervenir el cliente u otros agentes no laborales</a:t>
            </a:r>
          </a:p>
          <a:p>
            <a:pPr marL="514350" indent="-514350">
              <a:buAutoNum type="arabicPeriod"/>
            </a:pPr>
            <a:r>
              <a:rPr lang="es-MX" dirty="0" smtClean="0"/>
              <a:t>Necesidad de un concepto ampliado de relación de trabajo, de control sobre el proceso de trabajo y de mercado (construcción social de la ocupación)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6512" y="685031"/>
            <a:ext cx="8686801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5. Relación laboral</a:t>
            </a:r>
            <a:endParaRPr lang="es-MX" dirty="0"/>
          </a:p>
        </p:txBody>
      </p:sp>
      <p:sp>
        <p:nvSpPr>
          <p:cNvPr id="22531" name="6 CuadroTexto"/>
          <p:cNvSpPr txBox="1">
            <a:spLocks noChangeArrowheads="1"/>
          </p:cNvSpPr>
          <p:nvPr/>
        </p:nvSpPr>
        <p:spPr bwMode="auto">
          <a:xfrm>
            <a:off x="755650" y="2128491"/>
            <a:ext cx="208756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latin typeface="Franklin Gothic Book" pitchFamily="34" charset="0"/>
              </a:rPr>
              <a:t>La relación con el cliente (trabajo relacional)</a:t>
            </a:r>
          </a:p>
        </p:txBody>
      </p:sp>
      <p:sp>
        <p:nvSpPr>
          <p:cNvPr id="22532" name="7 CuadroTexto"/>
          <p:cNvSpPr txBox="1">
            <a:spLocks noChangeArrowheads="1"/>
          </p:cNvSpPr>
          <p:nvPr/>
        </p:nvSpPr>
        <p:spPr bwMode="auto">
          <a:xfrm>
            <a:off x="3435351" y="1484784"/>
            <a:ext cx="48958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 dirty="0">
                <a:latin typeface="Franklin Gothic Book" pitchFamily="34" charset="0"/>
              </a:rPr>
              <a:t>Formal (Wal-Mart, </a:t>
            </a:r>
            <a:r>
              <a:rPr lang="es-MX" sz="2800" dirty="0">
                <a:latin typeface="Franklin Gothic Book" pitchFamily="34" charset="0"/>
              </a:rPr>
              <a:t>Call</a:t>
            </a:r>
            <a:r>
              <a:rPr lang="es-MX" sz="2800" dirty="0">
                <a:latin typeface="Franklin Gothic Book" pitchFamily="34" charset="0"/>
              </a:rPr>
              <a:t> centers, McDonald’s)</a:t>
            </a:r>
          </a:p>
          <a:p>
            <a:endParaRPr lang="es-MX" sz="2800" dirty="0">
              <a:latin typeface="Franklin Gothic Book" pitchFamily="34" charset="0"/>
            </a:endParaRPr>
          </a:p>
          <a:p>
            <a:r>
              <a:rPr lang="es-MX" sz="2800" dirty="0">
                <a:latin typeface="Franklin Gothic Book" pitchFamily="34" charset="0"/>
              </a:rPr>
              <a:t>Informal (Vendedor ambulante, taxista, micro)</a:t>
            </a:r>
          </a:p>
        </p:txBody>
      </p:sp>
      <p:sp>
        <p:nvSpPr>
          <p:cNvPr id="9" name="8 Abrir llave"/>
          <p:cNvSpPr/>
          <p:nvPr/>
        </p:nvSpPr>
        <p:spPr>
          <a:xfrm>
            <a:off x="2916238" y="1628775"/>
            <a:ext cx="503237" cy="2305050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800" dirty="0"/>
          </a:p>
        </p:txBody>
      </p:sp>
      <p:sp>
        <p:nvSpPr>
          <p:cNvPr id="22534" name="9 CuadroTexto"/>
          <p:cNvSpPr txBox="1">
            <a:spLocks noChangeArrowheads="1"/>
          </p:cNvSpPr>
          <p:nvPr/>
        </p:nvSpPr>
        <p:spPr bwMode="auto">
          <a:xfrm>
            <a:off x="684213" y="4365625"/>
            <a:ext cx="7056437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Taylorización del cliente, trabajo </a:t>
            </a:r>
            <a:r>
              <a:rPr lang="es-MX" sz="2800" dirty="0" smtClean="0">
                <a:latin typeface="Franklin Gothic Book" pitchFamily="34" charset="0"/>
              </a:rPr>
              <a:t>emocional, </a:t>
            </a:r>
            <a:r>
              <a:rPr lang="es-MX" sz="2800" dirty="0">
                <a:latin typeface="Franklin Gothic Book" pitchFamily="34" charset="0"/>
              </a:rPr>
              <a:t>estético, </a:t>
            </a:r>
            <a:r>
              <a:rPr lang="es-MX" sz="2800" dirty="0" smtClean="0">
                <a:latin typeface="Franklin Gothic Book" pitchFamily="34" charset="0"/>
              </a:rPr>
              <a:t>cognitivo, ético</a:t>
            </a:r>
            <a:endParaRPr lang="es-MX" sz="2800" dirty="0">
              <a:latin typeface="Franklin Gothic Book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Las normas estatales “no laborales”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Franklin Gothic Book" pitchFamily="34" charset="0"/>
              </a:rPr>
              <a:t>Las reglas de las organizaciones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9A0B-CFB6-46BD-8264-DED3D2E226EB}" type="slidenum">
              <a:rPr lang="es-MX"/>
              <a:pPr>
                <a:defRPr/>
              </a:pPr>
              <a:t>13</a:t>
            </a:fld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000" dirty="0" smtClean="0"/>
              <a:t>7. Construcción </a:t>
            </a:r>
            <a:r>
              <a:rPr lang="es-MX" sz="3000" dirty="0" smtClean="0"/>
              <a:t>socioeconomica</a:t>
            </a:r>
            <a:r>
              <a:rPr lang="es-MX" sz="3000" dirty="0" smtClean="0"/>
              <a:t> de la ocupación V.S. MERCADO DE TRABAJO</a:t>
            </a:r>
            <a:endParaRPr lang="es-MX" sz="3000" dirty="0"/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457200" y="3929066"/>
            <a:ext cx="8686800" cy="22320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s-MX" sz="2800" dirty="0" smtClean="0"/>
              <a:t>La oferta de trabajo depende de redes sociales, instituciones, culturas, necesidades de la familia, mercado de trabajo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z="2800" dirty="0" smtClean="0"/>
              <a:t>La demanda de trabajo depende la configuración </a:t>
            </a:r>
            <a:r>
              <a:rPr lang="es-MX" sz="2800" dirty="0" smtClean="0"/>
              <a:t>sociotécnica</a:t>
            </a:r>
            <a:r>
              <a:rPr lang="es-MX" sz="2800" dirty="0" smtClean="0"/>
              <a:t> de la empresa, de culturas gerenciales con respecto al trabajo, mercado de trabajo</a:t>
            </a:r>
          </a:p>
          <a:p>
            <a:pPr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23556" name="3 CuadroTexto"/>
          <p:cNvSpPr txBox="1">
            <a:spLocks noChangeArrowheads="1"/>
          </p:cNvSpPr>
          <p:nvPr/>
        </p:nvSpPr>
        <p:spPr bwMode="auto">
          <a:xfrm>
            <a:off x="1908175" y="1700213"/>
            <a:ext cx="4967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Contexto Económico, Político, Legal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1476375" y="2060575"/>
            <a:ext cx="597535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6 CuadroTexto"/>
          <p:cNvSpPr txBox="1">
            <a:spLocks noChangeArrowheads="1"/>
          </p:cNvSpPr>
          <p:nvPr/>
        </p:nvSpPr>
        <p:spPr bwMode="auto">
          <a:xfrm>
            <a:off x="395288" y="2492375"/>
            <a:ext cx="936625" cy="36988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Franklin Gothic Book" pitchFamily="34" charset="0"/>
              </a:rPr>
              <a:t>Familia</a:t>
            </a:r>
          </a:p>
        </p:txBody>
      </p:sp>
      <p:sp>
        <p:nvSpPr>
          <p:cNvPr id="23559" name="7 CuadroTexto"/>
          <p:cNvSpPr txBox="1">
            <a:spLocks noChangeArrowheads="1"/>
          </p:cNvSpPr>
          <p:nvPr/>
        </p:nvSpPr>
        <p:spPr bwMode="auto">
          <a:xfrm>
            <a:off x="1908175" y="2492375"/>
            <a:ext cx="1223963" cy="36988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Franklin Gothic Book" pitchFamily="34" charset="0"/>
              </a:rPr>
              <a:t>Red Social</a:t>
            </a:r>
          </a:p>
        </p:txBody>
      </p:sp>
      <p:sp>
        <p:nvSpPr>
          <p:cNvPr id="23560" name="8 CuadroTexto"/>
          <p:cNvSpPr txBox="1">
            <a:spLocks noChangeArrowheads="1"/>
          </p:cNvSpPr>
          <p:nvPr/>
        </p:nvSpPr>
        <p:spPr bwMode="auto">
          <a:xfrm>
            <a:off x="3708400" y="2492375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Franklin Gothic Book" pitchFamily="34" charset="0"/>
              </a:rPr>
              <a:t>Encuentro</a:t>
            </a:r>
          </a:p>
        </p:txBody>
      </p:sp>
      <p:sp>
        <p:nvSpPr>
          <p:cNvPr id="23561" name="9 CuadroTexto"/>
          <p:cNvSpPr txBox="1">
            <a:spLocks noChangeArrowheads="1"/>
          </p:cNvSpPr>
          <p:nvPr/>
        </p:nvSpPr>
        <p:spPr bwMode="auto">
          <a:xfrm>
            <a:off x="5508625" y="2492375"/>
            <a:ext cx="1079500" cy="36988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latin typeface="Franklin Gothic Book" pitchFamily="34" charset="0"/>
              </a:rPr>
              <a:t>Empresa</a:t>
            </a:r>
          </a:p>
        </p:txBody>
      </p:sp>
      <p:sp>
        <p:nvSpPr>
          <p:cNvPr id="23562" name="10 CuadroTexto"/>
          <p:cNvSpPr txBox="1">
            <a:spLocks noChangeArrowheads="1"/>
          </p:cNvSpPr>
          <p:nvPr/>
        </p:nvSpPr>
        <p:spPr bwMode="auto">
          <a:xfrm>
            <a:off x="6804025" y="2276475"/>
            <a:ext cx="21605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>
                <a:latin typeface="Franklin Gothic Book" pitchFamily="34" charset="0"/>
              </a:rPr>
              <a:t>Configuración laboral</a:t>
            </a:r>
          </a:p>
          <a:p>
            <a:r>
              <a:rPr lang="es-MX" b="1" dirty="0">
                <a:latin typeface="Franklin Gothic Book" pitchFamily="34" charset="0"/>
              </a:rPr>
              <a:t>Estrategias de gestión de personal</a:t>
            </a:r>
          </a:p>
        </p:txBody>
      </p:sp>
      <p:cxnSp>
        <p:nvCxnSpPr>
          <p:cNvPr id="13" name="12 Conector recto"/>
          <p:cNvCxnSpPr>
            <a:stCxn id="23558" idx="3"/>
            <a:endCxn id="23559" idx="1"/>
          </p:cNvCxnSpPr>
          <p:nvPr/>
        </p:nvCxnSpPr>
        <p:spPr>
          <a:xfrm>
            <a:off x="1331913" y="2678113"/>
            <a:ext cx="57626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23559" idx="3"/>
            <a:endCxn id="23560" idx="1"/>
          </p:cNvCxnSpPr>
          <p:nvPr/>
        </p:nvCxnSpPr>
        <p:spPr>
          <a:xfrm>
            <a:off x="3132138" y="2678113"/>
            <a:ext cx="576262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23561" idx="1"/>
            <a:endCxn id="23560" idx="3"/>
          </p:cNvCxnSpPr>
          <p:nvPr/>
        </p:nvCxnSpPr>
        <p:spPr>
          <a:xfrm rot="10800000">
            <a:off x="4932363" y="2678113"/>
            <a:ext cx="576262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80BA5-DA0A-40B4-AA71-742943C1116A}" type="slidenum">
              <a:rPr lang="es-MX"/>
              <a:pPr>
                <a:defRPr/>
              </a:pPr>
              <a:t>14</a:t>
            </a:fld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MX" dirty="0" smtClean="0"/>
              <a:t>Estudios de identidad: ¿moda en América Latina? (</a:t>
            </a:r>
            <a:r>
              <a:rPr lang="es-MX" dirty="0" smtClean="0"/>
              <a:t>Bauman</a:t>
            </a:r>
            <a:r>
              <a:rPr lang="es-MX" dirty="0" smtClean="0"/>
              <a:t>, </a:t>
            </a:r>
            <a:r>
              <a:rPr lang="es-MX" dirty="0" smtClean="0"/>
              <a:t>Sennet</a:t>
            </a:r>
            <a:r>
              <a:rPr lang="es-MX" dirty="0" smtClean="0"/>
              <a:t>).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s-MX" dirty="0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s-MX" dirty="0" smtClean="0"/>
              <a:t>Influencia de la Postmodernidad.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s-MX" dirty="0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s-MX" dirty="0" smtClean="0"/>
              <a:t>Pesimismo académico con respecto al trabajo.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s-MX" dirty="0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s-MX" dirty="0" smtClean="0"/>
              <a:t>Adopción de marcos teóricos intimistas.</a:t>
            </a:r>
            <a:endParaRPr lang="es-ES" dirty="0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1325" y="266700"/>
            <a:ext cx="8229600" cy="1143000"/>
          </a:xfrm>
        </p:spPr>
        <p:txBody>
          <a:bodyPr rtlCol="0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4100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8. La </a:t>
            </a:r>
            <a:r>
              <a:rPr lang="es-MX" sz="4100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Identidad Laboral: contexto</a:t>
            </a:r>
            <a:endParaRPr lang="es-ES" sz="4100" b="1" cap="none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36588" y="1484313"/>
            <a:ext cx="8507412" cy="49244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Minoría de los trabajadores “líquidos” en países desarrollados.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Siempre ha habido heterogeneidad de ocupaciones (mistificación del pasado)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Identidad con el movimiento social o la organización </a:t>
            </a:r>
            <a:r>
              <a:rPr lang="es-MX" sz="2800" dirty="0" smtClean="0">
                <a:cs typeface="Arial" charset="0"/>
              </a:rPr>
              <a:t>≠ identidad con la comunidad ocupacional ≠ identidad con el trabajo.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s-MX" sz="2800" dirty="0" smtClean="0">
                <a:cs typeface="Arial" charset="0"/>
              </a:rPr>
              <a:t>Estructuralismo: pertenencia a una ocupación = identidad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s-MX" sz="2800" dirty="0" smtClean="0">
                <a:cs typeface="Arial" charset="0"/>
              </a:rPr>
              <a:t>Recuperación muy parcial del debate sobre la flexibilidad.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s-MX" sz="2800" dirty="0" smtClean="0">
                <a:cs typeface="Arial" charset="0"/>
              </a:rPr>
              <a:t>La identidad “sólida” no es prerrequisito de la acción colectiva.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4100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Problematización (I)</a:t>
            </a:r>
            <a:endParaRPr lang="es-ES" sz="4100" b="1" cap="none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La identidad como configuración de códigos de identificación: niveles de abstracción.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s-MX" sz="28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Identidad para nosotros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s-MX" sz="28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endParaRPr lang="es-MX" sz="28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Relación Estructuras / Identidad / Acción social.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Identidad y poder.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Construcción social de la identidad.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Identidad, cara a cara y trayectoria laboral.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MX" sz="2800" dirty="0" smtClean="0"/>
              <a:t>Identidad en lo cotidiano y en el movimiento.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ES" sz="28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rtlCol="0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4100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Problematización (</a:t>
            </a:r>
            <a:r>
              <a:rPr lang="es-MX" sz="4100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I)</a:t>
            </a:r>
            <a:endParaRPr lang="es-ES" sz="4100" b="1" cap="none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4760913" y="2565400"/>
            <a:ext cx="43830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dirty="0">
                <a:latin typeface="Lucida Sans Unicode" pitchFamily="34" charset="0"/>
              </a:rPr>
              <a:t>con el trabajo</a:t>
            </a:r>
          </a:p>
          <a:p>
            <a:r>
              <a:rPr lang="es-MX" sz="2000" dirty="0">
                <a:latin typeface="Lucida Sans Unicode" pitchFamily="34" charset="0"/>
              </a:rPr>
              <a:t>con el colectivo de trabajadores</a:t>
            </a:r>
          </a:p>
          <a:p>
            <a:r>
              <a:rPr lang="es-MX" sz="2000" dirty="0">
                <a:latin typeface="Lucida Sans Unicode" pitchFamily="34" charset="0"/>
              </a:rPr>
              <a:t>con la organización / movimiento</a:t>
            </a:r>
            <a:endParaRPr lang="es-ES" sz="2000" dirty="0">
              <a:latin typeface="Lucida Sans Unicode" pitchFamily="34" charset="0"/>
            </a:endParaRPr>
          </a:p>
        </p:txBody>
      </p:sp>
      <p:sp>
        <p:nvSpPr>
          <p:cNvPr id="57349" name="AutoShape 6"/>
          <p:cNvSpPr>
            <a:spLocks/>
          </p:cNvSpPr>
          <p:nvPr/>
        </p:nvSpPr>
        <p:spPr bwMode="auto">
          <a:xfrm>
            <a:off x="4643438" y="2492375"/>
            <a:ext cx="144462" cy="1081088"/>
          </a:xfrm>
          <a:prstGeom prst="leftBrace">
            <a:avLst>
              <a:gd name="adj1" fmla="val 623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dirty="0"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Marcador de contenido"/>
          <p:cNvSpPr>
            <a:spLocks noGrp="1"/>
          </p:cNvSpPr>
          <p:nvPr>
            <p:ph idx="1"/>
          </p:nvPr>
        </p:nvSpPr>
        <p:spPr>
          <a:xfrm>
            <a:off x="0" y="549275"/>
            <a:ext cx="8740775" cy="59499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s-MX" sz="27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s-MX" sz="2700" dirty="0" smtClean="0"/>
              <a:t>Ejemplos: </a:t>
            </a:r>
            <a:r>
              <a:rPr lang="es-MX" sz="2700" dirty="0" smtClean="0"/>
              <a:t>Trabajo en el espacio público: la disputa por el control del espacio </a:t>
            </a:r>
            <a:r>
              <a:rPr lang="es-MX" sz="2700" dirty="0" smtClean="0"/>
              <a:t>y</a:t>
            </a:r>
            <a:r>
              <a:rPr lang="es-MX" sz="2700" dirty="0" smtClean="0"/>
              <a:t> </a:t>
            </a:r>
            <a:r>
              <a:rPr lang="es-MX" sz="2700" dirty="0" smtClean="0"/>
              <a:t>la Identidad</a:t>
            </a:r>
          </a:p>
          <a:p>
            <a:pPr marL="1314450" lvl="2" indent="-514350" eaLnBrk="1" hangingPunct="1">
              <a:buFont typeface="Franklin Gothic Medium" pitchFamily="34" charset="0"/>
              <a:buAutoNum type="arabicParenR"/>
            </a:pPr>
            <a:r>
              <a:rPr lang="es-MX" sz="2300" dirty="0" smtClean="0"/>
              <a:t>La capacidad de resistencia como orgullo, y la solidaridad como necesidad frente al riesgo (</a:t>
            </a:r>
            <a:r>
              <a:rPr lang="es-MX" sz="2300" dirty="0" smtClean="0"/>
              <a:t>vagoneros</a:t>
            </a:r>
            <a:r>
              <a:rPr lang="es-MX" sz="2300" dirty="0" smtClean="0"/>
              <a:t>)</a:t>
            </a:r>
          </a:p>
          <a:p>
            <a:pPr marL="1314450" lvl="2" indent="-514350" eaLnBrk="1" hangingPunct="1">
              <a:buFont typeface="Franklin Gothic Medium" pitchFamily="34" charset="0"/>
              <a:buAutoNum type="arabicParenR"/>
            </a:pPr>
            <a:r>
              <a:rPr lang="es-MX" sz="2300" dirty="0" smtClean="0"/>
              <a:t>El grado de libertad (vendedores ambulantes) </a:t>
            </a:r>
          </a:p>
          <a:p>
            <a:pPr marL="1314450" lvl="2" indent="-514350" eaLnBrk="1" hangingPunct="1">
              <a:buFont typeface="Franklin Gothic Medium" pitchFamily="34" charset="0"/>
              <a:buAutoNum type="arabicParenR"/>
            </a:pPr>
            <a:r>
              <a:rPr lang="es-MX" sz="2300" dirty="0" smtClean="0"/>
              <a:t>La socialización durante el trabajo (trabajador-estudiante)</a:t>
            </a:r>
          </a:p>
          <a:p>
            <a:pPr marL="1314450" lvl="2" indent="-514350" eaLnBrk="1" hangingPunct="1">
              <a:buFont typeface="Franklin Gothic Medium" pitchFamily="34" charset="0"/>
              <a:buAutoNum type="arabicParenR"/>
            </a:pPr>
            <a:r>
              <a:rPr lang="es-MX" sz="2300" dirty="0" smtClean="0"/>
              <a:t>La disputa con la ciudadanía</a:t>
            </a:r>
          </a:p>
          <a:p>
            <a:pPr marL="1314450" lvl="2" indent="-514350" eaLnBrk="1" hangingPunct="1">
              <a:buFont typeface="Franklin Gothic Medium" pitchFamily="34" charset="0"/>
              <a:buAutoNum type="arabicParenR"/>
            </a:pPr>
            <a:r>
              <a:rPr lang="es-MX" sz="2300" dirty="0" smtClean="0"/>
              <a:t>El estigma (taxistas, </a:t>
            </a:r>
            <a:r>
              <a:rPr lang="es-MX" sz="2300" dirty="0" smtClean="0"/>
              <a:t>microbuseros</a:t>
            </a:r>
            <a:r>
              <a:rPr lang="es-MX" sz="2300" dirty="0" smtClean="0"/>
              <a:t>)</a:t>
            </a:r>
          </a:p>
          <a:p>
            <a:pPr marL="1314450" lvl="2" indent="-514350" eaLnBrk="1" hangingPunct="1">
              <a:buFont typeface="Wingdings 2" pitchFamily="18" charset="2"/>
              <a:buNone/>
            </a:pPr>
            <a:r>
              <a:rPr lang="es-MX" sz="2700" dirty="0" smtClean="0"/>
              <a:t>6). Identidad y fantasía; ser actor (extra), </a:t>
            </a:r>
            <a:r>
              <a:rPr lang="es-MX" sz="2700" dirty="0" smtClean="0"/>
              <a:t>casanova</a:t>
            </a:r>
            <a:r>
              <a:rPr lang="es-MX" sz="2700" dirty="0" smtClean="0"/>
              <a:t>, has del volante (</a:t>
            </a:r>
            <a:r>
              <a:rPr lang="es-MX" sz="2700" dirty="0" smtClean="0"/>
              <a:t>microbusero</a:t>
            </a:r>
            <a:r>
              <a:rPr lang="es-MX" sz="2700" dirty="0" smtClean="0"/>
              <a:t>)</a:t>
            </a:r>
          </a:p>
          <a:p>
            <a:pPr marL="1314450" lvl="2" indent="-514350" eaLnBrk="1" hangingPunct="1">
              <a:buFont typeface="Wingdings 2" pitchFamily="18" charset="2"/>
              <a:buNone/>
            </a:pPr>
            <a:r>
              <a:rPr lang="es-MX" sz="2700" dirty="0" smtClean="0"/>
              <a:t>7) Orgullo del oficio: tradicional (tianguista Coyoacán;</a:t>
            </a:r>
          </a:p>
          <a:p>
            <a:pPr marL="1314450" lvl="2" indent="-514350" eaLnBrk="1" hangingPunct="1">
              <a:buFont typeface="Wingdings 2" pitchFamily="18" charset="2"/>
              <a:buNone/>
            </a:pPr>
            <a:r>
              <a:rPr lang="es-MX" sz="2700" dirty="0" smtClean="0"/>
              <a:t>     moderno (software)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565B-CD1F-4703-B3C1-A0BB1E2410A7}" type="slidenum">
              <a:rPr lang="es-MX"/>
              <a:pPr>
                <a:defRPr/>
              </a:pPr>
              <a:t>18</a:t>
            </a:fld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323850" y="476250"/>
            <a:ext cx="8686800" cy="5616575"/>
          </a:xfrm>
        </p:spPr>
        <p:txBody>
          <a:bodyPr/>
          <a:lstStyle/>
          <a:p>
            <a:pPr eaLnBrk="1" hangingPunct="1"/>
            <a:endParaRPr lang="es-MX" sz="2800" dirty="0" smtClean="0"/>
          </a:p>
          <a:p>
            <a:pPr eaLnBrk="1" hangingPunct="1"/>
            <a:r>
              <a:rPr lang="es-MX" sz="2800" dirty="0" smtClean="0"/>
              <a:t>9. Organización y </a:t>
            </a:r>
            <a:r>
              <a:rPr lang="es-MX" sz="2800" dirty="0" smtClean="0"/>
              <a:t>corporatismo</a:t>
            </a:r>
            <a:endParaRPr lang="es-MX" sz="2800" dirty="0" smtClean="0"/>
          </a:p>
          <a:p>
            <a:pPr eaLnBrk="1" hangingPunct="1"/>
            <a:r>
              <a:rPr lang="es-MX" sz="2800" dirty="0" smtClean="0"/>
              <a:t>Pasividad </a:t>
            </a:r>
            <a:r>
              <a:rPr lang="es-MX" sz="2800" dirty="0" smtClean="0"/>
              <a:t>organizativa en no clásicos modernos y gran actividad en los tradicionales. Los más organizados y en acciones colectivas, los informales</a:t>
            </a:r>
          </a:p>
          <a:p>
            <a:pPr eaLnBrk="1" hangingPunct="1"/>
            <a:r>
              <a:rPr lang="es-MX" sz="3000" b="1" dirty="0" smtClean="0"/>
              <a:t>¿Organizaciones corporativas? </a:t>
            </a:r>
            <a:r>
              <a:rPr lang="es-MX" sz="3000" b="1" dirty="0" smtClean="0"/>
              <a:t>Corporatismo</a:t>
            </a:r>
            <a:r>
              <a:rPr lang="es-MX" sz="3000" b="1" dirty="0" smtClean="0"/>
              <a:t> </a:t>
            </a:r>
            <a:r>
              <a:rPr lang="es-MX" sz="3000" b="1" dirty="0" smtClean="0"/>
              <a:t>flexible</a:t>
            </a:r>
          </a:p>
          <a:p>
            <a:pPr lvl="1" algn="ctr" eaLnBrk="1" hangingPunct="1">
              <a:buFont typeface="Wingdings 2" pitchFamily="18" charset="2"/>
              <a:buNone/>
            </a:pPr>
            <a:endParaRPr lang="es-MX" sz="1500" b="1" dirty="0" smtClean="0"/>
          </a:p>
          <a:p>
            <a:pPr lvl="1" eaLnBrk="1" hangingPunct="1"/>
            <a:r>
              <a:rPr lang="es-MX" sz="2600" dirty="0" smtClean="0"/>
              <a:t>Asociaciones civiles, no sujetas al código laboral</a:t>
            </a:r>
          </a:p>
          <a:p>
            <a:pPr lvl="1" eaLnBrk="1" hangingPunct="1"/>
            <a:r>
              <a:rPr lang="es-MX" sz="2600" dirty="0" smtClean="0"/>
              <a:t>Negociaciones con actores diversos, sobre todo con el gobierno</a:t>
            </a:r>
          </a:p>
          <a:p>
            <a:pPr lvl="1" eaLnBrk="1" hangingPunct="1"/>
            <a:r>
              <a:rPr lang="es-MX" sz="2600" dirty="0" smtClean="0"/>
              <a:t>Flexibles en cuanto al control estatal: </a:t>
            </a:r>
            <a:r>
              <a:rPr lang="es-MX" sz="2600" dirty="0" smtClean="0"/>
              <a:t>corporatismo</a:t>
            </a:r>
            <a:r>
              <a:rPr lang="es-MX" sz="2600" dirty="0" smtClean="0"/>
              <a:t> </a:t>
            </a:r>
            <a:r>
              <a:rPr lang="es-MX" sz="2600" dirty="0" smtClean="0"/>
              <a:t>flexible (Estado </a:t>
            </a:r>
            <a:r>
              <a:rPr lang="es-MX" sz="2600" dirty="0" smtClean="0"/>
              <a:t>policéntrico</a:t>
            </a:r>
            <a:r>
              <a:rPr lang="es-MX" sz="2600" dirty="0" smtClean="0"/>
              <a:t>)</a:t>
            </a:r>
          </a:p>
          <a:p>
            <a:pPr lvl="1" eaLnBrk="1" hangingPunct="1"/>
            <a:r>
              <a:rPr lang="es-MX" sz="2600" dirty="0" smtClean="0"/>
              <a:t>Se negocia no paz laboral sino social frente al gobierno</a:t>
            </a:r>
          </a:p>
          <a:p>
            <a:pPr lvl="1" eaLnBrk="1" hangingPunct="1"/>
            <a:r>
              <a:rPr lang="es-MX" dirty="0" smtClean="0"/>
              <a:t>Acciones colectivas muy manipuladas por los dirigentes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F9D66-299F-4419-B3AE-144EC4F62B7F}" type="slidenum">
              <a:rPr lang="es-MX"/>
              <a:pPr>
                <a:defRPr/>
              </a:pPr>
              <a:t>19</a:t>
            </a:fld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Trayectoria del Trabajo Clásico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2</a:t>
            </a:fld>
            <a:endParaRPr lang="es-MX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37728" y="1651821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charset="0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Siglo XIX: Manufactura (industria)   →   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Manufactura,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Agricultura y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Servicios Modernos capitalistas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Línea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“evolutiva”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 Trabajo Clásico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332928" y="3455220"/>
          <a:ext cx="892971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MX" sz="3200" cap="none" dirty="0" smtClean="0">
                <a:effectLst/>
              </a:rPr>
              <a:t>Acción colectiva e identidad  en los “otros trabajos”</a:t>
            </a:r>
            <a:endParaRPr lang="es-ES" sz="3200" cap="none" dirty="0" smtClean="0">
              <a:effectLst/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 typeface="Wingdings 2" pitchFamily="18" charset="2"/>
              <a:buAutoNum type="arabicPeriod"/>
            </a:pPr>
            <a:r>
              <a:rPr lang="es-MX" dirty="0" smtClean="0"/>
              <a:t>Influencia de la debilidad en la regulación</a:t>
            </a:r>
          </a:p>
          <a:p>
            <a:pPr marL="609600" indent="-609600">
              <a:buFont typeface="Wingdings 2" pitchFamily="18" charset="2"/>
              <a:buAutoNum type="arabicPeriod"/>
            </a:pPr>
            <a:r>
              <a:rPr lang="es-MX" dirty="0" smtClean="0"/>
              <a:t>Identificación de enemigos: gobierno. otras organizaciones, vecinos, </a:t>
            </a:r>
            <a:r>
              <a:rPr lang="es-MX" dirty="0" smtClean="0"/>
              <a:t>transeúntes, </a:t>
            </a:r>
            <a:r>
              <a:rPr lang="es-MX" dirty="0" smtClean="0"/>
              <a:t>etc.</a:t>
            </a:r>
          </a:p>
          <a:p>
            <a:pPr marL="609600" indent="-609600">
              <a:buFont typeface="Wingdings 2" pitchFamily="18" charset="2"/>
              <a:buAutoNum type="arabicPeriod"/>
            </a:pPr>
            <a:r>
              <a:rPr lang="es-MX" dirty="0" smtClean="0"/>
              <a:t>La marca de la violencia física</a:t>
            </a:r>
            <a:endParaRPr lang="es-E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MX" cap="none" dirty="0" smtClean="0">
                <a:effectLst/>
              </a:rPr>
              <a:t>Consulta de textos del autor</a:t>
            </a:r>
            <a:endParaRPr lang="es-ES" cap="none" dirty="0" smtClean="0">
              <a:effectLst/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4000" dirty="0" smtClean="0"/>
              <a:t>Textos completos del autor: </a:t>
            </a:r>
            <a:r>
              <a:rPr lang="es-MX" sz="4000" dirty="0" smtClean="0">
                <a:solidFill>
                  <a:srgbClr val="C00000"/>
                </a:solidFill>
              </a:rPr>
              <a:t>http</a:t>
            </a:r>
            <a:r>
              <a:rPr lang="es-MX" sz="4000" dirty="0" smtClean="0">
                <a:solidFill>
                  <a:srgbClr val="C00000"/>
                </a:solidFill>
              </a:rPr>
              <a:t>://docencia.izt.uam.mx/egt</a:t>
            </a:r>
            <a:endParaRPr lang="es-ES" sz="40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Obras relacionadas con la conferencia: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*E. de la Garza (2010) </a:t>
            </a:r>
            <a:r>
              <a:rPr lang="es-MX" b="1" dirty="0" smtClean="0"/>
              <a:t>Hacia un Concepto Ampliado de Trabajo</a:t>
            </a:r>
            <a:r>
              <a:rPr lang="es-MX" dirty="0" smtClean="0"/>
              <a:t>, Barcelona, </a:t>
            </a:r>
            <a:r>
              <a:rPr lang="es-MX" dirty="0" smtClean="0"/>
              <a:t>Anthropos</a:t>
            </a:r>
            <a:endParaRPr lang="es-MX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*E. de la Garza (2011) </a:t>
            </a:r>
            <a:r>
              <a:rPr lang="es-MX" b="1" dirty="0" smtClean="0"/>
              <a:t>Trabajo no </a:t>
            </a:r>
            <a:r>
              <a:rPr lang="es-MX" b="1" dirty="0" smtClean="0"/>
              <a:t>Clásico, </a:t>
            </a:r>
            <a:r>
              <a:rPr lang="es-MX" b="1" dirty="0" smtClean="0"/>
              <a:t>Organización y Acción Colectiva</a:t>
            </a:r>
            <a:r>
              <a:rPr lang="es-MX" dirty="0" smtClean="0"/>
              <a:t>, Plaza y Valdés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MX" dirty="0" smtClean="0"/>
              <a:t>Consultar los textos </a:t>
            </a:r>
            <a:r>
              <a:rPr lang="es-MX" dirty="0" smtClean="0"/>
              <a:t>completos en: </a:t>
            </a:r>
            <a:r>
              <a:rPr lang="es-MX" dirty="0" smtClean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www.iz</a:t>
            </a:r>
            <a:r>
              <a:rPr lang="es-MX" u="sng" dirty="0" smtClean="0">
                <a:solidFill>
                  <a:srgbClr val="C00000"/>
                </a:solidFill>
                <a:hlinkClick r:id="rId2"/>
              </a:rPr>
              <a:t>t</a:t>
            </a:r>
            <a:r>
              <a:rPr lang="es-MX" u="sng" dirty="0" smtClean="0">
                <a:solidFill>
                  <a:srgbClr val="C00000"/>
                </a:solidFill>
              </a:rPr>
              <a:t>.</a:t>
            </a:r>
            <a:r>
              <a:rPr lang="es-MX" sz="2800" u="sng" dirty="0" smtClean="0">
                <a:solidFill>
                  <a:srgbClr val="C00000"/>
                </a:solidFill>
              </a:rPr>
              <a:t>uam.mx/sotraem</a:t>
            </a:r>
            <a:endParaRPr lang="es-MX" u="sng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s-MX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1. Concepto de trabajo</a:t>
            </a:r>
            <a:endParaRPr lang="es-MX" dirty="0"/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082675"/>
          </a:xfrm>
        </p:spPr>
        <p:txBody>
          <a:bodyPr/>
          <a:lstStyle/>
          <a:p>
            <a:pPr eaLnBrk="1" hangingPunct="1"/>
            <a:r>
              <a:rPr lang="es-MX" sz="2800" dirty="0" smtClean="0"/>
              <a:t>Toda actividad humana dirigida a producir bienes o servicios para satisfacer necesidades humanas</a:t>
            </a:r>
          </a:p>
        </p:txBody>
      </p:sp>
      <p:sp>
        <p:nvSpPr>
          <p:cNvPr id="16388" name="4 CuadroTexto"/>
          <p:cNvSpPr txBox="1">
            <a:spLocks noChangeArrowheads="1"/>
          </p:cNvSpPr>
          <p:nvPr/>
        </p:nvSpPr>
        <p:spPr bwMode="auto">
          <a:xfrm>
            <a:off x="1331913" y="32131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>
                <a:latin typeface="Franklin Gothic Book" pitchFamily="34" charset="0"/>
              </a:rPr>
              <a:t>Producción</a:t>
            </a:r>
          </a:p>
        </p:txBody>
      </p:sp>
      <p:sp>
        <p:nvSpPr>
          <p:cNvPr id="16389" name="5 CuadroTexto"/>
          <p:cNvSpPr txBox="1">
            <a:spLocks noChangeArrowheads="1"/>
          </p:cNvSpPr>
          <p:nvPr/>
        </p:nvSpPr>
        <p:spPr bwMode="auto">
          <a:xfrm>
            <a:off x="3132138" y="2708275"/>
            <a:ext cx="338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MX" dirty="0">
                <a:latin typeface="Franklin Gothic Book" pitchFamily="34" charset="0"/>
              </a:rPr>
              <a:t> </a:t>
            </a:r>
            <a:r>
              <a:rPr lang="es-MX" b="1" dirty="0">
                <a:latin typeface="Franklin Gothic Book" pitchFamily="34" charset="0"/>
              </a:rPr>
              <a:t>Material (Producto objetivado,</a:t>
            </a:r>
          </a:p>
          <a:p>
            <a:r>
              <a:rPr lang="es-MX" b="1" dirty="0">
                <a:latin typeface="Franklin Gothic Book" pitchFamily="34" charset="0"/>
              </a:rPr>
              <a:t>   física o simbólicamente)</a:t>
            </a:r>
          </a:p>
        </p:txBody>
      </p:sp>
      <p:sp>
        <p:nvSpPr>
          <p:cNvPr id="16390" name="6 CuadroTexto"/>
          <p:cNvSpPr txBox="1">
            <a:spLocks noChangeArrowheads="1"/>
          </p:cNvSpPr>
          <p:nvPr/>
        </p:nvSpPr>
        <p:spPr bwMode="auto">
          <a:xfrm>
            <a:off x="3132138" y="3644900"/>
            <a:ext cx="3455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MX" b="1" dirty="0">
                <a:latin typeface="Franklin Gothic Book" pitchFamily="34" charset="0"/>
              </a:rPr>
              <a:t>Inmaterial (Producto subjetivado)</a:t>
            </a:r>
          </a:p>
        </p:txBody>
      </p:sp>
      <p:sp>
        <p:nvSpPr>
          <p:cNvPr id="8" name="7 Abrir llave"/>
          <p:cNvSpPr/>
          <p:nvPr/>
        </p:nvSpPr>
        <p:spPr>
          <a:xfrm>
            <a:off x="2843213" y="2708275"/>
            <a:ext cx="288925" cy="1368425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/>
          </a:p>
        </p:txBody>
      </p:sp>
      <p:sp>
        <p:nvSpPr>
          <p:cNvPr id="16392" name="8 CuadroTexto"/>
          <p:cNvSpPr txBox="1">
            <a:spLocks noChangeArrowheads="1"/>
          </p:cNvSpPr>
          <p:nvPr/>
        </p:nvSpPr>
        <p:spPr bwMode="auto">
          <a:xfrm>
            <a:off x="3348038" y="5219700"/>
            <a:ext cx="2087562" cy="382588"/>
          </a:xfrm>
          <a:prstGeom prst="rect">
            <a:avLst/>
          </a:prstGeom>
          <a:noFill/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Proceso productivo</a:t>
            </a:r>
          </a:p>
        </p:txBody>
      </p:sp>
      <p:sp>
        <p:nvSpPr>
          <p:cNvPr id="16393" name="9 CuadroTexto"/>
          <p:cNvSpPr txBox="1">
            <a:spLocks noChangeArrowheads="1"/>
          </p:cNvSpPr>
          <p:nvPr/>
        </p:nvSpPr>
        <p:spPr bwMode="auto">
          <a:xfrm>
            <a:off x="6084888" y="52197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Producto</a:t>
            </a:r>
          </a:p>
        </p:txBody>
      </p:sp>
      <p:sp>
        <p:nvSpPr>
          <p:cNvPr id="16394" name="10 CuadroTexto"/>
          <p:cNvSpPr txBox="1">
            <a:spLocks noChangeArrowheads="1"/>
          </p:cNvSpPr>
          <p:nvPr/>
        </p:nvSpPr>
        <p:spPr bwMode="auto">
          <a:xfrm>
            <a:off x="1187450" y="52197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Insumos</a:t>
            </a:r>
          </a:p>
        </p:txBody>
      </p:sp>
      <p:sp>
        <p:nvSpPr>
          <p:cNvPr id="16395" name="11 CuadroTexto"/>
          <p:cNvSpPr txBox="1">
            <a:spLocks noChangeArrowheads="1"/>
          </p:cNvSpPr>
          <p:nvPr/>
        </p:nvSpPr>
        <p:spPr bwMode="auto">
          <a:xfrm>
            <a:off x="3563938" y="4365625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Medios de Producción</a:t>
            </a:r>
          </a:p>
        </p:txBody>
      </p:sp>
      <p:sp>
        <p:nvSpPr>
          <p:cNvPr id="16396" name="12 CuadroTexto"/>
          <p:cNvSpPr txBox="1">
            <a:spLocks noChangeArrowheads="1"/>
          </p:cNvSpPr>
          <p:nvPr/>
        </p:nvSpPr>
        <p:spPr bwMode="auto">
          <a:xfrm>
            <a:off x="3635375" y="6156325"/>
            <a:ext cx="1512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 dirty="0">
                <a:latin typeface="Franklin Gothic Book" pitchFamily="34" charset="0"/>
              </a:rPr>
              <a:t>Hombres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2555875" y="5373688"/>
            <a:ext cx="647700" cy="158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0800000">
            <a:off x="5580063" y="5373688"/>
            <a:ext cx="647700" cy="158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rot="5400000">
            <a:off x="4139407" y="4941094"/>
            <a:ext cx="431800" cy="158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rot="5400000" flipH="1" flipV="1">
            <a:off x="4140200" y="5948363"/>
            <a:ext cx="433387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D822-34E1-4DC0-81C7-EC751270A863}" type="slidenum">
              <a:rPr lang="es-MX"/>
              <a:pPr>
                <a:defRPr/>
              </a:pPr>
              <a:t>3</a:t>
            </a:fld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2. Los servicios</a:t>
            </a:r>
            <a:endParaRPr lang="es-MX" dirty="0"/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323850" y="1341438"/>
            <a:ext cx="8686800" cy="5111750"/>
          </a:xfrm>
        </p:spPr>
        <p:txBody>
          <a:bodyPr/>
          <a:lstStyle/>
          <a:p>
            <a:pPr eaLnBrk="1" hangingPunct="1"/>
            <a:r>
              <a:rPr lang="es-MX" sz="2800" dirty="0" smtClean="0"/>
              <a:t>Capitalismo:</a:t>
            </a:r>
          </a:p>
          <a:p>
            <a:pPr eaLnBrk="1" hangingPunct="1"/>
            <a:endParaRPr lang="es-MX" sz="2800" dirty="0" smtClean="0"/>
          </a:p>
          <a:p>
            <a:pPr eaLnBrk="1" hangingPunct="1"/>
            <a:endParaRPr lang="es-MX" sz="2800" dirty="0" smtClean="0"/>
          </a:p>
          <a:p>
            <a:pPr eaLnBrk="1" hangingPunct="1"/>
            <a:endParaRPr lang="es-MX" sz="2800" dirty="0" smtClean="0"/>
          </a:p>
          <a:p>
            <a:pPr eaLnBrk="1" hangingPunct="1"/>
            <a:endParaRPr lang="es-MX" sz="2800" dirty="0" smtClean="0"/>
          </a:p>
          <a:p>
            <a:pPr eaLnBrk="1" hangingPunct="1"/>
            <a:r>
              <a:rPr lang="es-MX" sz="2800" dirty="0" smtClean="0"/>
              <a:t>¿Intangibles? Que no se toca, reducción al tacto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z="2800" dirty="0" smtClean="0"/>
              <a:t>     = no observable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z="2800" dirty="0" smtClean="0"/>
              <a:t>     Intangible  = no físico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z="2800" dirty="0" smtClean="0"/>
              <a:t>     Productos industriales: Productos contables en forma, volumen y color a través de la vista o el tacto</a:t>
            </a:r>
          </a:p>
        </p:txBody>
      </p:sp>
      <p:sp>
        <p:nvSpPr>
          <p:cNvPr id="18436" name="3 CuadroTexto"/>
          <p:cNvSpPr txBox="1">
            <a:spLocks noChangeArrowheads="1"/>
          </p:cNvSpPr>
          <p:nvPr/>
        </p:nvSpPr>
        <p:spPr bwMode="auto">
          <a:xfrm>
            <a:off x="2124075" y="2555875"/>
            <a:ext cx="935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>
                <a:latin typeface="Franklin Gothic Book" pitchFamily="34" charset="0"/>
              </a:rPr>
              <a:t>Fábrica</a:t>
            </a:r>
          </a:p>
        </p:txBody>
      </p:sp>
      <p:sp>
        <p:nvSpPr>
          <p:cNvPr id="18437" name="4 CuadroTexto"/>
          <p:cNvSpPr txBox="1">
            <a:spLocks noChangeArrowheads="1"/>
          </p:cNvSpPr>
          <p:nvPr/>
        </p:nvSpPr>
        <p:spPr bwMode="auto">
          <a:xfrm>
            <a:off x="3563938" y="1844675"/>
            <a:ext cx="36004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dirty="0">
                <a:latin typeface="Franklin Gothic Book" pitchFamily="34" charset="0"/>
              </a:rPr>
              <a:t>* </a:t>
            </a:r>
            <a:r>
              <a:rPr lang="es-MX" b="1" dirty="0">
                <a:latin typeface="Franklin Gothic Book" pitchFamily="34" charset="0"/>
              </a:rPr>
              <a:t>Concentraciones de obreros</a:t>
            </a:r>
          </a:p>
          <a:p>
            <a:r>
              <a:rPr lang="es-MX" b="1" dirty="0">
                <a:latin typeface="Franklin Gothic Book" pitchFamily="34" charset="0"/>
              </a:rPr>
              <a:t>* Máquinas</a:t>
            </a:r>
          </a:p>
          <a:p>
            <a:r>
              <a:rPr lang="es-MX" b="1" dirty="0">
                <a:latin typeface="Franklin Gothic Book" pitchFamily="34" charset="0"/>
              </a:rPr>
              <a:t>* Espacio de trabajo diferenciado</a:t>
            </a:r>
          </a:p>
          <a:p>
            <a:r>
              <a:rPr lang="es-MX" b="1" dirty="0">
                <a:latin typeface="Franklin Gothic Book" pitchFamily="34" charset="0"/>
              </a:rPr>
              <a:t>* Jornada de trabajo diferenciada</a:t>
            </a:r>
          </a:p>
          <a:p>
            <a:r>
              <a:rPr lang="es-MX" b="1" dirty="0">
                <a:latin typeface="Franklin Gothic Book" pitchFamily="34" charset="0"/>
              </a:rPr>
              <a:t>* Relación K / T</a:t>
            </a:r>
          </a:p>
          <a:p>
            <a:r>
              <a:rPr lang="es-MX" b="1" dirty="0">
                <a:latin typeface="Franklin Gothic Book" pitchFamily="34" charset="0"/>
              </a:rPr>
              <a:t>* División de trabajo</a:t>
            </a:r>
          </a:p>
        </p:txBody>
      </p:sp>
      <p:sp>
        <p:nvSpPr>
          <p:cNvPr id="6" name="5 Abrir llave"/>
          <p:cNvSpPr/>
          <p:nvPr/>
        </p:nvSpPr>
        <p:spPr>
          <a:xfrm>
            <a:off x="3203575" y="1773238"/>
            <a:ext cx="360363" cy="1871662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755650" y="4725988"/>
            <a:ext cx="360363" cy="71437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411413" y="5229225"/>
            <a:ext cx="360362" cy="71438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B6CEA6-6883-4BF9-9206-4646D5532481}" type="slidenum">
              <a:rPr lang="es-MX"/>
              <a:pPr>
                <a:defRPr/>
              </a:pPr>
              <a:t>4</a:t>
            </a:fld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476250"/>
            <a:ext cx="8686800" cy="62658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600"/>
              </a:spcAft>
              <a:buFont typeface="Wingdings 2"/>
              <a:buChar char=""/>
              <a:defRPr/>
            </a:pPr>
            <a:r>
              <a:rPr lang="es-MX" sz="2800" dirty="0" smtClean="0"/>
              <a:t>Complicaciones</a:t>
            </a:r>
          </a:p>
          <a:p>
            <a:pPr marL="514350" indent="-514350" eaLnBrk="1" fontAlgn="auto" hangingPunct="1">
              <a:spcAft>
                <a:spcPts val="600"/>
              </a:spcAft>
              <a:buNone/>
              <a:defRPr/>
            </a:pPr>
            <a:endParaRPr lang="es-MX" sz="2800" dirty="0" smtClean="0"/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r>
              <a:rPr lang="es-MX" sz="2800" dirty="0" smtClean="0"/>
              <a:t>Hay servicios con una parte tangible (alimentos en restaurante)</a:t>
            </a:r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r>
              <a:rPr lang="es-MX" sz="2800" dirty="0" smtClean="0"/>
              <a:t>Los tangibles implican fases intangibles como el diseño</a:t>
            </a:r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r>
              <a:rPr lang="es-MX" sz="2800" dirty="0" smtClean="0"/>
              <a:t>Muchos intangibles pueden ser observados (música)</a:t>
            </a:r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r>
              <a:rPr lang="es-MX" sz="2800" dirty="0" smtClean="0"/>
              <a:t>La percepción de tangibles tiene siempre un intangible (bello-auto)</a:t>
            </a:r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r>
              <a:rPr lang="es-MX" sz="2800" dirty="0" smtClean="0"/>
              <a:t>Una parte de lo material (símbolos objetivados) es intangible (intangibles objetivados)</a:t>
            </a:r>
          </a:p>
          <a:p>
            <a:pPr marL="514350" indent="-514350" eaLnBrk="1" fontAlgn="auto" hangingPunct="1">
              <a:spcAft>
                <a:spcPts val="600"/>
              </a:spcAft>
              <a:buFont typeface="Wingdings 2"/>
              <a:buAutoNum type="arabicParenR"/>
              <a:defRPr/>
            </a:pPr>
            <a:endParaRPr lang="es-MX" sz="2800" dirty="0" smtClean="0"/>
          </a:p>
          <a:p>
            <a:pPr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es-MX" sz="2800" dirty="0" smtClean="0"/>
              <a:t> </a:t>
            </a:r>
            <a:endParaRPr lang="es-MX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FC283-414D-4E1D-B5B9-8532001870D5}" type="slidenum">
              <a:rPr lang="es-MX"/>
              <a:pPr>
                <a:defRPr/>
              </a:pPr>
              <a:t>5</a:t>
            </a:fld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476250"/>
            <a:ext cx="8686800" cy="61928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MX" sz="2800" dirty="0" smtClean="0"/>
              <a:t>Desde el punto de vista de la relación con el cliente:</a:t>
            </a:r>
          </a:p>
          <a:p>
            <a:pPr eaLnBrk="1" hangingPunct="1">
              <a:buFont typeface="Wingdings 2" pitchFamily="18" charset="2"/>
              <a:buNone/>
            </a:pPr>
            <a:endParaRPr lang="es-MX" sz="2800" dirty="0" smtClean="0"/>
          </a:p>
          <a:p>
            <a:pPr eaLnBrk="1" hangingPunct="1">
              <a:buFont typeface="Wingdings 2" pitchFamily="18" charset="2"/>
              <a:buAutoNum type="arabicParenR"/>
            </a:pPr>
            <a:r>
              <a:rPr lang="es-MX" sz="2800" dirty="0" smtClean="0"/>
              <a:t>De trato directo con el cliente, interactivos (guardería)</a:t>
            </a:r>
          </a:p>
          <a:p>
            <a:pPr eaLnBrk="1" hangingPunct="1">
              <a:buFont typeface="Wingdings 2" pitchFamily="18" charset="2"/>
              <a:buAutoNum type="arabicParenR"/>
            </a:pPr>
            <a:r>
              <a:rPr lang="es-MX" sz="2800" dirty="0" smtClean="0"/>
              <a:t>No interactivos con el cliente (TV, </a:t>
            </a:r>
            <a:r>
              <a:rPr lang="es-MX" sz="2800" dirty="0" smtClean="0"/>
              <a:t>radio tradicionales)</a:t>
            </a:r>
            <a:endParaRPr lang="es-MX" sz="2800" dirty="0" smtClean="0"/>
          </a:p>
          <a:p>
            <a:pPr eaLnBrk="1" hangingPunct="1">
              <a:buFont typeface="Wingdings 2" pitchFamily="18" charset="2"/>
              <a:buAutoNum type="arabicParenR"/>
            </a:pPr>
            <a:r>
              <a:rPr lang="es-MX" sz="2800" dirty="0" smtClean="0"/>
              <a:t>Servicios con apropiación del espacio</a:t>
            </a:r>
            <a:endParaRPr lang="es-MX" sz="3000" dirty="0" smtClean="0"/>
          </a:p>
          <a:p>
            <a:pPr marL="914400" lvl="1" indent="-514350" eaLnBrk="1" hangingPunct="1">
              <a:buFont typeface="Franklin Gothic Medium" pitchFamily="34" charset="0"/>
              <a:buAutoNum type="alphaLcParenR"/>
            </a:pPr>
            <a:r>
              <a:rPr lang="es-MX" sz="2600" dirty="0" smtClean="0"/>
              <a:t>Abiertos sólo para clientes: cara a cara con el cliente (</a:t>
            </a:r>
            <a:r>
              <a:rPr lang="es-MX" sz="2600" dirty="0" smtClean="0"/>
              <a:t>Wal</a:t>
            </a:r>
            <a:r>
              <a:rPr lang="es-MX" sz="2600" dirty="0" smtClean="0"/>
              <a:t> </a:t>
            </a:r>
            <a:r>
              <a:rPr lang="es-MX" sz="2600" dirty="0" smtClean="0"/>
              <a:t>Mart</a:t>
            </a:r>
            <a:r>
              <a:rPr lang="es-MX" sz="2600" dirty="0" smtClean="0"/>
              <a:t>, </a:t>
            </a:r>
            <a:r>
              <a:rPr lang="es-MX" sz="2600" dirty="0" smtClean="0"/>
              <a:t>MacDonalds</a:t>
            </a:r>
            <a:r>
              <a:rPr lang="es-MX" sz="2600" dirty="0" smtClean="0"/>
              <a:t>); a través de la red (</a:t>
            </a:r>
            <a:r>
              <a:rPr lang="es-MX" sz="2600" dirty="0" smtClean="0"/>
              <a:t>Call</a:t>
            </a:r>
            <a:r>
              <a:rPr lang="es-MX" sz="2600" dirty="0" smtClean="0"/>
              <a:t> centers)</a:t>
            </a:r>
          </a:p>
          <a:p>
            <a:pPr marL="914400" lvl="1" indent="-514350" eaLnBrk="1" hangingPunct="1">
              <a:buFont typeface="Franklin Gothic Medium" pitchFamily="34" charset="0"/>
              <a:buAutoNum type="alphaLcParenR"/>
            </a:pPr>
            <a:r>
              <a:rPr lang="es-MX" sz="2600" dirty="0" smtClean="0"/>
              <a:t>Públicos abiertos a la ciudadanía: venta ambulante, taxistas, </a:t>
            </a:r>
            <a:r>
              <a:rPr lang="es-MX" sz="2600" dirty="0" smtClean="0"/>
              <a:t>microbusero</a:t>
            </a:r>
            <a:r>
              <a:rPr lang="es-MX" sz="2600" dirty="0" smtClean="0"/>
              <a:t>, tianguista, </a:t>
            </a:r>
            <a:r>
              <a:rPr lang="es-MX" sz="2600" dirty="0" smtClean="0"/>
              <a:t>vagonero</a:t>
            </a:r>
            <a:endParaRPr lang="es-MX" sz="2600" dirty="0" smtClean="0"/>
          </a:p>
          <a:p>
            <a:pPr marL="914400" lvl="1" indent="-514350" eaLnBrk="1" hangingPunct="1">
              <a:buFont typeface="Franklin Gothic Medium" pitchFamily="34" charset="0"/>
              <a:buAutoNum type="alphaLcParenR"/>
            </a:pPr>
            <a:r>
              <a:rPr lang="es-MX" sz="2600" dirty="0" smtClean="0"/>
              <a:t>Trabajo en casa</a:t>
            </a:r>
          </a:p>
          <a:p>
            <a:pPr marL="914400" lvl="1" indent="-514350" eaLnBrk="1" hangingPunct="1">
              <a:buFont typeface="Franklin Gothic Medium" pitchFamily="34" charset="0"/>
              <a:buNone/>
            </a:pPr>
            <a:r>
              <a:rPr lang="es-MX" sz="2600" dirty="0" smtClean="0">
                <a:solidFill>
                  <a:srgbClr val="C00000"/>
                </a:solidFill>
              </a:rPr>
              <a:t>Trabajo no Clásico: inmaterial y material subjetivado, interactivo, inclusión del cliente en el Trabajo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dirty="0" smtClean="0"/>
              <a:t>	</a:t>
            </a:r>
          </a:p>
          <a:p>
            <a:pPr eaLnBrk="1" hangingPunct="1">
              <a:buFont typeface="Wingdings 2" pitchFamily="18" charset="2"/>
              <a:buAutoNum type="arabicParenR"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3A1F6-8117-4660-BBB8-44DBFC160811}" type="slidenum">
              <a:rPr lang="es-MX"/>
              <a:pPr>
                <a:defRPr/>
              </a:pPr>
              <a:t>6</a:t>
            </a:fld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3. Trabajo no clásico y </a:t>
            </a:r>
            <a:r>
              <a:rPr lang="es-MX" dirty="0" smtClean="0"/>
              <a:t>Economia</a:t>
            </a:r>
            <a:r>
              <a:rPr lang="es-MX" dirty="0" smtClean="0"/>
              <a:t> Política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La Mercancía no es un objeto físico, una mercancía puede ser un servicio: puede ser un tipo de interacción, símbolos subjetivados u objetivados</a:t>
            </a:r>
          </a:p>
          <a:p>
            <a:pPr marL="514350" indent="-514350">
              <a:buAutoNum type="arabicPeriod"/>
            </a:pPr>
            <a:r>
              <a:rPr lang="es-MX" dirty="0" smtClean="0"/>
              <a:t>Todos estas mercancías implican una cantidad de trabajo incorporado y un tiempo de trabajo y ciertas calificaciones de los trabajadores</a:t>
            </a:r>
          </a:p>
          <a:p>
            <a:pPr marL="514350" indent="-514350">
              <a:buAutoNum type="arabicPeriod"/>
            </a:pPr>
            <a:r>
              <a:rPr lang="es-MX" dirty="0" smtClean="0"/>
              <a:t>El valor en unas puede acumularse (símbolos objetivados), en otras el valor se consume al mismo tiempo que se produce (trabajo interactivo y simbólico subjetivado)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7</a:t>
            </a:fld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4. El Trabajo Eminentemente simbólico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Los símbolos implican signos empíricos que se relacionan con símbolos aceptado socialmente y se traducen en significados concretos para el cliente: cognitivos, emocionales, morales, estéticos</a:t>
            </a:r>
          </a:p>
          <a:p>
            <a:pPr marL="514350" indent="-514350">
              <a:buAutoNum type="arabicPeriod"/>
            </a:pPr>
            <a:r>
              <a:rPr lang="es-MX" dirty="0" smtClean="0"/>
              <a:t>Todos los trabajos implican dimensiones simbólicas (la relación de producción material involucra trabajadores, supervisores, jefes y gerentes que intercambian símbolos y significados)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8</a:t>
            </a:fld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 Trabajos eminentemente  </a:t>
            </a:r>
            <a:r>
              <a:rPr lang="es-MX" dirty="0" smtClean="0"/>
              <a:t>simbolicos</a:t>
            </a:r>
            <a:r>
              <a:rPr lang="es-MX" dirty="0" smtClean="0"/>
              <a:t> (2)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s-MX" dirty="0" smtClean="0"/>
              <a:t>3. Unos trabajos y productos son más simbólicos que otros (todos implican la dimensión simbólica, la “cara subjetiva del objeto”)</a:t>
            </a:r>
          </a:p>
          <a:p>
            <a:pPr marL="514350" indent="-514350">
              <a:buNone/>
            </a:pPr>
            <a:r>
              <a:rPr lang="es-MX" dirty="0" smtClean="0"/>
              <a:t>4. Trabajo cognitivo: la actividad principal y los medios de producción son conocimientos que generan como producto nuevo conocimiento</a:t>
            </a:r>
          </a:p>
          <a:p>
            <a:pPr marL="514350" indent="-514350">
              <a:buNone/>
            </a:pPr>
            <a:r>
              <a:rPr lang="es-MX" dirty="0" smtClean="0"/>
              <a:t>5. Trabajo emocional: pone en juego las capacidades emocionales de los trabajadores para infundir ciertos sentimientos en el cliente </a:t>
            </a:r>
          </a:p>
          <a:p>
            <a:pPr marL="514350" indent="-514350">
              <a:buNone/>
            </a:pPr>
            <a:r>
              <a:rPr lang="es-MX" dirty="0" smtClean="0"/>
              <a:t>     (cuidado de bebés)</a:t>
            </a:r>
          </a:p>
          <a:p>
            <a:pPr marL="514350" indent="-514350">
              <a:buNone/>
            </a:pPr>
            <a:r>
              <a:rPr lang="es-MX" dirty="0" smtClean="0"/>
              <a:t>6. Trabajo estético (habilidades y productos socialmente bellos)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DDC6-053F-4095-A8D9-3D16260BAB34}" type="slidenum">
              <a:rPr lang="es-MX" smtClean="0"/>
              <a:pPr>
                <a:defRPr/>
              </a:pPr>
              <a:t>9</a:t>
            </a:fld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421</TotalTime>
  <Words>1367</Words>
  <Application>Microsoft Office PowerPoint</Application>
  <PresentationFormat>Presentación en pantalla (4:3)</PresentationFormat>
  <Paragraphs>192</Paragraphs>
  <Slides>21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Viajes</vt:lpstr>
      <vt:lpstr>Trabajo no clásico, Identidad y acción colectiva </vt:lpstr>
      <vt:lpstr>Trayectoria del Trabajo Clásico</vt:lpstr>
      <vt:lpstr>1. Concepto de trabajo</vt:lpstr>
      <vt:lpstr>2. Los servicios</vt:lpstr>
      <vt:lpstr>Diapositiva 5</vt:lpstr>
      <vt:lpstr>Diapositiva 6</vt:lpstr>
      <vt:lpstr>3. Trabajo no clásico y Economia Política</vt:lpstr>
      <vt:lpstr>4. El Trabajo Eminentemente simbólico </vt:lpstr>
      <vt:lpstr>5. Trabajos eminentemente  simbolicos (2)</vt:lpstr>
      <vt:lpstr>4. Expansión de los conceptos control, regulación y mercado de trabajo</vt:lpstr>
      <vt:lpstr>o</vt:lpstr>
      <vt:lpstr>6. La Relación social de Trabajo en el Trabajo no Clásico</vt:lpstr>
      <vt:lpstr>5. Relación laboral</vt:lpstr>
      <vt:lpstr>7. Construcción socioeconomica de la ocupación V.S. MERCADO DE TRABAJO</vt:lpstr>
      <vt:lpstr>8. La Identidad Laboral: contexto</vt:lpstr>
      <vt:lpstr>Problematización (I)</vt:lpstr>
      <vt:lpstr>Problematización (I)</vt:lpstr>
      <vt:lpstr>Diapositiva 18</vt:lpstr>
      <vt:lpstr>Diapositiva 19</vt:lpstr>
      <vt:lpstr>Acción colectiva e identidad  en los “otros trabajos”</vt:lpstr>
      <vt:lpstr>Consulta de textos del autor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no clásico, identidad y acción colectiva</dc:title>
  <dc:creator>Enrique de la Garza</dc:creator>
  <cp:lastModifiedBy>UAMI</cp:lastModifiedBy>
  <cp:revision>99</cp:revision>
  <dcterms:created xsi:type="dcterms:W3CDTF">2010-10-25T14:59:02Z</dcterms:created>
  <dcterms:modified xsi:type="dcterms:W3CDTF">2014-03-14T00:00:24Z</dcterms:modified>
</cp:coreProperties>
</file>