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12595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59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596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596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7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598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598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8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99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600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600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0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01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12601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601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60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sp>
        <p:nvSpPr>
          <p:cNvPr id="1260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60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602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02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602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124AF5-7C78-45C7-B6AD-140D84AE34B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173E-240C-44CD-A9E8-5869FB3C8A8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1CE2E-5D9D-4256-91EA-C18D5DD1B7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E82F1B-CF1A-4496-AE6A-72A684AF9F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ítulo y 2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C82648-6292-4836-8768-C0D120CCEF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406DBE-0F46-4CCE-99B7-EC07CE68FEC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E00008-2CBA-47FA-9869-2F3589FF9D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63E37D-0E4D-44E9-8386-DA5E6ACD25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A7D08-6227-43F4-BE32-7CF3E56CB2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2C550-469F-4CD0-BBAC-4DF1CF2281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06B1-B389-401C-8956-C4E84E007B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4F4B2-7360-449C-8DE9-A0033EFDF89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8AC5-26D6-4511-B376-A5E1B924752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72379-D8C8-435B-8E06-1D01F1737D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8D34C-5146-4D82-A9E1-D9D8DB2115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837FA-8BA0-4BD4-9A8E-7E98BD5C68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49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12493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49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4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49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6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49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12498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249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9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12499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249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1249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MX"/>
                </a:p>
              </p:txBody>
            </p:sp>
          </p:grpSp>
        </p:grpSp>
      </p:grpSp>
      <p:sp>
        <p:nvSpPr>
          <p:cNvPr id="1249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49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49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49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49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F027C9D-8637-4C7D-BA0A-67BB350771FB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>
                <a:latin typeface="Arial Narrow" pitchFamily="34" charset="0"/>
              </a:rPr>
              <a:t>¿HACIA DONDE VA LA TEORIA SOCIAL?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 sz="2800">
              <a:latin typeface="Arial Narrow" pitchFamily="34" charset="0"/>
            </a:endParaRPr>
          </a:p>
          <a:p>
            <a:r>
              <a:rPr lang="es-MX" sz="2800" b="1">
                <a:latin typeface="Arial Narrow" pitchFamily="34" charset="0"/>
              </a:rPr>
              <a:t>ENRIQUE DE LA GARZA TOLEDO</a:t>
            </a:r>
          </a:p>
          <a:p>
            <a:endParaRPr lang="es-ES" sz="280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es-MX" sz="3600">
                <a:latin typeface="Arial Narrow" pitchFamily="34" charset="0"/>
              </a:rPr>
              <a:t>La Configuración Subjetiva: Red o Conglomerado de códigos para dar sentido</a:t>
            </a:r>
            <a:endParaRPr lang="es-ES" sz="3600">
              <a:latin typeface="Arial Narrow" pitchFamily="34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MX">
                <a:effectLst/>
                <a:latin typeface="Arial Narrow" pitchFamily="34" charset="0"/>
              </a:rPr>
              <a:t>Relaciones duras y débiles</a:t>
            </a:r>
          </a:p>
          <a:p>
            <a:pPr marL="609600" indent="-609600">
              <a:buFontTx/>
              <a:buAutoNum type="arabicPeriod"/>
            </a:pPr>
            <a:endParaRPr lang="es-MX">
              <a:effectLst/>
              <a:latin typeface="Arial Narrow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s-MX">
                <a:effectLst/>
                <a:latin typeface="Arial Narrow" pitchFamily="34" charset="0"/>
              </a:rPr>
              <a:t>Contradicción, polisemia</a:t>
            </a:r>
          </a:p>
          <a:p>
            <a:pPr marL="609600" indent="-609600">
              <a:buFontTx/>
              <a:buNone/>
            </a:pPr>
            <a:endParaRPr lang="es-ES">
              <a:effectLst/>
              <a:latin typeface="Arial Narrow" pitchFamily="34" charset="0"/>
            </a:endParaRP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1835150" y="3429000"/>
            <a:ext cx="5545138" cy="2592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2843213" y="3933825"/>
            <a:ext cx="7191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C1</a:t>
            </a:r>
            <a:endParaRPr lang="es-ES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4356100" y="3789363"/>
            <a:ext cx="6477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C2</a:t>
            </a:r>
            <a:endParaRPr lang="es-E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6011863" y="3933825"/>
            <a:ext cx="792162" cy="430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C3</a:t>
            </a:r>
            <a:endParaRPr lang="es-ES"/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5148263" y="5013325"/>
            <a:ext cx="172878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  <a:p>
            <a:pPr algn="ctr"/>
            <a:r>
              <a:rPr lang="es-MX" b="1">
                <a:solidFill>
                  <a:srgbClr val="000000"/>
                </a:solidFill>
              </a:rPr>
              <a:t>Oscuridad</a:t>
            </a:r>
          </a:p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3059113" y="4941888"/>
            <a:ext cx="863600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C4</a:t>
            </a:r>
            <a:endParaRPr lang="es-E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3492500" y="4005263"/>
            <a:ext cx="8636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5003800" y="4005263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6227763" y="4365625"/>
            <a:ext cx="1444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3924300" y="5013325"/>
            <a:ext cx="12239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3419475" y="4149725"/>
            <a:ext cx="18732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 rot="972972">
            <a:off x="3343275" y="4508500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00"/>
                </a:solidFill>
                <a:latin typeface="Arial Narrow" pitchFamily="34" charset="0"/>
              </a:rPr>
              <a:t>Contradicción</a:t>
            </a:r>
            <a:endParaRPr lang="es-ES" sz="16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50825" y="5734050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latin typeface="Arial Narrow" pitchFamily="34" charset="0"/>
              </a:rPr>
              <a:t>SITUACION CONCRETA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5867400" y="5805488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latin typeface="Arial Narrow" pitchFamily="34" charset="0"/>
              </a:rPr>
              <a:t>SENTIDO CONCRETO A LA SITUACION CONCRETA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V="1">
            <a:off x="1258888" y="5373688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7451725" y="47244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>
            <a:off x="8243888" y="47244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latin typeface="Arial Narrow" pitchFamily="34" charset="0"/>
              </a:rPr>
              <a:t>Ejemplo de explicación estructuralista</a:t>
            </a:r>
            <a:endParaRPr lang="es-ES">
              <a:latin typeface="Arial Narrow" pitchFamily="34" charset="0"/>
            </a:endParaRPr>
          </a:p>
        </p:txBody>
      </p:sp>
      <p:pic>
        <p:nvPicPr>
          <p:cNvPr id="6150" name="Picture 6" descr="MCj03392400000[1]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924175"/>
            <a:ext cx="1871662" cy="1944688"/>
          </a:xfrm>
          <a:noFill/>
          <a:ln/>
        </p:spPr>
      </p:pic>
      <p:sp>
        <p:nvSpPr>
          <p:cNvPr id="615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013325"/>
            <a:ext cx="8229600" cy="111283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MX" sz="24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400" b="1">
                <a:effectLst/>
                <a:latin typeface="Arial Narrow" pitchFamily="34" charset="0"/>
              </a:rPr>
              <a:t>Un hombre joven con escolaridad básica , etc. tiene preferencia por determinado partido político.</a:t>
            </a:r>
            <a:endParaRPr lang="es-ES" sz="2400" b="1">
              <a:effectLst/>
              <a:latin typeface="Arial Narrow" pitchFamily="34" charset="0"/>
            </a:endParaRPr>
          </a:p>
        </p:txBody>
      </p:sp>
      <p:pic>
        <p:nvPicPr>
          <p:cNvPr id="6154" name="Picture 10" descr="j021232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1050" y="1700213"/>
            <a:ext cx="2089150" cy="3240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>
                <a:latin typeface="Arial Narrow" pitchFamily="34" charset="0"/>
              </a:rPr>
              <a:t>¿Existe la realidad independiente del sujeto?</a:t>
            </a:r>
            <a:endParaRPr lang="es-ES" sz="4000">
              <a:latin typeface="Arial Narrow" pitchFamily="34" charset="0"/>
            </a:endParaRPr>
          </a:p>
        </p:txBody>
      </p:sp>
      <p:pic>
        <p:nvPicPr>
          <p:cNvPr id="10265" name="Picture 25" descr="j0281284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2492375"/>
            <a:ext cx="2557463" cy="1352550"/>
          </a:xfrm>
          <a:noFill/>
          <a:ln/>
        </p:spPr>
      </p:pic>
      <p:pic>
        <p:nvPicPr>
          <p:cNvPr id="10267" name="Picture 27" descr="MCAN02513_0000[1]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989138"/>
            <a:ext cx="2484438" cy="2187575"/>
          </a:xfrm>
          <a:noFill/>
          <a:ln/>
        </p:spPr>
      </p:pic>
      <p:sp>
        <p:nvSpPr>
          <p:cNvPr id="10271" name="Rectangle 31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4672013"/>
            <a:ext cx="8229600" cy="2185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b="1">
                <a:effectLst/>
                <a:latin typeface="Arial Narrow" pitchFamily="34" charset="0"/>
              </a:rPr>
              <a:t>¿Podemos distinguir lo que el “perro” es y lo que añade nuestra “mente”</a:t>
            </a:r>
          </a:p>
          <a:p>
            <a:pPr>
              <a:lnSpc>
                <a:spcPct val="90000"/>
              </a:lnSpc>
            </a:pPr>
            <a:r>
              <a:rPr lang="es-MX" sz="2800" b="1">
                <a:effectLst/>
                <a:latin typeface="Arial Narrow" pitchFamily="34" charset="0"/>
              </a:rPr>
              <a:t>Lo que añade depende de conceptos y términos del lenguaje común que son culturales. Si se cambian estos cambian la observación del perro.</a:t>
            </a:r>
            <a:endParaRPr lang="es-ES" sz="2800" b="1">
              <a:effectLst/>
              <a:latin typeface="Arial Narrow" pitchFamily="34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6011863" y="1557338"/>
            <a:ext cx="2736850" cy="792162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000" b="1">
                <a:latin typeface="Arial Narrow" pitchFamily="34" charset="0"/>
              </a:rPr>
              <a:t>perro</a:t>
            </a:r>
            <a:endParaRPr lang="es-ES" sz="2000" b="1">
              <a:latin typeface="Arial Narrow" pitchFamily="34" charset="0"/>
            </a:endParaRP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2987675" y="2420938"/>
            <a:ext cx="2160588" cy="504825"/>
          </a:xfrm>
          <a:prstGeom prst="leftArrow">
            <a:avLst>
              <a:gd name="adj1" fmla="val 50000"/>
              <a:gd name="adj2" fmla="val 1069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492500" y="30686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latin typeface="Arial Narrow" pitchFamily="34" charset="0"/>
              </a:rPr>
              <a:t>observación</a:t>
            </a:r>
            <a:endParaRPr lang="es-ES" sz="2000" b="1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s-MX" sz="3200" b="1">
                <a:effectLst/>
                <a:latin typeface="Arial Narrow" pitchFamily="34" charset="0"/>
              </a:rPr>
              <a:t>En el proceso de investigación (La doble Hermenéutica)</a:t>
            </a:r>
            <a:endParaRPr lang="es-ES" sz="3200" b="1">
              <a:effectLst/>
              <a:latin typeface="Arial Narrow" pitchFamily="34" charset="0"/>
            </a:endParaRPr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>
                <a:latin typeface="Arial Narrow" pitchFamily="34" charset="0"/>
              </a:rPr>
              <a:t>				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Concepto de Indígena (Teórico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							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Físicos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 Indicadores 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Lingüísticos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Culturales 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 i="1">
                <a:solidFill>
                  <a:srgbClr val="000000"/>
                </a:solidFill>
                <a:effectLst/>
                <a:latin typeface="Arial Narrow" pitchFamily="34" charset="0"/>
              </a:rPr>
              <a:t>Depende de la teoría (interpretación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 i="1">
                <a:solidFill>
                  <a:srgbClr val="000000"/>
                </a:solidFill>
                <a:effectLst/>
                <a:latin typeface="Arial Narrow" pitchFamily="34" charset="0"/>
              </a:rPr>
              <a:t>del investigador)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	      </a:t>
            </a:r>
            <a:r>
              <a:rPr lang="es-MX" sz="1800" b="1" i="1">
                <a:solidFill>
                  <a:srgbClr val="000000"/>
                </a:solidFill>
                <a:effectLst/>
                <a:latin typeface="Arial Narrow" pitchFamily="34" charset="0"/>
              </a:rPr>
              <a:t>OBSERVACION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 i="1">
                <a:solidFill>
                  <a:srgbClr val="000000"/>
                </a:solidFill>
                <a:effectLst/>
                <a:latin typeface="Arial Narrow" pitchFamily="34" charset="0"/>
              </a:rPr>
              <a:t>						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                            </a:t>
            </a:r>
            <a:endParaRPr lang="es-MX" sz="1400" b="1" i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Interpretación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			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Polisemia del lenguaje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del investigado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No traducción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Indígenas que “responden preguntas”</a:t>
            </a: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Interacción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                                                       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Influencia de cultura y subjetividad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¿Qué es lo que prueba la ciencia?: Como es la realidad o como la concibe el sujeto.</a:t>
            </a:r>
            <a:endParaRPr lang="es-ES" sz="2000" b="1">
              <a:effectLst/>
              <a:latin typeface="Arial Narrow" pitchFamily="34" charset="0"/>
            </a:endParaRPr>
          </a:p>
        </p:txBody>
      </p:sp>
      <p:sp>
        <p:nvSpPr>
          <p:cNvPr id="24613" name="AutoShape 37"/>
          <p:cNvSpPr>
            <a:spLocks/>
          </p:cNvSpPr>
          <p:nvPr/>
        </p:nvSpPr>
        <p:spPr bwMode="auto">
          <a:xfrm>
            <a:off x="6156325" y="1700213"/>
            <a:ext cx="360363" cy="1008062"/>
          </a:xfrm>
          <a:prstGeom prst="leftBrace">
            <a:avLst>
              <a:gd name="adj1" fmla="val 233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4616" name="AutoShape 40"/>
          <p:cNvSpPr>
            <a:spLocks/>
          </p:cNvSpPr>
          <p:nvPr/>
        </p:nvSpPr>
        <p:spPr bwMode="auto">
          <a:xfrm>
            <a:off x="5435600" y="3789363"/>
            <a:ext cx="361950" cy="1152525"/>
          </a:xfrm>
          <a:prstGeom prst="leftBrace">
            <a:avLst>
              <a:gd name="adj1" fmla="val 265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4211638" y="148431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4140200" y="3573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2411413" y="2924175"/>
            <a:ext cx="9350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1763713" y="3644900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es-MX" sz="2800" b="1">
                <a:solidFill>
                  <a:schemeClr val="tx1"/>
                </a:solidFill>
                <a:latin typeface="Arial Narrow" pitchFamily="34" charset="0"/>
              </a:rPr>
              <a:t>ELECCION RACIONAL</a:t>
            </a:r>
            <a:r>
              <a:rPr lang="es-MX">
                <a:latin typeface="Arial Narrow" pitchFamily="34" charset="0"/>
              </a:rPr>
              <a:t/>
            </a:r>
            <a:br>
              <a:rPr lang="es-MX">
                <a:latin typeface="Arial Narrow" pitchFamily="34" charset="0"/>
              </a:rPr>
            </a:br>
            <a:r>
              <a:rPr lang="es-MX" sz="2000" i="1">
                <a:effectLst/>
                <a:latin typeface="Arial Narrow" pitchFamily="34" charset="0"/>
              </a:rPr>
              <a:t>¿Me caso o no me caso con x?</a:t>
            </a:r>
            <a:endParaRPr lang="es-ES" sz="2000" i="1">
              <a:effectLst/>
              <a:latin typeface="Arial Narrow" pitchFamily="34" charset="0"/>
            </a:endParaRPr>
          </a:p>
        </p:txBody>
      </p:sp>
      <p:sp>
        <p:nvSpPr>
          <p:cNvPr id="50207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5051425" cy="5400675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>
                <a:effectLst/>
                <a:latin typeface="Arial Narrow" pitchFamily="34" charset="0"/>
              </a:rPr>
              <a:t>Costos (C)                            Beneficios (B)</a:t>
            </a:r>
            <a:r>
              <a:rPr lang="es-MX" sz="1600" b="1">
                <a:effectLst/>
                <a:latin typeface="Arial Narrow" pitchFamily="34" charset="0"/>
              </a:rPr>
              <a:t>    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Boda		      Felicidad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Manutención                                Sexualidad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Perdida de Autonomía, etc.       No aislamiento, etc.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600">
                <a:latin typeface="Arial Narrow" pitchFamily="34" charset="0"/>
              </a:rPr>
              <a:t>                                                           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B1/C1= 10</a:t>
            </a:r>
          </a:p>
          <a:p>
            <a:pPr marL="533400" indent="-533400">
              <a:lnSpc>
                <a:spcPct val="80000"/>
              </a:lnSpc>
            </a:pPr>
            <a:endParaRPr lang="es-MX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Infelicidad                                  Ahorro dinero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Sexualidad                                Gano Independencia</a:t>
            </a:r>
          </a:p>
          <a:p>
            <a:pPr marL="533400" indent="-533400">
              <a:lnSpc>
                <a:spcPct val="80000"/>
              </a:lnSpc>
            </a:pP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Aislamiento, etc.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600">
                <a:latin typeface="Arial Narrow" pitchFamily="34" charset="0"/>
              </a:rPr>
              <a:t>				          </a:t>
            </a:r>
            <a:r>
              <a:rPr lang="es-MX" sz="1600" b="1">
                <a:solidFill>
                  <a:srgbClr val="000000"/>
                </a:solidFill>
                <a:effectLst/>
                <a:latin typeface="Arial Narrow" pitchFamily="34" charset="0"/>
              </a:rPr>
              <a:t>B2/C2=20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s-MX" sz="1600" b="1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>
                <a:latin typeface="Arial Narrow" pitchFamily="34" charset="0"/>
              </a:rPr>
              <a:t>SUPUESTOS: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Conozco opciones, sus costos y beneficios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Puedo calcular una función de costos-beneficios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Opto por lo que me da mas beneficios/costos.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MX" sz="1800" b="1">
                <a:latin typeface="Arial Narrow" pitchFamily="34" charset="0"/>
              </a:rPr>
              <a:t>Se que harán los otros</a:t>
            </a:r>
            <a:endParaRPr lang="es-ES" sz="1800" b="1">
              <a:latin typeface="Arial Narrow" pitchFamily="34" charset="0"/>
            </a:endParaRPr>
          </a:p>
        </p:txBody>
      </p:sp>
      <p:pic>
        <p:nvPicPr>
          <p:cNvPr id="50209" name="Picture 33" descr="j022943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1989138"/>
            <a:ext cx="2159000" cy="2808287"/>
          </a:xfrm>
          <a:noFill/>
          <a:ln/>
        </p:spPr>
      </p:pic>
      <p:sp>
        <p:nvSpPr>
          <p:cNvPr id="50213" name="Line 37"/>
          <p:cNvSpPr>
            <a:spLocks noChangeShapeType="1"/>
          </p:cNvSpPr>
          <p:nvPr/>
        </p:nvSpPr>
        <p:spPr bwMode="auto">
          <a:xfrm flipH="1" flipV="1">
            <a:off x="5292725" y="2060575"/>
            <a:ext cx="15113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 flipH="1">
            <a:off x="5292725" y="3213100"/>
            <a:ext cx="16557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 rot="1283976">
            <a:off x="5364163" y="22764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Arial Narrow" pitchFamily="34" charset="0"/>
              </a:rPr>
              <a:t>Me caso</a:t>
            </a:r>
            <a:endParaRPr lang="es-ES">
              <a:latin typeface="Arial Narrow" pitchFamily="34" charset="0"/>
            </a:endParaRP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 rot="-955399">
            <a:off x="5795963" y="34290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>
                <a:latin typeface="Arial Narrow" pitchFamily="34" charset="0"/>
              </a:rPr>
              <a:t>No me caso</a:t>
            </a:r>
            <a:endParaRPr lang="es-ES">
              <a:latin typeface="Arial Narrow" pitchFamily="34" charset="0"/>
            </a:endParaRP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5651500" y="1341438"/>
            <a:ext cx="1039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>
                <a:latin typeface="Arial Narrow" pitchFamily="34" charset="0"/>
              </a:rPr>
              <a:t>Opciones</a:t>
            </a:r>
            <a:endParaRPr lang="es-ES" b="1">
              <a:latin typeface="Arial Narrow" pitchFamily="34" charset="0"/>
            </a:endParaRPr>
          </a:p>
        </p:txBody>
      </p:sp>
      <p:sp>
        <p:nvSpPr>
          <p:cNvPr id="50219" name="AutoShape 43"/>
          <p:cNvSpPr>
            <a:spLocks noChangeArrowheads="1"/>
          </p:cNvSpPr>
          <p:nvPr/>
        </p:nvSpPr>
        <p:spPr bwMode="auto">
          <a:xfrm>
            <a:off x="3995738" y="2276475"/>
            <a:ext cx="144462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0220" name="AutoShape 44"/>
          <p:cNvSpPr>
            <a:spLocks noChangeArrowheads="1"/>
          </p:cNvSpPr>
          <p:nvPr/>
        </p:nvSpPr>
        <p:spPr bwMode="auto">
          <a:xfrm>
            <a:off x="4067175" y="3716338"/>
            <a:ext cx="144463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r>
              <a:rPr lang="es-MX" sz="4000">
                <a:latin typeface="Arial Narrow" pitchFamily="34" charset="0"/>
              </a:rPr>
              <a:t>S-O</a:t>
            </a:r>
            <a:endParaRPr lang="es-ES" sz="4000">
              <a:latin typeface="Arial Narrow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MX" sz="2400" b="1">
                <a:latin typeface="Arial Narrow" pitchFamily="34" charset="0"/>
              </a:rPr>
              <a:t>Los hombres en interacción crean realidades (objetivación) que escapan a su voluntad.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Ejemplo: Producen e intercambian mercancías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Leyes del mercado se imponen sobre sus creadores (fetichismo).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s-MX" sz="2400" b="1">
                <a:latin typeface="Arial Narrow" pitchFamily="34" charset="0"/>
              </a:rPr>
              <a:t>Las estructuras delimitan, presionan, canalizan (pero no determinan).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000" b="1">
                <a:solidFill>
                  <a:srgbClr val="000000"/>
                </a:solidFill>
                <a:effectLst/>
                <a:latin typeface="Arial Narrow" pitchFamily="34" charset="0"/>
              </a:rPr>
              <a:t>Ejemplo:</a:t>
            </a:r>
            <a:r>
              <a:rPr lang="es-MX" sz="2000">
                <a:latin typeface="Arial Narrow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Condiciones económicas 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1400" b="1">
                <a:solidFill>
                  <a:srgbClr val="000000"/>
                </a:solidFill>
                <a:effectLst/>
                <a:latin typeface="Arial Narrow" pitchFamily="34" charset="0"/>
              </a:rPr>
              <a:t>Relación de fuerzas políticas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1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MX" sz="2400" b="1">
                <a:solidFill>
                  <a:srgbClr val="000000"/>
                </a:solidFill>
                <a:effectLst/>
                <a:latin typeface="Arial Narrow" pitchFamily="34" charset="0"/>
              </a:rPr>
              <a:t>Proceso de dar sentido a la situación y al futuro.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400" b="1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s-MX" sz="900">
              <a:effectLst/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MX" sz="200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000">
              <a:latin typeface="Arial Narrow" pitchFamily="34" charset="0"/>
            </a:endParaRPr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4500563" y="4292600"/>
            <a:ext cx="12239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>
              <a:solidFill>
                <a:schemeClr val="tx2"/>
              </a:solidFill>
            </a:endParaRP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V="1">
            <a:off x="4067175" y="4005263"/>
            <a:ext cx="12969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4067175" y="4724400"/>
            <a:ext cx="15128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084888" y="5300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5580063" y="4797425"/>
            <a:ext cx="1800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s-MX" sz="12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s-MX" sz="1200" b="1">
                <a:solidFill>
                  <a:srgbClr val="000000"/>
                </a:solidFill>
              </a:rPr>
              <a:t>Resistencia Pacifica</a:t>
            </a:r>
            <a:r>
              <a:rPr lang="es-MX" sz="1200"/>
              <a:t> </a:t>
            </a:r>
          </a:p>
          <a:p>
            <a:pPr>
              <a:spcBef>
                <a:spcPct val="50000"/>
              </a:spcBef>
            </a:pPr>
            <a:endParaRPr lang="es-ES" sz="1200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5435600" y="3789363"/>
            <a:ext cx="1512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200" b="1">
                <a:solidFill>
                  <a:srgbClr val="000000"/>
                </a:solidFill>
              </a:rPr>
              <a:t>Acción violenta</a:t>
            </a:r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700338" y="4508500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rgbClr val="000000"/>
                </a:solidFill>
              </a:rPr>
              <a:t>Desafuero</a:t>
            </a:r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69656" name="AutoShape 24"/>
          <p:cNvSpPr>
            <a:spLocks/>
          </p:cNvSpPr>
          <p:nvPr/>
        </p:nvSpPr>
        <p:spPr bwMode="auto">
          <a:xfrm>
            <a:off x="2484438" y="4149725"/>
            <a:ext cx="360362" cy="863600"/>
          </a:xfrm>
          <a:prstGeom prst="rightBrace">
            <a:avLst>
              <a:gd name="adj1" fmla="val 199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3635375" y="3789363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4787900" y="35004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V="1">
            <a:off x="3708400" y="494188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flipV="1">
            <a:off x="4859338" y="52292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2" name="AutoShape 30"/>
          <p:cNvSpPr>
            <a:spLocks noChangeArrowheads="1"/>
          </p:cNvSpPr>
          <p:nvPr/>
        </p:nvSpPr>
        <p:spPr bwMode="auto">
          <a:xfrm rot="16424469">
            <a:off x="3861594" y="4426744"/>
            <a:ext cx="708025" cy="439737"/>
          </a:xfrm>
          <a:custGeom>
            <a:avLst/>
            <a:gdLst>
              <a:gd name="G0" fmla="+- 8146 0 0"/>
              <a:gd name="G1" fmla="+- 8866589 0 0"/>
              <a:gd name="G2" fmla="+- 0 0 8866589"/>
              <a:gd name="T0" fmla="*/ 0 256 1"/>
              <a:gd name="T1" fmla="*/ 180 256 1"/>
              <a:gd name="G3" fmla="+- 8866589 T0 T1"/>
              <a:gd name="T2" fmla="*/ 0 256 1"/>
              <a:gd name="T3" fmla="*/ 90 256 1"/>
              <a:gd name="G4" fmla="+- 8866589 T2 T3"/>
              <a:gd name="G5" fmla="*/ G4 2 1"/>
              <a:gd name="T4" fmla="*/ 90 256 1"/>
              <a:gd name="T5" fmla="*/ 0 256 1"/>
              <a:gd name="G6" fmla="+- 8866589 T4 T5"/>
              <a:gd name="G7" fmla="*/ G6 2 1"/>
              <a:gd name="G8" fmla="abs 88665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146"/>
              <a:gd name="G18" fmla="*/ 8146 1 2"/>
              <a:gd name="G19" fmla="+- G18 5400 0"/>
              <a:gd name="G20" fmla="cos G19 8866589"/>
              <a:gd name="G21" fmla="sin G19 8866589"/>
              <a:gd name="G22" fmla="+- G20 10800 0"/>
              <a:gd name="G23" fmla="+- G21 10800 0"/>
              <a:gd name="G24" fmla="+- 10800 0 G20"/>
              <a:gd name="G25" fmla="+- 8146 10800 0"/>
              <a:gd name="G26" fmla="?: G9 G17 G25"/>
              <a:gd name="G27" fmla="?: G9 0 21600"/>
              <a:gd name="G28" fmla="cos 10800 8866589"/>
              <a:gd name="G29" fmla="sin 10800 8866589"/>
              <a:gd name="G30" fmla="sin 8146 8866589"/>
              <a:gd name="G31" fmla="+- G28 10800 0"/>
              <a:gd name="G32" fmla="+- G29 10800 0"/>
              <a:gd name="G33" fmla="+- G30 10800 0"/>
              <a:gd name="G34" fmla="?: G4 0 G31"/>
              <a:gd name="G35" fmla="?: 8866589 G34 0"/>
              <a:gd name="G36" fmla="?: G6 G35 G31"/>
              <a:gd name="G37" fmla="+- 21600 0 G36"/>
              <a:gd name="G38" fmla="?: G4 0 G33"/>
              <a:gd name="G39" fmla="?: 88665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67 w 21600"/>
              <a:gd name="T15" fmla="*/ 17464 h 21600"/>
              <a:gd name="T16" fmla="*/ 10800 w 21600"/>
              <a:gd name="T17" fmla="*/ 2654 h 21600"/>
              <a:gd name="T18" fmla="*/ 17533 w 21600"/>
              <a:gd name="T19" fmla="*/ 174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010" y="16530"/>
                </a:moveTo>
                <a:cubicBezTo>
                  <a:pt x="3500" y="15005"/>
                  <a:pt x="2654" y="12946"/>
                  <a:pt x="2654" y="10800"/>
                </a:cubicBezTo>
                <a:cubicBezTo>
                  <a:pt x="2654" y="6301"/>
                  <a:pt x="6301" y="2654"/>
                  <a:pt x="10800" y="2654"/>
                </a:cubicBezTo>
                <a:cubicBezTo>
                  <a:pt x="15298" y="2654"/>
                  <a:pt x="18946" y="6301"/>
                  <a:pt x="18946" y="10800"/>
                </a:cubicBezTo>
                <a:cubicBezTo>
                  <a:pt x="18946" y="12946"/>
                  <a:pt x="18099" y="15005"/>
                  <a:pt x="16589" y="16530"/>
                </a:cubicBezTo>
                <a:lnTo>
                  <a:pt x="18475" y="18397"/>
                </a:lnTo>
                <a:cubicBezTo>
                  <a:pt x="20477" y="16375"/>
                  <a:pt x="21600" y="1364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645"/>
                  <a:pt x="1122" y="16375"/>
                  <a:pt x="3124" y="1839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4284663" y="5084763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4211638" y="37163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>
                <a:latin typeface="Arial Narrow" pitchFamily="34" charset="0"/>
              </a:rPr>
              <a:t>VI</a:t>
            </a:r>
            <a:endParaRPr lang="es-ES" sz="4000">
              <a:latin typeface="Arial Narrow" pitchFamily="34" charset="0"/>
            </a:endParaRPr>
          </a:p>
        </p:txBody>
      </p:sp>
      <p:graphicFrame>
        <p:nvGraphicFramePr>
          <p:cNvPr id="75783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1484313"/>
          <a:ext cx="9144000" cy="5040312"/>
        </p:xfrm>
        <a:graphic>
          <a:graphicData uri="http://schemas.openxmlformats.org/drawingml/2006/compatibility">
            <com:legacyDrawing xmlns:com="http://schemas.openxmlformats.org/drawingml/2006/compatibility" spid="_x0000_s75783"/>
          </a:graphicData>
        </a:graphic>
      </p:graphicFrame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7092950" y="1989138"/>
            <a:ext cx="2266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rgbClr val="000000"/>
                </a:solidFill>
                <a:latin typeface="Arial Narrow" pitchFamily="34" charset="0"/>
              </a:rPr>
              <a:t>No fue el fin de los grandes discursos</a:t>
            </a:r>
          </a:p>
          <a:p>
            <a:pPr>
              <a:spcBef>
                <a:spcPct val="50000"/>
              </a:spcBef>
            </a:pPr>
            <a:endParaRPr lang="es-E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VII</a:t>
            </a:r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es-MX" sz="2800">
                <a:effectLst/>
                <a:latin typeface="Arial Narrow" pitchFamily="34" charset="0"/>
              </a:rPr>
              <a:t>¿Cómo decidir la acción? ¿Mato o no mato?</a:t>
            </a:r>
          </a:p>
          <a:p>
            <a:pPr>
              <a:buFont typeface="Wingdings" pitchFamily="2" charset="2"/>
              <a:buNone/>
            </a:pPr>
            <a:endParaRPr lang="es-MX" sz="2800">
              <a:effectLst/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Cultura: Códigos acumulados</a:t>
            </a: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socialmente, por ejemplo: no matarás</a:t>
            </a:r>
          </a:p>
          <a:p>
            <a:pPr>
              <a:buFont typeface="Wingdings" pitchFamily="2" charset="2"/>
              <a:buNone/>
            </a:pPr>
            <a:r>
              <a:rPr lang="es-MX" sz="2000" b="1">
                <a:effectLst/>
                <a:latin typeface="Arial Narrow" pitchFamily="34" charset="0"/>
              </a:rPr>
              <a:t>(objetivación de prácticas y sentidos)</a:t>
            </a:r>
          </a:p>
          <a:p>
            <a:pPr algn="ctr">
              <a:buFont typeface="Wingdings" pitchFamily="2" charset="2"/>
              <a:buNone/>
            </a:pPr>
            <a:endParaRPr lang="es-MX" sz="2000" b="1">
              <a:effectLst/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s-ES" sz="2800">
              <a:effectLst/>
              <a:latin typeface="Arial Narrow" pitchFamily="34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651500" y="4941888"/>
            <a:ext cx="259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00"/>
                </a:solidFill>
                <a:latin typeface="Arial Narrow" pitchFamily="34" charset="0"/>
              </a:rPr>
              <a:t>Situación concreta: Asalto</a:t>
            </a:r>
            <a:endParaRPr lang="es-ES" sz="1600" b="1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78869" name="Picture 21" descr="MCj02219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484313"/>
            <a:ext cx="2016125" cy="3024187"/>
          </a:xfrm>
          <a:prstGeom prst="rect">
            <a:avLst/>
          </a:prstGeom>
          <a:noFill/>
        </p:spPr>
      </p:pic>
      <p:pic>
        <p:nvPicPr>
          <p:cNvPr id="78870" name="Picture 22" descr="j03034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916113"/>
            <a:ext cx="1655763" cy="252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s-MX" sz="3600">
                <a:latin typeface="Arial Narrow" pitchFamily="34" charset="0"/>
              </a:rPr>
              <a:t>Proceso de dar sentido (Decidir la acción)</a:t>
            </a:r>
            <a:endParaRPr lang="es-ES" sz="3600">
              <a:latin typeface="Arial Narrow" pitchFamily="34" charset="0"/>
            </a:endParaRPr>
          </a:p>
        </p:txBody>
      </p:sp>
      <p:pic>
        <p:nvPicPr>
          <p:cNvPr id="79876" name="Picture 4" descr="j034342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2349500"/>
            <a:ext cx="2374900" cy="2881313"/>
          </a:xfrm>
          <a:noFill/>
          <a:ln/>
        </p:spPr>
      </p:pic>
      <p:sp>
        <p:nvSpPr>
          <p:cNvPr id="798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868863"/>
            <a:ext cx="8229600" cy="1511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MX">
              <a:latin typeface="Arial Narrow" pitchFamily="34" charset="0"/>
            </a:endParaRPr>
          </a:p>
          <a:p>
            <a:r>
              <a:rPr lang="es-MX" sz="2800" b="1">
                <a:effectLst/>
                <a:latin typeface="Arial Narrow" pitchFamily="34" charset="0"/>
              </a:rPr>
              <a:t>¿</a:t>
            </a:r>
            <a:r>
              <a:rPr lang="es-MX" sz="2000" b="1">
                <a:effectLst/>
                <a:latin typeface="Arial Narrow" pitchFamily="34" charset="0"/>
              </a:rPr>
              <a:t>Cómo decidir la acción ? pseudo inferencial: C1+C2 +C3+C4                  C5</a:t>
            </a:r>
          </a:p>
          <a:p>
            <a:r>
              <a:rPr lang="es-MX" sz="2000" b="1">
                <a:effectLst/>
                <a:latin typeface="Arial Narrow" pitchFamily="34" charset="0"/>
              </a:rPr>
              <a:t>Razonamientos formales y cotidianos (poder, negociación de sentidos) </a:t>
            </a:r>
            <a:endParaRPr lang="es-ES" sz="2000" b="1">
              <a:effectLst/>
              <a:latin typeface="Arial Narrow" pitchFamily="34" charset="0"/>
            </a:endParaRPr>
          </a:p>
        </p:txBody>
      </p:sp>
      <p:pic>
        <p:nvPicPr>
          <p:cNvPr id="79878" name="Picture 6" descr="j0343537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2492375"/>
            <a:ext cx="2305050" cy="2374900"/>
          </a:xfrm>
          <a:noFill/>
          <a:ln/>
        </p:spPr>
      </p:pic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7164388" y="58054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82" name="AutoShape 10"/>
          <p:cNvSpPr>
            <a:spLocks/>
          </p:cNvSpPr>
          <p:nvPr/>
        </p:nvSpPr>
        <p:spPr bwMode="auto">
          <a:xfrm>
            <a:off x="7812088" y="5589588"/>
            <a:ext cx="142875" cy="287337"/>
          </a:xfrm>
          <a:prstGeom prst="rightBrace">
            <a:avLst>
              <a:gd name="adj1" fmla="val 167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3203575" y="1196975"/>
            <a:ext cx="316865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>
                <a:latin typeface="Arial Narrow" pitchFamily="34" charset="0"/>
              </a:rPr>
              <a:t>INTERACCION</a:t>
            </a:r>
            <a:endParaRPr lang="es-ES" sz="1600" b="1">
              <a:latin typeface="Arial Narrow" pitchFamily="34" charset="0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924300" y="1989138"/>
            <a:ext cx="187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Códigos acumulados en la cultura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851275" y="263683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*Cognitivos C1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3924300" y="3141663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*Valorativos C2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924300" y="3716338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*Emotivos C3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924300" y="4221163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*Estéticos C4</a:t>
            </a:r>
            <a:endParaRPr lang="es-ES" sz="14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851275" y="4652963"/>
            <a:ext cx="187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*Formas de</a:t>
            </a:r>
            <a:r>
              <a:rPr lang="es-MX" sz="1400" b="1">
                <a:solidFill>
                  <a:srgbClr val="000000"/>
                </a:solidFill>
              </a:rPr>
              <a:t> R</a:t>
            </a:r>
            <a:r>
              <a:rPr lang="es-MX" sz="1400" b="1">
                <a:solidFill>
                  <a:srgbClr val="000000"/>
                </a:solidFill>
                <a:latin typeface="Arial Narrow" pitchFamily="34" charset="0"/>
              </a:rPr>
              <a:t>azonamiento C5</a:t>
            </a:r>
            <a:endParaRPr lang="es-ES" sz="1400" b="1">
              <a:solidFill>
                <a:srgbClr val="000000"/>
              </a:solidFill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3779838" y="184467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2843213" y="184467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6227763" y="18446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470</TotalTime>
  <Words>327</Words>
  <Application>Microsoft Office PowerPoint</Application>
  <PresentationFormat>Presentación en pantalla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Wingdings</vt:lpstr>
      <vt:lpstr>Arial Narrow</vt:lpstr>
      <vt:lpstr>Onda</vt:lpstr>
      <vt:lpstr>¿HACIA DONDE VA LA TEORIA SOCIAL?</vt:lpstr>
      <vt:lpstr>Ejemplo de explicación estructuralista</vt:lpstr>
      <vt:lpstr>¿Existe la realidad independiente del sujeto?</vt:lpstr>
      <vt:lpstr>En el proceso de investigación (La doble Hermenéutica)</vt:lpstr>
      <vt:lpstr>ELECCION RACIONAL ¿Me caso o no me caso con x?</vt:lpstr>
      <vt:lpstr>S-O</vt:lpstr>
      <vt:lpstr>VI</vt:lpstr>
      <vt:lpstr>VII</vt:lpstr>
      <vt:lpstr>Proceso de dar sentido (Decidir la acción)</vt:lpstr>
      <vt:lpstr>La Configuración Subjetiva: Red o Conglomerado de códigos para dar sentido</vt:lpstr>
    </vt:vector>
  </TitlesOfParts>
  <Company>UAM-I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¿HACIA DONDE VA LA TEORIA SOCIAL?</dc:title>
  <dc:creator>enrique</dc:creator>
  <cp:lastModifiedBy>UAMI</cp:lastModifiedBy>
  <cp:revision>7</cp:revision>
  <dcterms:created xsi:type="dcterms:W3CDTF">2005-05-03T15:32:28Z</dcterms:created>
  <dcterms:modified xsi:type="dcterms:W3CDTF">2013-07-24T16:35:52Z</dcterms:modified>
</cp:coreProperties>
</file>