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ms-office.legacyDiagramTex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6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8" autoAdjust="0"/>
    <p:restoredTop sz="94711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06/relationships/legacyDocTextInfo" Target="legacyDocTextInfo.bin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95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2595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grpSp>
          <p:nvGrpSpPr>
            <p:cNvPr id="12595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259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125968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2596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7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7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7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7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7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7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7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7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7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7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8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8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8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8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8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8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8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125987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25988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89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90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91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92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93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94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95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96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97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98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99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6000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6001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6002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6003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6004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126005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26006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6007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6008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6009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6010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6011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6012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grpSp>
            <p:nvGrpSpPr>
              <p:cNvPr id="126013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26014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MX"/>
                </a:p>
              </p:txBody>
            </p:sp>
            <p:sp>
              <p:nvSpPr>
                <p:cNvPr id="126015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MX"/>
                </a:p>
              </p:txBody>
            </p:sp>
            <p:sp>
              <p:nvSpPr>
                <p:cNvPr id="126016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MX"/>
                </a:p>
              </p:txBody>
            </p:sp>
            <p:sp>
              <p:nvSpPr>
                <p:cNvPr id="126017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MX"/>
                </a:p>
              </p:txBody>
            </p:sp>
          </p:grpSp>
        </p:grpSp>
      </p:grpSp>
      <p:sp>
        <p:nvSpPr>
          <p:cNvPr id="126018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126019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126020" name="Rectangle 68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126021" name="Rectangle 6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126022" name="Rectangle 7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9124AF5-7C78-45C7-B6AD-140D84AE34B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E173E-240C-44CD-A9E8-5869FB3C8A8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61CE2E-5D9D-4256-91EA-C18D5DD1B7B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ítulo y objetos encima del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7E82F1B-CF1A-4496-AE6A-72A684AF9FF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ítulo y 2 objetos encima del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half" idx="3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2C82648-6292-4836-8768-C0D120CCEF80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ítulo y texto e imágenes prediseña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imágenes prediseñadas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4406DBE-0F46-4CCE-99B7-EC07CE68FEC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ítulo y diagrama u organig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SmartArt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1E00008-2CBA-47FA-9869-2F3589FF9D80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E63E37D-0E4D-44E9-8386-DA5E6ACD257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0A7D08-6227-43F4-BE32-7CF3E56CB2D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2C550-469F-4CD0-BBAC-4DF1CF2281F7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E606B1-B389-401C-8956-C4E84E007BC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B4F4B2-7360-449C-8DE9-A0033EFDF896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C28AC5-26D6-4511-B376-A5E1B9247524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672379-D8C8-435B-8E06-1D01F1737DA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68D34C-5146-4D82-A9E1-D9D8DB21157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6837FA-8BA0-4BD4-9A8E-7E98BD5C688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grpSp>
        <p:nvGrpSpPr>
          <p:cNvPr id="124931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24932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grpSp>
          <p:nvGrpSpPr>
            <p:cNvPr id="124933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24934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35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36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37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38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39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40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41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42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43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44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12494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24946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47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48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49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50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51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52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53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54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55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56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57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58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59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60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61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62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63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124964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24965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66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67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68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69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70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71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72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73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74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75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76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77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78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79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80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81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124982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24983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84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85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86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87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88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89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grpSp>
            <p:nvGrpSpPr>
              <p:cNvPr id="124990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24991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MX"/>
                </a:p>
              </p:txBody>
            </p:sp>
            <p:sp>
              <p:nvSpPr>
                <p:cNvPr id="124992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MX"/>
                </a:p>
              </p:txBody>
            </p:sp>
            <p:sp>
              <p:nvSpPr>
                <p:cNvPr id="124993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MX"/>
                </a:p>
              </p:txBody>
            </p:sp>
            <p:sp>
              <p:nvSpPr>
                <p:cNvPr id="124994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MX"/>
                </a:p>
              </p:txBody>
            </p:sp>
          </p:grpSp>
        </p:grpSp>
      </p:grpSp>
      <p:sp>
        <p:nvSpPr>
          <p:cNvPr id="124995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24996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24997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s-ES"/>
          </a:p>
        </p:txBody>
      </p:sp>
      <p:sp>
        <p:nvSpPr>
          <p:cNvPr id="124998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s-ES"/>
          </a:p>
        </p:txBody>
      </p:sp>
      <p:sp>
        <p:nvSpPr>
          <p:cNvPr id="124999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F027C9D-8637-4C7D-BA0A-67BB350771FB}" type="slidenum">
              <a:rPr lang="es-ES"/>
              <a:pPr/>
              <a:t>‹Nº›</a:t>
            </a:fld>
            <a:endParaRPr lang="es-E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MX" b="1">
                <a:latin typeface="Arial Narrow" pitchFamily="34" charset="0"/>
              </a:rPr>
              <a:t>¿HACIA DONDE VA LA TEORIA SOCIAL?</a:t>
            </a:r>
            <a:endParaRPr lang="es-ES" b="1">
              <a:latin typeface="Arial Narrow" pitchFamily="34" charset="0"/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s-MX" sz="2800">
              <a:latin typeface="Arial Narrow" pitchFamily="34" charset="0"/>
            </a:endParaRPr>
          </a:p>
          <a:p>
            <a:r>
              <a:rPr lang="es-MX" sz="2800" b="1">
                <a:latin typeface="Arial Narrow" pitchFamily="34" charset="0"/>
              </a:rPr>
              <a:t>ENRIQUE DE LA GARZA TOLEDO</a:t>
            </a:r>
          </a:p>
          <a:p>
            <a:endParaRPr lang="es-ES" sz="2800"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96975"/>
          </a:xfrm>
        </p:spPr>
        <p:txBody>
          <a:bodyPr/>
          <a:lstStyle/>
          <a:p>
            <a:r>
              <a:rPr lang="es-MX" sz="3600">
                <a:latin typeface="Arial Narrow" pitchFamily="34" charset="0"/>
              </a:rPr>
              <a:t>La Configuración Subjetiva: Red o Conglomerado de códigos para dar sentido</a:t>
            </a:r>
            <a:endParaRPr lang="es-ES" sz="3600">
              <a:latin typeface="Arial Narrow" pitchFamily="34" charset="0"/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s-MX">
                <a:effectLst/>
                <a:latin typeface="Arial Narrow" pitchFamily="34" charset="0"/>
              </a:rPr>
              <a:t>Relaciones duras y débiles</a:t>
            </a:r>
          </a:p>
          <a:p>
            <a:pPr marL="609600" indent="-609600">
              <a:buFontTx/>
              <a:buAutoNum type="arabicPeriod"/>
            </a:pPr>
            <a:endParaRPr lang="es-MX">
              <a:effectLst/>
              <a:latin typeface="Arial Narrow" pitchFamily="34" charset="0"/>
            </a:endParaRPr>
          </a:p>
          <a:p>
            <a:pPr marL="609600" indent="-609600">
              <a:buFontTx/>
              <a:buAutoNum type="arabicPeriod"/>
            </a:pPr>
            <a:r>
              <a:rPr lang="es-MX">
                <a:effectLst/>
                <a:latin typeface="Arial Narrow" pitchFamily="34" charset="0"/>
              </a:rPr>
              <a:t>Contradicción, polisemia</a:t>
            </a:r>
          </a:p>
          <a:p>
            <a:pPr marL="609600" indent="-609600">
              <a:buFontTx/>
              <a:buNone/>
            </a:pPr>
            <a:endParaRPr lang="es-ES">
              <a:effectLst/>
              <a:latin typeface="Arial Narrow" pitchFamily="34" charset="0"/>
            </a:endParaRPr>
          </a:p>
        </p:txBody>
      </p:sp>
      <p:sp>
        <p:nvSpPr>
          <p:cNvPr id="86023" name="Oval 7"/>
          <p:cNvSpPr>
            <a:spLocks noChangeArrowheads="1"/>
          </p:cNvSpPr>
          <p:nvPr/>
        </p:nvSpPr>
        <p:spPr bwMode="auto">
          <a:xfrm>
            <a:off x="1835150" y="3429000"/>
            <a:ext cx="5545138" cy="25923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86024" name="Oval 8"/>
          <p:cNvSpPr>
            <a:spLocks noChangeArrowheads="1"/>
          </p:cNvSpPr>
          <p:nvPr/>
        </p:nvSpPr>
        <p:spPr bwMode="auto">
          <a:xfrm>
            <a:off x="2843213" y="3933825"/>
            <a:ext cx="719137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/>
              <a:t>C1</a:t>
            </a:r>
            <a:endParaRPr lang="es-ES"/>
          </a:p>
        </p:txBody>
      </p:sp>
      <p:sp>
        <p:nvSpPr>
          <p:cNvPr id="86025" name="Oval 9"/>
          <p:cNvSpPr>
            <a:spLocks noChangeArrowheads="1"/>
          </p:cNvSpPr>
          <p:nvPr/>
        </p:nvSpPr>
        <p:spPr bwMode="auto">
          <a:xfrm>
            <a:off x="4356100" y="3789363"/>
            <a:ext cx="6477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/>
              <a:t>C2</a:t>
            </a:r>
            <a:endParaRPr lang="es-ES"/>
          </a:p>
        </p:txBody>
      </p:sp>
      <p:sp>
        <p:nvSpPr>
          <p:cNvPr id="86026" name="Oval 10"/>
          <p:cNvSpPr>
            <a:spLocks noChangeArrowheads="1"/>
          </p:cNvSpPr>
          <p:nvPr/>
        </p:nvSpPr>
        <p:spPr bwMode="auto">
          <a:xfrm>
            <a:off x="6011863" y="3933825"/>
            <a:ext cx="792162" cy="4302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/>
              <a:t>C3</a:t>
            </a:r>
            <a:endParaRPr lang="es-ES"/>
          </a:p>
        </p:txBody>
      </p:sp>
      <p:sp>
        <p:nvSpPr>
          <p:cNvPr id="86027" name="Oval 11"/>
          <p:cNvSpPr>
            <a:spLocks noChangeArrowheads="1"/>
          </p:cNvSpPr>
          <p:nvPr/>
        </p:nvSpPr>
        <p:spPr bwMode="auto">
          <a:xfrm>
            <a:off x="5148263" y="5013325"/>
            <a:ext cx="172878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s-MX"/>
          </a:p>
          <a:p>
            <a:pPr algn="ctr"/>
            <a:r>
              <a:rPr lang="es-MX" b="1">
                <a:solidFill>
                  <a:srgbClr val="000000"/>
                </a:solidFill>
              </a:rPr>
              <a:t>Oscuridad</a:t>
            </a:r>
          </a:p>
          <a:p>
            <a:pPr algn="ctr"/>
            <a:endParaRPr lang="es-ES" b="1">
              <a:solidFill>
                <a:srgbClr val="000000"/>
              </a:solidFill>
            </a:endParaRPr>
          </a:p>
        </p:txBody>
      </p:sp>
      <p:sp>
        <p:nvSpPr>
          <p:cNvPr id="86028" name="Oval 12"/>
          <p:cNvSpPr>
            <a:spLocks noChangeArrowheads="1"/>
          </p:cNvSpPr>
          <p:nvPr/>
        </p:nvSpPr>
        <p:spPr bwMode="auto">
          <a:xfrm>
            <a:off x="3059113" y="4941888"/>
            <a:ext cx="863600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/>
              <a:t>C4</a:t>
            </a:r>
            <a:endParaRPr lang="es-ES"/>
          </a:p>
        </p:txBody>
      </p:sp>
      <p:sp>
        <p:nvSpPr>
          <p:cNvPr id="86034" name="Line 18"/>
          <p:cNvSpPr>
            <a:spLocks noChangeShapeType="1"/>
          </p:cNvSpPr>
          <p:nvPr/>
        </p:nvSpPr>
        <p:spPr bwMode="auto">
          <a:xfrm flipV="1">
            <a:off x="3492500" y="4005263"/>
            <a:ext cx="86360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86035" name="Line 19"/>
          <p:cNvSpPr>
            <a:spLocks noChangeShapeType="1"/>
          </p:cNvSpPr>
          <p:nvPr/>
        </p:nvSpPr>
        <p:spPr bwMode="auto">
          <a:xfrm>
            <a:off x="5003800" y="4005263"/>
            <a:ext cx="1008063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86036" name="Line 20"/>
          <p:cNvSpPr>
            <a:spLocks noChangeShapeType="1"/>
          </p:cNvSpPr>
          <p:nvPr/>
        </p:nvSpPr>
        <p:spPr bwMode="auto">
          <a:xfrm flipH="1">
            <a:off x="6227763" y="4365625"/>
            <a:ext cx="144462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86037" name="Line 21"/>
          <p:cNvSpPr>
            <a:spLocks noChangeShapeType="1"/>
          </p:cNvSpPr>
          <p:nvPr/>
        </p:nvSpPr>
        <p:spPr bwMode="auto">
          <a:xfrm>
            <a:off x="3924300" y="5013325"/>
            <a:ext cx="1223963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86038" name="Line 22"/>
          <p:cNvSpPr>
            <a:spLocks noChangeShapeType="1"/>
          </p:cNvSpPr>
          <p:nvPr/>
        </p:nvSpPr>
        <p:spPr bwMode="auto">
          <a:xfrm>
            <a:off x="3419475" y="4149725"/>
            <a:ext cx="187325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86039" name="Text Box 23"/>
          <p:cNvSpPr txBox="1">
            <a:spLocks noChangeArrowheads="1"/>
          </p:cNvSpPr>
          <p:nvPr/>
        </p:nvSpPr>
        <p:spPr bwMode="auto">
          <a:xfrm rot="972972">
            <a:off x="3343275" y="4508500"/>
            <a:ext cx="1439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600" b="1">
                <a:solidFill>
                  <a:srgbClr val="000000"/>
                </a:solidFill>
                <a:latin typeface="Arial Narrow" pitchFamily="34" charset="0"/>
              </a:rPr>
              <a:t>Contradicción</a:t>
            </a:r>
            <a:endParaRPr lang="es-ES" sz="1600" b="1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86040" name="Text Box 24"/>
          <p:cNvSpPr txBox="1">
            <a:spLocks noChangeArrowheads="1"/>
          </p:cNvSpPr>
          <p:nvPr/>
        </p:nvSpPr>
        <p:spPr bwMode="auto">
          <a:xfrm>
            <a:off x="250825" y="5734050"/>
            <a:ext cx="26654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b="1">
                <a:latin typeface="Arial Narrow" pitchFamily="34" charset="0"/>
              </a:rPr>
              <a:t>SITUACION CONCRETA</a:t>
            </a:r>
            <a:endParaRPr lang="es-ES" b="1">
              <a:latin typeface="Arial Narrow" pitchFamily="34" charset="0"/>
            </a:endParaRPr>
          </a:p>
        </p:txBody>
      </p:sp>
      <p:sp>
        <p:nvSpPr>
          <p:cNvPr id="86041" name="Text Box 25"/>
          <p:cNvSpPr txBox="1">
            <a:spLocks noChangeArrowheads="1"/>
          </p:cNvSpPr>
          <p:nvPr/>
        </p:nvSpPr>
        <p:spPr bwMode="auto">
          <a:xfrm>
            <a:off x="5867400" y="5805488"/>
            <a:ext cx="30972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b="1">
                <a:latin typeface="Arial Narrow" pitchFamily="34" charset="0"/>
              </a:rPr>
              <a:t>SENTIDO CONCRETO A LA SITUACION CONCRETA</a:t>
            </a:r>
            <a:endParaRPr lang="es-ES" b="1">
              <a:latin typeface="Arial Narrow" pitchFamily="34" charset="0"/>
            </a:endParaRPr>
          </a:p>
        </p:txBody>
      </p:sp>
      <p:sp>
        <p:nvSpPr>
          <p:cNvPr id="86042" name="Line 26"/>
          <p:cNvSpPr>
            <a:spLocks noChangeShapeType="1"/>
          </p:cNvSpPr>
          <p:nvPr/>
        </p:nvSpPr>
        <p:spPr bwMode="auto">
          <a:xfrm flipV="1">
            <a:off x="1258888" y="5373688"/>
            <a:ext cx="86518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86043" name="Line 27"/>
          <p:cNvSpPr>
            <a:spLocks noChangeShapeType="1"/>
          </p:cNvSpPr>
          <p:nvPr/>
        </p:nvSpPr>
        <p:spPr bwMode="auto">
          <a:xfrm>
            <a:off x="7451725" y="4724400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86045" name="Line 29"/>
          <p:cNvSpPr>
            <a:spLocks noChangeShapeType="1"/>
          </p:cNvSpPr>
          <p:nvPr/>
        </p:nvSpPr>
        <p:spPr bwMode="auto">
          <a:xfrm>
            <a:off x="8243888" y="4724400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>
                <a:latin typeface="Arial Narrow" pitchFamily="34" charset="0"/>
              </a:rPr>
              <a:t>Ejemplo de explicación estructuralista</a:t>
            </a:r>
            <a:endParaRPr lang="es-ES">
              <a:latin typeface="Arial Narrow" pitchFamily="34" charset="0"/>
            </a:endParaRPr>
          </a:p>
        </p:txBody>
      </p:sp>
      <p:pic>
        <p:nvPicPr>
          <p:cNvPr id="6150" name="Picture 6" descr="MCj03392400000[1]"/>
          <p:cNvPicPr>
            <a:picLocks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148263" y="2924175"/>
            <a:ext cx="1871662" cy="1944688"/>
          </a:xfrm>
          <a:noFill/>
          <a:ln/>
        </p:spPr>
      </p:pic>
      <p:sp>
        <p:nvSpPr>
          <p:cNvPr id="6156" name="Rectangle 12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5013325"/>
            <a:ext cx="8229600" cy="1112838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s-MX" sz="240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400" b="1">
                <a:effectLst/>
                <a:latin typeface="Arial Narrow" pitchFamily="34" charset="0"/>
              </a:rPr>
              <a:t>Un hombre joven con escolaridad básica , etc. tiene preferencia por determinado partido político.</a:t>
            </a:r>
            <a:endParaRPr lang="es-ES" sz="2400" b="1">
              <a:effectLst/>
              <a:latin typeface="Arial Narrow" pitchFamily="34" charset="0"/>
            </a:endParaRPr>
          </a:p>
        </p:txBody>
      </p:sp>
      <p:pic>
        <p:nvPicPr>
          <p:cNvPr id="6154" name="Picture 10" descr="j0212323"/>
          <p:cNvPicPr>
            <a:picLocks noChangeAspect="1" noChangeArrowheads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051050" y="1700213"/>
            <a:ext cx="2089150" cy="3240087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0" name="Rectangle 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>
                <a:latin typeface="Arial Narrow" pitchFamily="34" charset="0"/>
              </a:rPr>
              <a:t>¿Existe la realidad independiente del sujeto?</a:t>
            </a:r>
            <a:endParaRPr lang="es-ES" sz="4000">
              <a:latin typeface="Arial Narrow" pitchFamily="34" charset="0"/>
            </a:endParaRPr>
          </a:p>
        </p:txBody>
      </p:sp>
      <p:pic>
        <p:nvPicPr>
          <p:cNvPr id="10265" name="Picture 25" descr="j0281284"/>
          <p:cNvPicPr>
            <a:picLocks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292725" y="2492375"/>
            <a:ext cx="2557463" cy="1352550"/>
          </a:xfrm>
          <a:noFill/>
          <a:ln/>
        </p:spPr>
      </p:pic>
      <p:pic>
        <p:nvPicPr>
          <p:cNvPr id="10267" name="Picture 27" descr="MCAN02513_0000[1]"/>
          <p:cNvPicPr>
            <a:picLocks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55650" y="1989138"/>
            <a:ext cx="2484438" cy="2187575"/>
          </a:xfrm>
          <a:noFill/>
          <a:ln/>
        </p:spPr>
      </p:pic>
      <p:sp>
        <p:nvSpPr>
          <p:cNvPr id="10271" name="Rectangle 31"/>
          <p:cNvSpPr>
            <a:spLocks noGrp="1" noChangeArrowheads="1"/>
          </p:cNvSpPr>
          <p:nvPr>
            <p:ph type="body" sz="half" idx="3"/>
          </p:nvPr>
        </p:nvSpPr>
        <p:spPr>
          <a:xfrm>
            <a:off x="395288" y="4672013"/>
            <a:ext cx="8229600" cy="21859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MX" sz="2800" b="1">
                <a:effectLst/>
                <a:latin typeface="Arial Narrow" pitchFamily="34" charset="0"/>
              </a:rPr>
              <a:t>¿Podemos distinguir lo que el “perro” es y lo que añade nuestra “mente”</a:t>
            </a:r>
          </a:p>
          <a:p>
            <a:pPr>
              <a:lnSpc>
                <a:spcPct val="90000"/>
              </a:lnSpc>
            </a:pPr>
            <a:r>
              <a:rPr lang="es-MX" sz="2800" b="1">
                <a:effectLst/>
                <a:latin typeface="Arial Narrow" pitchFamily="34" charset="0"/>
              </a:rPr>
              <a:t>Lo que añade depende de conceptos y términos del lenguaje común que son culturales. Si se cambian estos cambian la observación del perro.</a:t>
            </a:r>
            <a:endParaRPr lang="es-ES" sz="2800" b="1">
              <a:effectLst/>
              <a:latin typeface="Arial Narrow" pitchFamily="34" charset="0"/>
            </a:endParaRPr>
          </a:p>
        </p:txBody>
      </p:sp>
      <p:sp>
        <p:nvSpPr>
          <p:cNvPr id="10266" name="AutoShape 26"/>
          <p:cNvSpPr>
            <a:spLocks noChangeArrowheads="1"/>
          </p:cNvSpPr>
          <p:nvPr/>
        </p:nvSpPr>
        <p:spPr bwMode="auto">
          <a:xfrm>
            <a:off x="6011863" y="1557338"/>
            <a:ext cx="2736850" cy="792162"/>
          </a:xfrm>
          <a:prstGeom prst="wedgeEllipseCallout">
            <a:avLst>
              <a:gd name="adj1" fmla="val -43750"/>
              <a:gd name="adj2" fmla="val 7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s-MX" sz="2000" b="1">
                <a:latin typeface="Arial Narrow" pitchFamily="34" charset="0"/>
              </a:rPr>
              <a:t>perro</a:t>
            </a:r>
            <a:endParaRPr lang="es-ES" sz="2000" b="1">
              <a:latin typeface="Arial Narrow" pitchFamily="34" charset="0"/>
            </a:endParaRPr>
          </a:p>
        </p:txBody>
      </p:sp>
      <p:sp>
        <p:nvSpPr>
          <p:cNvPr id="10274" name="AutoShape 34"/>
          <p:cNvSpPr>
            <a:spLocks noChangeArrowheads="1"/>
          </p:cNvSpPr>
          <p:nvPr/>
        </p:nvSpPr>
        <p:spPr bwMode="auto">
          <a:xfrm>
            <a:off x="2987675" y="2420938"/>
            <a:ext cx="2160588" cy="504825"/>
          </a:xfrm>
          <a:prstGeom prst="leftArrow">
            <a:avLst>
              <a:gd name="adj1" fmla="val 50000"/>
              <a:gd name="adj2" fmla="val 10699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10275" name="Text Box 35"/>
          <p:cNvSpPr txBox="1">
            <a:spLocks noChangeArrowheads="1"/>
          </p:cNvSpPr>
          <p:nvPr/>
        </p:nvSpPr>
        <p:spPr bwMode="auto">
          <a:xfrm>
            <a:off x="3492500" y="3068638"/>
            <a:ext cx="1511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 b="1">
                <a:latin typeface="Arial Narrow" pitchFamily="34" charset="0"/>
              </a:rPr>
              <a:t>observación</a:t>
            </a:r>
            <a:endParaRPr lang="es-ES" sz="2000" b="1"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</p:spPr>
        <p:txBody>
          <a:bodyPr/>
          <a:lstStyle/>
          <a:p>
            <a:r>
              <a:rPr lang="es-MX" sz="3200" b="1">
                <a:effectLst/>
                <a:latin typeface="Arial Narrow" pitchFamily="34" charset="0"/>
              </a:rPr>
              <a:t>En el proceso de investigación (La doble Hermenéutica)</a:t>
            </a:r>
            <a:endParaRPr lang="es-ES" sz="3200" b="1">
              <a:effectLst/>
              <a:latin typeface="Arial Narrow" pitchFamily="34" charset="0"/>
            </a:endParaRPr>
          </a:p>
        </p:txBody>
      </p:sp>
      <p:sp>
        <p:nvSpPr>
          <p:cNvPr id="24602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18477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MX" sz="1400">
                <a:latin typeface="Arial Narrow" pitchFamily="34" charset="0"/>
              </a:rPr>
              <a:t>				</a:t>
            </a:r>
            <a:r>
              <a:rPr lang="es-MX" sz="1600" b="1">
                <a:solidFill>
                  <a:srgbClr val="000000"/>
                </a:solidFill>
                <a:effectLst/>
                <a:latin typeface="Arial Narrow" pitchFamily="34" charset="0"/>
              </a:rPr>
              <a:t>Concepto de Indígena (Teórico</a:t>
            </a:r>
            <a:r>
              <a:rPr lang="es-MX" sz="1400" b="1">
                <a:solidFill>
                  <a:srgbClr val="000000"/>
                </a:solidFill>
                <a:effectLst/>
                <a:latin typeface="Arial Narrow" pitchFamily="34" charset="0"/>
              </a:rPr>
              <a:t>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MX" sz="1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rPr>
              <a:t>							 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MX" sz="1400" b="1">
                <a:solidFill>
                  <a:srgbClr val="000000"/>
                </a:solidFill>
                <a:effectLst/>
                <a:latin typeface="Arial Narrow" pitchFamily="34" charset="0"/>
              </a:rPr>
              <a:t>							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MX" sz="1400" b="1">
                <a:solidFill>
                  <a:srgbClr val="000000"/>
                </a:solidFill>
                <a:effectLst/>
                <a:latin typeface="Arial Narrow" pitchFamily="34" charset="0"/>
              </a:rPr>
              <a:t>						                                 </a:t>
            </a:r>
            <a:r>
              <a:rPr lang="es-MX" sz="1600" b="1">
                <a:solidFill>
                  <a:srgbClr val="000000"/>
                </a:solidFill>
                <a:effectLst/>
                <a:latin typeface="Arial Narrow" pitchFamily="34" charset="0"/>
              </a:rPr>
              <a:t>Físicos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MX" sz="1400" b="1">
                <a:solidFill>
                  <a:srgbClr val="000000"/>
                </a:solidFill>
                <a:effectLst/>
                <a:latin typeface="Arial Narrow" pitchFamily="34" charset="0"/>
              </a:rPr>
              <a:t>					                       </a:t>
            </a:r>
            <a:r>
              <a:rPr lang="es-MX" sz="1600" b="1">
                <a:solidFill>
                  <a:srgbClr val="000000"/>
                </a:solidFill>
                <a:effectLst/>
                <a:latin typeface="Arial Narrow" pitchFamily="34" charset="0"/>
              </a:rPr>
              <a:t> Indicadores </a:t>
            </a:r>
            <a:r>
              <a:rPr lang="es-MX" sz="1400" b="1">
                <a:solidFill>
                  <a:srgbClr val="000000"/>
                </a:solidFill>
                <a:effectLst/>
                <a:latin typeface="Arial Narrow" pitchFamily="34" charset="0"/>
              </a:rPr>
              <a:t>        </a:t>
            </a:r>
            <a:r>
              <a:rPr lang="es-MX" sz="1600" b="1">
                <a:solidFill>
                  <a:srgbClr val="000000"/>
                </a:solidFill>
                <a:effectLst/>
                <a:latin typeface="Arial Narrow" pitchFamily="34" charset="0"/>
              </a:rPr>
              <a:t>Lingüísticos</a:t>
            </a:r>
            <a:r>
              <a:rPr lang="es-MX" sz="1400" b="1">
                <a:solidFill>
                  <a:srgbClr val="000000"/>
                </a:solidFill>
                <a:effectLst/>
                <a:latin typeface="Arial Narrow" pitchFamily="34" charset="0"/>
              </a:rPr>
              <a:t>						                                </a:t>
            </a:r>
            <a:r>
              <a:rPr lang="es-MX" sz="1600" b="1">
                <a:solidFill>
                  <a:srgbClr val="000000"/>
                </a:solidFill>
                <a:effectLst/>
                <a:latin typeface="Arial Narrow" pitchFamily="34" charset="0"/>
              </a:rPr>
              <a:t>Culturales </a:t>
            </a:r>
            <a:r>
              <a:rPr lang="es-MX" sz="1400" b="1">
                <a:solidFill>
                  <a:srgbClr val="000000"/>
                </a:solidFill>
                <a:effectLst/>
                <a:latin typeface="Arial Narrow" pitchFamily="34" charset="0"/>
              </a:rPr>
              <a:t>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MX" sz="1600" b="1" i="1">
                <a:solidFill>
                  <a:srgbClr val="000000"/>
                </a:solidFill>
                <a:effectLst/>
                <a:latin typeface="Arial Narrow" pitchFamily="34" charset="0"/>
              </a:rPr>
              <a:t>Depende de la teoría (interpretación                            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MX" sz="1600" b="1" i="1">
                <a:solidFill>
                  <a:srgbClr val="000000"/>
                </a:solidFill>
                <a:effectLst/>
                <a:latin typeface="Arial Narrow" pitchFamily="34" charset="0"/>
              </a:rPr>
              <a:t>del investigador)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MX" sz="1400" b="1">
                <a:solidFill>
                  <a:srgbClr val="000000"/>
                </a:solidFill>
                <a:effectLst/>
                <a:latin typeface="Arial Narrow" pitchFamily="34" charset="0"/>
              </a:rPr>
              <a:t>							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MX" sz="1400" b="1">
                <a:solidFill>
                  <a:srgbClr val="000000"/>
                </a:solidFill>
                <a:effectLst/>
                <a:latin typeface="Arial Narrow" pitchFamily="34" charset="0"/>
              </a:rPr>
              <a:t>				      </a:t>
            </a:r>
            <a:r>
              <a:rPr lang="es-MX" sz="1800" b="1" i="1">
                <a:solidFill>
                  <a:srgbClr val="000000"/>
                </a:solidFill>
                <a:effectLst/>
                <a:latin typeface="Arial Narrow" pitchFamily="34" charset="0"/>
              </a:rPr>
              <a:t>OBSERVACION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MX" sz="1400" b="1" i="1">
                <a:solidFill>
                  <a:srgbClr val="000000"/>
                </a:solidFill>
                <a:effectLst/>
                <a:latin typeface="Arial Narrow" pitchFamily="34" charset="0"/>
              </a:rPr>
              <a:t>						   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MX" sz="1400" b="1">
                <a:solidFill>
                  <a:srgbClr val="000000"/>
                </a:solidFill>
                <a:effectLst/>
                <a:latin typeface="Arial Narrow" pitchFamily="34" charset="0"/>
              </a:rPr>
              <a:t>                                                                                                                            </a:t>
            </a:r>
            <a:endParaRPr lang="es-MX" sz="1400" b="1" i="1">
              <a:solidFill>
                <a:srgbClr val="000000"/>
              </a:solidFill>
              <a:effectLst/>
              <a:latin typeface="Arial Narrow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MX" sz="1600" b="1">
                <a:solidFill>
                  <a:srgbClr val="000000"/>
                </a:solidFill>
                <a:effectLst/>
                <a:latin typeface="Arial Narrow" pitchFamily="34" charset="0"/>
              </a:rPr>
              <a:t>Interpretación</a:t>
            </a:r>
            <a:r>
              <a:rPr lang="es-MX" sz="1400" b="1">
                <a:solidFill>
                  <a:srgbClr val="000000"/>
                </a:solidFill>
                <a:effectLst/>
                <a:latin typeface="Arial Narrow" pitchFamily="34" charset="0"/>
              </a:rPr>
              <a:t>			                                     </a:t>
            </a:r>
            <a:r>
              <a:rPr lang="es-MX" sz="1600" b="1">
                <a:solidFill>
                  <a:srgbClr val="000000"/>
                </a:solidFill>
                <a:effectLst/>
                <a:latin typeface="Arial Narrow" pitchFamily="34" charset="0"/>
              </a:rPr>
              <a:t>Polisemia del lenguaje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MX" sz="1600" b="1">
                <a:solidFill>
                  <a:srgbClr val="000000"/>
                </a:solidFill>
                <a:effectLst/>
                <a:latin typeface="Arial Narrow" pitchFamily="34" charset="0"/>
              </a:rPr>
              <a:t>del investigado</a:t>
            </a:r>
            <a:r>
              <a:rPr lang="es-MX" sz="1400" b="1">
                <a:solidFill>
                  <a:srgbClr val="000000"/>
                </a:solidFill>
                <a:effectLst/>
                <a:latin typeface="Arial Narrow" pitchFamily="34" charset="0"/>
              </a:rPr>
              <a:t>                                                                                                </a:t>
            </a:r>
            <a:r>
              <a:rPr lang="es-MX" sz="1600" b="1">
                <a:solidFill>
                  <a:srgbClr val="000000"/>
                </a:solidFill>
                <a:effectLst/>
                <a:latin typeface="Arial Narrow" pitchFamily="34" charset="0"/>
              </a:rPr>
              <a:t>No traducción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MX" sz="1400" b="1">
                <a:solidFill>
                  <a:srgbClr val="000000"/>
                </a:solidFill>
                <a:effectLst/>
                <a:latin typeface="Arial Narrow" pitchFamily="34" charset="0"/>
              </a:rPr>
              <a:t>                                             </a:t>
            </a:r>
            <a:r>
              <a:rPr lang="es-MX" sz="1600" b="1">
                <a:solidFill>
                  <a:srgbClr val="000000"/>
                </a:solidFill>
                <a:effectLst/>
                <a:latin typeface="Arial Narrow" pitchFamily="34" charset="0"/>
              </a:rPr>
              <a:t>Indígenas que “responden preguntas”</a:t>
            </a:r>
            <a:r>
              <a:rPr lang="es-MX" sz="1400" b="1">
                <a:solidFill>
                  <a:srgbClr val="000000"/>
                </a:solidFill>
                <a:effectLst/>
                <a:latin typeface="Arial Narrow" pitchFamily="34" charset="0"/>
              </a:rPr>
              <a:t>      </a:t>
            </a:r>
            <a:r>
              <a:rPr lang="es-MX" sz="1600" b="1">
                <a:solidFill>
                  <a:srgbClr val="000000"/>
                </a:solidFill>
                <a:effectLst/>
                <a:latin typeface="Arial Narrow" pitchFamily="34" charset="0"/>
              </a:rPr>
              <a:t>Interacción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MX" sz="1400" b="1">
                <a:solidFill>
                  <a:srgbClr val="000000"/>
                </a:solidFill>
                <a:effectLst/>
                <a:latin typeface="Arial Narrow" pitchFamily="34" charset="0"/>
              </a:rPr>
              <a:t>                                                                                                                            </a:t>
            </a:r>
            <a:r>
              <a:rPr lang="es-MX" sz="1600" b="1">
                <a:solidFill>
                  <a:srgbClr val="000000"/>
                </a:solidFill>
                <a:effectLst/>
                <a:latin typeface="Arial Narrow" pitchFamily="34" charset="0"/>
              </a:rPr>
              <a:t>Influencia de cultura y subjetividad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s-MX" sz="1600" b="1">
              <a:solidFill>
                <a:srgbClr val="000000"/>
              </a:solidFill>
              <a:effectLst/>
              <a:latin typeface="Arial Narrow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s-MX" sz="1600" b="1">
              <a:solidFill>
                <a:srgbClr val="000000"/>
              </a:solidFill>
              <a:effectLst/>
              <a:latin typeface="Arial Narrow" pitchFamily="34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es-MX" sz="2000" b="1">
              <a:solidFill>
                <a:srgbClr val="000000"/>
              </a:solidFill>
              <a:effectLst/>
              <a:latin typeface="Arial Narrow" pitchFamily="34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s-MX" sz="2000" b="1">
                <a:effectLst/>
                <a:latin typeface="Arial Narrow" pitchFamily="34" charset="0"/>
              </a:rPr>
              <a:t>¿Qué es lo que prueba la ciencia?: Como es la realidad o como la concibe el sujeto.</a:t>
            </a:r>
            <a:endParaRPr lang="es-ES" sz="2000" b="1">
              <a:effectLst/>
              <a:latin typeface="Arial Narrow" pitchFamily="34" charset="0"/>
            </a:endParaRPr>
          </a:p>
        </p:txBody>
      </p:sp>
      <p:sp>
        <p:nvSpPr>
          <p:cNvPr id="24613" name="AutoShape 37"/>
          <p:cNvSpPr>
            <a:spLocks/>
          </p:cNvSpPr>
          <p:nvPr/>
        </p:nvSpPr>
        <p:spPr bwMode="auto">
          <a:xfrm>
            <a:off x="6156325" y="1700213"/>
            <a:ext cx="360363" cy="1008062"/>
          </a:xfrm>
          <a:prstGeom prst="leftBrace">
            <a:avLst>
              <a:gd name="adj1" fmla="val 2331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24616" name="AutoShape 40"/>
          <p:cNvSpPr>
            <a:spLocks/>
          </p:cNvSpPr>
          <p:nvPr/>
        </p:nvSpPr>
        <p:spPr bwMode="auto">
          <a:xfrm>
            <a:off x="5435600" y="3789363"/>
            <a:ext cx="361950" cy="1152525"/>
          </a:xfrm>
          <a:prstGeom prst="leftBrace">
            <a:avLst>
              <a:gd name="adj1" fmla="val 2653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24617" name="Line 41"/>
          <p:cNvSpPr>
            <a:spLocks noChangeShapeType="1"/>
          </p:cNvSpPr>
          <p:nvPr/>
        </p:nvSpPr>
        <p:spPr bwMode="auto">
          <a:xfrm>
            <a:off x="4211638" y="1484313"/>
            <a:ext cx="0" cy="1296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4618" name="Line 42"/>
          <p:cNvSpPr>
            <a:spLocks noChangeShapeType="1"/>
          </p:cNvSpPr>
          <p:nvPr/>
        </p:nvSpPr>
        <p:spPr bwMode="auto">
          <a:xfrm flipV="1">
            <a:off x="4140200" y="3573463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4626" name="Line 50"/>
          <p:cNvSpPr>
            <a:spLocks noChangeShapeType="1"/>
          </p:cNvSpPr>
          <p:nvPr/>
        </p:nvSpPr>
        <p:spPr bwMode="auto">
          <a:xfrm>
            <a:off x="2411413" y="2924175"/>
            <a:ext cx="93503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4627" name="Line 51"/>
          <p:cNvSpPr>
            <a:spLocks noChangeShapeType="1"/>
          </p:cNvSpPr>
          <p:nvPr/>
        </p:nvSpPr>
        <p:spPr bwMode="auto">
          <a:xfrm flipV="1">
            <a:off x="1763713" y="3644900"/>
            <a:ext cx="15843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81075"/>
          </a:xfrm>
        </p:spPr>
        <p:txBody>
          <a:bodyPr/>
          <a:lstStyle/>
          <a:p>
            <a:r>
              <a:rPr lang="es-MX" sz="2800" b="1">
                <a:solidFill>
                  <a:schemeClr val="tx1"/>
                </a:solidFill>
                <a:latin typeface="Arial Narrow" pitchFamily="34" charset="0"/>
              </a:rPr>
              <a:t>ELECCION RACIONAL</a:t>
            </a:r>
            <a:r>
              <a:rPr lang="es-MX">
                <a:latin typeface="Arial Narrow" pitchFamily="34" charset="0"/>
              </a:rPr>
              <a:t/>
            </a:r>
            <a:br>
              <a:rPr lang="es-MX">
                <a:latin typeface="Arial Narrow" pitchFamily="34" charset="0"/>
              </a:rPr>
            </a:br>
            <a:r>
              <a:rPr lang="es-MX" sz="2000" i="1">
                <a:effectLst/>
                <a:latin typeface="Arial Narrow" pitchFamily="34" charset="0"/>
              </a:rPr>
              <a:t>¿Me caso o no me caso con x?</a:t>
            </a:r>
            <a:endParaRPr lang="es-ES" sz="2000" i="1">
              <a:effectLst/>
              <a:latin typeface="Arial Narrow" pitchFamily="34" charset="0"/>
            </a:endParaRPr>
          </a:p>
        </p:txBody>
      </p:sp>
      <p:sp>
        <p:nvSpPr>
          <p:cNvPr id="50207" name="Rectangle 31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68413"/>
            <a:ext cx="5051425" cy="5400675"/>
          </a:xfrm>
        </p:spPr>
        <p:txBody>
          <a:bodyPr/>
          <a:lstStyle/>
          <a:p>
            <a:pPr marL="533400" indent="-533400" algn="ctr">
              <a:lnSpc>
                <a:spcPct val="80000"/>
              </a:lnSpc>
              <a:buFont typeface="Wingdings" pitchFamily="2" charset="2"/>
              <a:buNone/>
            </a:pPr>
            <a:r>
              <a:rPr lang="es-MX" sz="1800" b="1">
                <a:effectLst/>
                <a:latin typeface="Arial Narrow" pitchFamily="34" charset="0"/>
              </a:rPr>
              <a:t>Costos (C)                            Beneficios (B)</a:t>
            </a:r>
            <a:r>
              <a:rPr lang="es-MX" sz="1600" b="1">
                <a:effectLst/>
                <a:latin typeface="Arial Narrow" pitchFamily="34" charset="0"/>
              </a:rPr>
              <a:t>    </a:t>
            </a:r>
          </a:p>
          <a:p>
            <a:pPr marL="533400" indent="-533400">
              <a:lnSpc>
                <a:spcPct val="80000"/>
              </a:lnSpc>
            </a:pPr>
            <a:r>
              <a:rPr lang="es-MX" sz="1600" b="1">
                <a:solidFill>
                  <a:srgbClr val="000000"/>
                </a:solidFill>
                <a:effectLst/>
                <a:latin typeface="Arial Narrow" pitchFamily="34" charset="0"/>
              </a:rPr>
              <a:t>Boda		      Felicidad</a:t>
            </a:r>
          </a:p>
          <a:p>
            <a:pPr marL="533400" indent="-533400">
              <a:lnSpc>
                <a:spcPct val="80000"/>
              </a:lnSpc>
            </a:pPr>
            <a:r>
              <a:rPr lang="es-MX" sz="1600" b="1">
                <a:solidFill>
                  <a:srgbClr val="000000"/>
                </a:solidFill>
                <a:effectLst/>
                <a:latin typeface="Arial Narrow" pitchFamily="34" charset="0"/>
              </a:rPr>
              <a:t>Manutención                                Sexualidad</a:t>
            </a:r>
          </a:p>
          <a:p>
            <a:pPr marL="533400" indent="-533400">
              <a:lnSpc>
                <a:spcPct val="80000"/>
              </a:lnSpc>
            </a:pPr>
            <a:r>
              <a:rPr lang="es-MX" sz="1600" b="1">
                <a:solidFill>
                  <a:srgbClr val="000000"/>
                </a:solidFill>
                <a:effectLst/>
                <a:latin typeface="Arial Narrow" pitchFamily="34" charset="0"/>
              </a:rPr>
              <a:t>Perdida de Autonomía, etc.       No aislamiento, etc.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endParaRPr lang="es-MX" sz="1600" b="1">
              <a:solidFill>
                <a:srgbClr val="000000"/>
              </a:solidFill>
              <a:effectLst/>
              <a:latin typeface="Arial Narrow" pitchFamily="34" charset="0"/>
            </a:endParaRP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es-MX" sz="1600">
                <a:latin typeface="Arial Narrow" pitchFamily="34" charset="0"/>
              </a:rPr>
              <a:t>                                                                     </a:t>
            </a:r>
            <a:r>
              <a:rPr lang="es-MX" sz="1600" b="1">
                <a:solidFill>
                  <a:srgbClr val="000000"/>
                </a:solidFill>
                <a:effectLst/>
                <a:latin typeface="Arial Narrow" pitchFamily="34" charset="0"/>
              </a:rPr>
              <a:t>B1/C1= 10</a:t>
            </a:r>
          </a:p>
          <a:p>
            <a:pPr marL="533400" indent="-533400">
              <a:lnSpc>
                <a:spcPct val="80000"/>
              </a:lnSpc>
            </a:pPr>
            <a:endParaRPr lang="es-MX" sz="16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endParaRPr lang="es-MX" sz="1600">
              <a:latin typeface="Arial Narrow" pitchFamily="34" charset="0"/>
            </a:endParaRPr>
          </a:p>
          <a:p>
            <a:pPr marL="533400" indent="-533400">
              <a:lnSpc>
                <a:spcPct val="80000"/>
              </a:lnSpc>
            </a:pPr>
            <a:r>
              <a:rPr lang="es-MX" sz="1600" b="1">
                <a:solidFill>
                  <a:srgbClr val="000000"/>
                </a:solidFill>
                <a:effectLst/>
                <a:latin typeface="Arial Narrow" pitchFamily="34" charset="0"/>
              </a:rPr>
              <a:t>Infelicidad                                  Ahorro dinero</a:t>
            </a:r>
          </a:p>
          <a:p>
            <a:pPr marL="533400" indent="-533400">
              <a:lnSpc>
                <a:spcPct val="80000"/>
              </a:lnSpc>
            </a:pPr>
            <a:r>
              <a:rPr lang="es-MX" sz="1600" b="1">
                <a:solidFill>
                  <a:srgbClr val="000000"/>
                </a:solidFill>
                <a:effectLst/>
                <a:latin typeface="Arial Narrow" pitchFamily="34" charset="0"/>
              </a:rPr>
              <a:t>Sexualidad                                Gano Independencia</a:t>
            </a:r>
          </a:p>
          <a:p>
            <a:pPr marL="533400" indent="-533400">
              <a:lnSpc>
                <a:spcPct val="80000"/>
              </a:lnSpc>
            </a:pPr>
            <a:r>
              <a:rPr lang="es-MX" sz="1600" b="1">
                <a:solidFill>
                  <a:srgbClr val="000000"/>
                </a:solidFill>
                <a:effectLst/>
                <a:latin typeface="Arial Narrow" pitchFamily="34" charset="0"/>
              </a:rPr>
              <a:t>Aislamiento, etc.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es-MX" sz="1600">
                <a:latin typeface="Arial Narrow" pitchFamily="34" charset="0"/>
              </a:rPr>
              <a:t>				          </a:t>
            </a:r>
            <a:r>
              <a:rPr lang="es-MX" sz="1600" b="1">
                <a:solidFill>
                  <a:srgbClr val="000000"/>
                </a:solidFill>
                <a:effectLst/>
                <a:latin typeface="Arial Narrow" pitchFamily="34" charset="0"/>
              </a:rPr>
              <a:t>B2/C2=20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endParaRPr lang="es-MX" sz="1600" b="1">
              <a:solidFill>
                <a:srgbClr val="000000"/>
              </a:solidFill>
              <a:effectLst/>
              <a:latin typeface="Arial Narrow" pitchFamily="34" charset="0"/>
            </a:endParaRP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endParaRPr lang="es-MX" sz="1600" b="1">
              <a:latin typeface="Arial Narrow" pitchFamily="34" charset="0"/>
            </a:endParaRP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endParaRPr lang="es-MX" sz="1600" b="1">
              <a:latin typeface="Arial Narrow" pitchFamily="34" charset="0"/>
            </a:endParaRP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es-MX" sz="1800" b="1">
                <a:latin typeface="Arial Narrow" pitchFamily="34" charset="0"/>
              </a:rPr>
              <a:t>SUPUESTOS: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s-MX" sz="1800" b="1">
                <a:latin typeface="Arial Narrow" pitchFamily="34" charset="0"/>
              </a:rPr>
              <a:t>Conozco opciones, sus costos y beneficios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s-MX" sz="1800" b="1">
                <a:latin typeface="Arial Narrow" pitchFamily="34" charset="0"/>
              </a:rPr>
              <a:t>Puedo calcular una función de costos-beneficios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s-MX" sz="1800" b="1">
                <a:latin typeface="Arial Narrow" pitchFamily="34" charset="0"/>
              </a:rPr>
              <a:t>Opto por lo que me da mas beneficios/costos.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s-MX" sz="1800" b="1">
                <a:latin typeface="Arial Narrow" pitchFamily="34" charset="0"/>
              </a:rPr>
              <a:t>Se que harán los otros</a:t>
            </a:r>
            <a:endParaRPr lang="es-ES" sz="1800" b="1">
              <a:latin typeface="Arial Narrow" pitchFamily="34" charset="0"/>
            </a:endParaRPr>
          </a:p>
        </p:txBody>
      </p:sp>
      <p:pic>
        <p:nvPicPr>
          <p:cNvPr id="50209" name="Picture 33" descr="j0229431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04025" y="1989138"/>
            <a:ext cx="2159000" cy="2808287"/>
          </a:xfrm>
          <a:noFill/>
          <a:ln/>
        </p:spPr>
      </p:pic>
      <p:sp>
        <p:nvSpPr>
          <p:cNvPr id="50213" name="Line 37"/>
          <p:cNvSpPr>
            <a:spLocks noChangeShapeType="1"/>
          </p:cNvSpPr>
          <p:nvPr/>
        </p:nvSpPr>
        <p:spPr bwMode="auto">
          <a:xfrm flipH="1" flipV="1">
            <a:off x="5292725" y="2060575"/>
            <a:ext cx="151130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50214" name="Line 38"/>
          <p:cNvSpPr>
            <a:spLocks noChangeShapeType="1"/>
          </p:cNvSpPr>
          <p:nvPr/>
        </p:nvSpPr>
        <p:spPr bwMode="auto">
          <a:xfrm flipH="1">
            <a:off x="5292725" y="3213100"/>
            <a:ext cx="16557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50215" name="Text Box 39"/>
          <p:cNvSpPr txBox="1">
            <a:spLocks noChangeArrowheads="1"/>
          </p:cNvSpPr>
          <p:nvPr/>
        </p:nvSpPr>
        <p:spPr bwMode="auto">
          <a:xfrm rot="1283976">
            <a:off x="5364163" y="2276475"/>
            <a:ext cx="1152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>
                <a:latin typeface="Arial Narrow" pitchFamily="34" charset="0"/>
              </a:rPr>
              <a:t>Me caso</a:t>
            </a:r>
            <a:endParaRPr lang="es-ES">
              <a:latin typeface="Arial Narrow" pitchFamily="34" charset="0"/>
            </a:endParaRPr>
          </a:p>
        </p:txBody>
      </p:sp>
      <p:sp>
        <p:nvSpPr>
          <p:cNvPr id="50216" name="Text Box 40"/>
          <p:cNvSpPr txBox="1">
            <a:spLocks noChangeArrowheads="1"/>
          </p:cNvSpPr>
          <p:nvPr/>
        </p:nvSpPr>
        <p:spPr bwMode="auto">
          <a:xfrm rot="-955399">
            <a:off x="5795963" y="3429000"/>
            <a:ext cx="12239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>
                <a:latin typeface="Arial Narrow" pitchFamily="34" charset="0"/>
              </a:rPr>
              <a:t>No me caso</a:t>
            </a:r>
            <a:endParaRPr lang="es-ES">
              <a:latin typeface="Arial Narrow" pitchFamily="34" charset="0"/>
            </a:endParaRPr>
          </a:p>
        </p:txBody>
      </p:sp>
      <p:sp>
        <p:nvSpPr>
          <p:cNvPr id="50217" name="Text Box 41"/>
          <p:cNvSpPr txBox="1">
            <a:spLocks noChangeArrowheads="1"/>
          </p:cNvSpPr>
          <p:nvPr/>
        </p:nvSpPr>
        <p:spPr bwMode="auto">
          <a:xfrm>
            <a:off x="5651500" y="1341438"/>
            <a:ext cx="10398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b="1">
                <a:latin typeface="Arial Narrow" pitchFamily="34" charset="0"/>
              </a:rPr>
              <a:t>Opciones</a:t>
            </a:r>
            <a:endParaRPr lang="es-ES" b="1">
              <a:latin typeface="Arial Narrow" pitchFamily="34" charset="0"/>
            </a:endParaRPr>
          </a:p>
        </p:txBody>
      </p:sp>
      <p:sp>
        <p:nvSpPr>
          <p:cNvPr id="50219" name="AutoShape 43"/>
          <p:cNvSpPr>
            <a:spLocks noChangeArrowheads="1"/>
          </p:cNvSpPr>
          <p:nvPr/>
        </p:nvSpPr>
        <p:spPr bwMode="auto">
          <a:xfrm>
            <a:off x="3995738" y="2276475"/>
            <a:ext cx="144462" cy="288925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50220" name="AutoShape 44"/>
          <p:cNvSpPr>
            <a:spLocks noChangeArrowheads="1"/>
          </p:cNvSpPr>
          <p:nvPr/>
        </p:nvSpPr>
        <p:spPr bwMode="auto">
          <a:xfrm>
            <a:off x="4067175" y="3716338"/>
            <a:ext cx="144463" cy="287337"/>
          </a:xfrm>
          <a:prstGeom prst="downArrow">
            <a:avLst>
              <a:gd name="adj1" fmla="val 50000"/>
              <a:gd name="adj2" fmla="val 497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692150"/>
          </a:xfrm>
        </p:spPr>
        <p:txBody>
          <a:bodyPr/>
          <a:lstStyle/>
          <a:p>
            <a:r>
              <a:rPr lang="es-MX" sz="4000">
                <a:latin typeface="Arial Narrow" pitchFamily="34" charset="0"/>
              </a:rPr>
              <a:t>S-O</a:t>
            </a:r>
            <a:endParaRPr lang="es-ES" sz="4000">
              <a:latin typeface="Arial Narrow" pitchFamily="34" charset="0"/>
            </a:endParaRP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5832475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s-MX" sz="2400" b="1">
                <a:latin typeface="Arial Narrow" pitchFamily="34" charset="0"/>
              </a:rPr>
              <a:t>Los hombres en interacción crean realidades (objetivación) que escapan a su voluntad.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s-MX" sz="2000" b="1">
                <a:solidFill>
                  <a:srgbClr val="000000"/>
                </a:solidFill>
                <a:effectLst/>
                <a:latin typeface="Arial Narrow" pitchFamily="34" charset="0"/>
              </a:rPr>
              <a:t>Ejemplo: Producen e intercambian mercancías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s-MX" sz="2000" b="1">
                <a:solidFill>
                  <a:srgbClr val="000000"/>
                </a:solidFill>
                <a:effectLst/>
                <a:latin typeface="Arial Narrow" pitchFamily="34" charset="0"/>
              </a:rPr>
              <a:t>Leyes del mercado se imponen sobre sus creadores (fetichismo).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s-MX" sz="2000" b="1">
              <a:solidFill>
                <a:srgbClr val="000000"/>
              </a:solidFill>
              <a:effectLst/>
              <a:latin typeface="Arial Narrow" pitchFamily="34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s-MX" sz="2000" b="1">
              <a:solidFill>
                <a:srgbClr val="000000"/>
              </a:solidFill>
              <a:effectLst/>
              <a:latin typeface="Arial Narrow" pitchFamily="34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s-MX" sz="2000" b="1">
              <a:solidFill>
                <a:srgbClr val="000000"/>
              </a:solidFill>
              <a:effectLst/>
              <a:latin typeface="Arial Narrow" pitchFamily="34" charset="0"/>
            </a:endParaRPr>
          </a:p>
          <a:p>
            <a:pPr marL="609600" indent="-609600">
              <a:lnSpc>
                <a:spcPct val="80000"/>
              </a:lnSpc>
              <a:buFontTx/>
              <a:buAutoNum type="arabicPeriod" startAt="2"/>
            </a:pPr>
            <a:r>
              <a:rPr lang="es-MX" sz="2400" b="1">
                <a:latin typeface="Arial Narrow" pitchFamily="34" charset="0"/>
              </a:rPr>
              <a:t>Las estructuras delimitan, presionan, canalizan (pero no determinan).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s-MX" sz="2000" b="1">
                <a:solidFill>
                  <a:srgbClr val="000000"/>
                </a:solidFill>
                <a:effectLst/>
                <a:latin typeface="Arial Narrow" pitchFamily="34" charset="0"/>
              </a:rPr>
              <a:t>Ejemplo:</a:t>
            </a:r>
            <a:r>
              <a:rPr lang="es-MX" sz="2000">
                <a:latin typeface="Arial Narrow" pitchFamily="34" charset="0"/>
              </a:rPr>
              <a:t>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s-MX" sz="2000">
              <a:latin typeface="Arial Narrow" pitchFamily="34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s-MX" sz="1400" b="1">
                <a:solidFill>
                  <a:srgbClr val="000000"/>
                </a:solidFill>
                <a:effectLst/>
                <a:latin typeface="Arial Narrow" pitchFamily="34" charset="0"/>
              </a:rPr>
              <a:t>Condiciones económicas y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s-MX" sz="1400" b="1">
              <a:solidFill>
                <a:srgbClr val="000000"/>
              </a:solidFill>
              <a:effectLst/>
              <a:latin typeface="Arial Narrow" pitchFamily="34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s-MX" sz="1400" b="1">
                <a:solidFill>
                  <a:srgbClr val="000000"/>
                </a:solidFill>
                <a:effectLst/>
                <a:latin typeface="Arial Narrow" pitchFamily="34" charset="0"/>
              </a:rPr>
              <a:t>Relación de fuerzas políticas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s-MX" sz="1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s-MX" sz="1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s-MX" sz="2000">
              <a:latin typeface="Arial Narrow" pitchFamily="34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s-MX" sz="2000">
              <a:latin typeface="Arial Narrow" pitchFamily="34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s-MX" sz="2400" b="1">
                <a:solidFill>
                  <a:srgbClr val="000000"/>
                </a:solidFill>
                <a:effectLst/>
                <a:latin typeface="Arial Narrow" pitchFamily="34" charset="0"/>
              </a:rPr>
              <a:t>Proceso de dar sentido a la situación y al futuro.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s-MX" sz="2400" b="1">
              <a:solidFill>
                <a:srgbClr val="000000"/>
              </a:solidFill>
              <a:effectLst/>
              <a:latin typeface="Arial Narrow" pitchFamily="34" charset="0"/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es-MX" sz="900">
              <a:effectLst/>
              <a:latin typeface="Arial Narrow" pitchFamily="34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s-MX" sz="2000">
              <a:latin typeface="Arial Narrow" pitchFamily="34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s-MX" sz="2000">
              <a:latin typeface="Arial Narrow" pitchFamily="34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s-MX" sz="2000">
              <a:latin typeface="Arial Narrow" pitchFamily="34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s-ES" sz="2000">
              <a:latin typeface="Arial Narrow" pitchFamily="34" charset="0"/>
            </a:endParaRPr>
          </a:p>
        </p:txBody>
      </p:sp>
      <p:sp>
        <p:nvSpPr>
          <p:cNvPr id="69647" name="Oval 15"/>
          <p:cNvSpPr>
            <a:spLocks noChangeArrowheads="1"/>
          </p:cNvSpPr>
          <p:nvPr/>
        </p:nvSpPr>
        <p:spPr bwMode="auto">
          <a:xfrm>
            <a:off x="4500563" y="4292600"/>
            <a:ext cx="1223962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s-MX">
              <a:solidFill>
                <a:schemeClr val="tx2"/>
              </a:solidFill>
            </a:endParaRPr>
          </a:p>
        </p:txBody>
      </p:sp>
      <p:sp>
        <p:nvSpPr>
          <p:cNvPr id="69648" name="Line 16"/>
          <p:cNvSpPr>
            <a:spLocks noChangeShapeType="1"/>
          </p:cNvSpPr>
          <p:nvPr/>
        </p:nvSpPr>
        <p:spPr bwMode="auto">
          <a:xfrm flipV="1">
            <a:off x="4067175" y="4005263"/>
            <a:ext cx="1296988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69649" name="Line 17"/>
          <p:cNvSpPr>
            <a:spLocks noChangeShapeType="1"/>
          </p:cNvSpPr>
          <p:nvPr/>
        </p:nvSpPr>
        <p:spPr bwMode="auto">
          <a:xfrm>
            <a:off x="4067175" y="4724400"/>
            <a:ext cx="1512888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69652" name="Text Box 20"/>
          <p:cNvSpPr txBox="1">
            <a:spLocks noChangeArrowheads="1"/>
          </p:cNvSpPr>
          <p:nvPr/>
        </p:nvSpPr>
        <p:spPr bwMode="auto">
          <a:xfrm>
            <a:off x="6084888" y="5300663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s-MX"/>
          </a:p>
        </p:txBody>
      </p:sp>
      <p:sp>
        <p:nvSpPr>
          <p:cNvPr id="69653" name="Text Box 21"/>
          <p:cNvSpPr txBox="1">
            <a:spLocks noChangeArrowheads="1"/>
          </p:cNvSpPr>
          <p:nvPr/>
        </p:nvSpPr>
        <p:spPr bwMode="auto">
          <a:xfrm>
            <a:off x="5580063" y="4797425"/>
            <a:ext cx="180022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</a:pPr>
            <a:endParaRPr lang="es-MX" sz="1200" b="1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</a:pPr>
            <a:r>
              <a:rPr lang="es-MX" sz="1200" b="1">
                <a:solidFill>
                  <a:srgbClr val="000000"/>
                </a:solidFill>
              </a:rPr>
              <a:t>Resistencia Pacifica</a:t>
            </a:r>
            <a:r>
              <a:rPr lang="es-MX" sz="1200"/>
              <a:t> </a:t>
            </a:r>
          </a:p>
          <a:p>
            <a:pPr>
              <a:spcBef>
                <a:spcPct val="50000"/>
              </a:spcBef>
            </a:pPr>
            <a:endParaRPr lang="es-ES" sz="1200"/>
          </a:p>
        </p:txBody>
      </p:sp>
      <p:sp>
        <p:nvSpPr>
          <p:cNvPr id="69654" name="Text Box 22"/>
          <p:cNvSpPr txBox="1">
            <a:spLocks noChangeArrowheads="1"/>
          </p:cNvSpPr>
          <p:nvPr/>
        </p:nvSpPr>
        <p:spPr bwMode="auto">
          <a:xfrm>
            <a:off x="5435600" y="3789363"/>
            <a:ext cx="15128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200" b="1">
                <a:solidFill>
                  <a:srgbClr val="000000"/>
                </a:solidFill>
              </a:rPr>
              <a:t>Acción violenta</a:t>
            </a:r>
            <a:endParaRPr lang="es-ES" sz="1200" b="1">
              <a:solidFill>
                <a:srgbClr val="000000"/>
              </a:solidFill>
            </a:endParaRPr>
          </a:p>
        </p:txBody>
      </p:sp>
      <p:sp>
        <p:nvSpPr>
          <p:cNvPr id="69655" name="Text Box 23"/>
          <p:cNvSpPr txBox="1">
            <a:spLocks noChangeArrowheads="1"/>
          </p:cNvSpPr>
          <p:nvPr/>
        </p:nvSpPr>
        <p:spPr bwMode="auto">
          <a:xfrm>
            <a:off x="2700338" y="4508500"/>
            <a:ext cx="15827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b="1">
                <a:solidFill>
                  <a:srgbClr val="000000"/>
                </a:solidFill>
              </a:rPr>
              <a:t>Desafuero</a:t>
            </a:r>
            <a:endParaRPr lang="es-ES" b="1">
              <a:solidFill>
                <a:srgbClr val="000000"/>
              </a:solidFill>
            </a:endParaRPr>
          </a:p>
        </p:txBody>
      </p:sp>
      <p:sp>
        <p:nvSpPr>
          <p:cNvPr id="69656" name="AutoShape 24"/>
          <p:cNvSpPr>
            <a:spLocks/>
          </p:cNvSpPr>
          <p:nvPr/>
        </p:nvSpPr>
        <p:spPr bwMode="auto">
          <a:xfrm>
            <a:off x="2484438" y="4149725"/>
            <a:ext cx="360362" cy="863600"/>
          </a:xfrm>
          <a:prstGeom prst="rightBrace">
            <a:avLst>
              <a:gd name="adj1" fmla="val 1997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69657" name="Line 25"/>
          <p:cNvSpPr>
            <a:spLocks noChangeShapeType="1"/>
          </p:cNvSpPr>
          <p:nvPr/>
        </p:nvSpPr>
        <p:spPr bwMode="auto">
          <a:xfrm>
            <a:off x="3635375" y="3789363"/>
            <a:ext cx="28733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69658" name="Line 26"/>
          <p:cNvSpPr>
            <a:spLocks noChangeShapeType="1"/>
          </p:cNvSpPr>
          <p:nvPr/>
        </p:nvSpPr>
        <p:spPr bwMode="auto">
          <a:xfrm>
            <a:off x="4787900" y="3500438"/>
            <a:ext cx="2159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69659" name="Line 27"/>
          <p:cNvSpPr>
            <a:spLocks noChangeShapeType="1"/>
          </p:cNvSpPr>
          <p:nvPr/>
        </p:nvSpPr>
        <p:spPr bwMode="auto">
          <a:xfrm flipV="1">
            <a:off x="3708400" y="4941888"/>
            <a:ext cx="2159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69660" name="Line 28"/>
          <p:cNvSpPr>
            <a:spLocks noChangeShapeType="1"/>
          </p:cNvSpPr>
          <p:nvPr/>
        </p:nvSpPr>
        <p:spPr bwMode="auto">
          <a:xfrm flipV="1">
            <a:off x="4859338" y="5229225"/>
            <a:ext cx="2159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69662" name="AutoShape 30"/>
          <p:cNvSpPr>
            <a:spLocks noChangeArrowheads="1"/>
          </p:cNvSpPr>
          <p:nvPr/>
        </p:nvSpPr>
        <p:spPr bwMode="auto">
          <a:xfrm rot="16424469">
            <a:off x="3861594" y="4426744"/>
            <a:ext cx="708025" cy="439737"/>
          </a:xfrm>
          <a:custGeom>
            <a:avLst/>
            <a:gdLst>
              <a:gd name="G0" fmla="+- 8146 0 0"/>
              <a:gd name="G1" fmla="+- 8866589 0 0"/>
              <a:gd name="G2" fmla="+- 0 0 8866589"/>
              <a:gd name="T0" fmla="*/ 0 256 1"/>
              <a:gd name="T1" fmla="*/ 180 256 1"/>
              <a:gd name="G3" fmla="+- 8866589 T0 T1"/>
              <a:gd name="T2" fmla="*/ 0 256 1"/>
              <a:gd name="T3" fmla="*/ 90 256 1"/>
              <a:gd name="G4" fmla="+- 8866589 T2 T3"/>
              <a:gd name="G5" fmla="*/ G4 2 1"/>
              <a:gd name="T4" fmla="*/ 90 256 1"/>
              <a:gd name="T5" fmla="*/ 0 256 1"/>
              <a:gd name="G6" fmla="+- 8866589 T4 T5"/>
              <a:gd name="G7" fmla="*/ G6 2 1"/>
              <a:gd name="G8" fmla="abs 8866589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8146"/>
              <a:gd name="G18" fmla="*/ 8146 1 2"/>
              <a:gd name="G19" fmla="+- G18 5400 0"/>
              <a:gd name="G20" fmla="cos G19 8866589"/>
              <a:gd name="G21" fmla="sin G19 8866589"/>
              <a:gd name="G22" fmla="+- G20 10800 0"/>
              <a:gd name="G23" fmla="+- G21 10800 0"/>
              <a:gd name="G24" fmla="+- 10800 0 G20"/>
              <a:gd name="G25" fmla="+- 8146 10800 0"/>
              <a:gd name="G26" fmla="?: G9 G17 G25"/>
              <a:gd name="G27" fmla="?: G9 0 21600"/>
              <a:gd name="G28" fmla="cos 10800 8866589"/>
              <a:gd name="G29" fmla="sin 10800 8866589"/>
              <a:gd name="G30" fmla="sin 8146 8866589"/>
              <a:gd name="G31" fmla="+- G28 10800 0"/>
              <a:gd name="G32" fmla="+- G29 10800 0"/>
              <a:gd name="G33" fmla="+- G30 10800 0"/>
              <a:gd name="G34" fmla="?: G4 0 G31"/>
              <a:gd name="G35" fmla="?: 8866589 G34 0"/>
              <a:gd name="G36" fmla="?: G6 G35 G31"/>
              <a:gd name="G37" fmla="+- 21600 0 G36"/>
              <a:gd name="G38" fmla="?: G4 0 G33"/>
              <a:gd name="G39" fmla="?: 8866589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4067 w 21600"/>
              <a:gd name="T15" fmla="*/ 17464 h 21600"/>
              <a:gd name="T16" fmla="*/ 10800 w 21600"/>
              <a:gd name="T17" fmla="*/ 2654 h 21600"/>
              <a:gd name="T18" fmla="*/ 17533 w 21600"/>
              <a:gd name="T19" fmla="*/ 17464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010" y="16530"/>
                </a:moveTo>
                <a:cubicBezTo>
                  <a:pt x="3500" y="15005"/>
                  <a:pt x="2654" y="12946"/>
                  <a:pt x="2654" y="10800"/>
                </a:cubicBezTo>
                <a:cubicBezTo>
                  <a:pt x="2654" y="6301"/>
                  <a:pt x="6301" y="2654"/>
                  <a:pt x="10800" y="2654"/>
                </a:cubicBezTo>
                <a:cubicBezTo>
                  <a:pt x="15298" y="2654"/>
                  <a:pt x="18946" y="6301"/>
                  <a:pt x="18946" y="10800"/>
                </a:cubicBezTo>
                <a:cubicBezTo>
                  <a:pt x="18946" y="12946"/>
                  <a:pt x="18099" y="15005"/>
                  <a:pt x="16589" y="16530"/>
                </a:cubicBezTo>
                <a:lnTo>
                  <a:pt x="18475" y="18397"/>
                </a:lnTo>
                <a:cubicBezTo>
                  <a:pt x="20477" y="16375"/>
                  <a:pt x="21600" y="1364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-1" y="13645"/>
                  <a:pt x="1122" y="16375"/>
                  <a:pt x="3124" y="18397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69663" name="Line 31"/>
          <p:cNvSpPr>
            <a:spLocks noChangeShapeType="1"/>
          </p:cNvSpPr>
          <p:nvPr/>
        </p:nvSpPr>
        <p:spPr bwMode="auto">
          <a:xfrm flipV="1">
            <a:off x="4284663" y="5084763"/>
            <a:ext cx="287337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69664" name="Line 32"/>
          <p:cNvSpPr>
            <a:spLocks noChangeShapeType="1"/>
          </p:cNvSpPr>
          <p:nvPr/>
        </p:nvSpPr>
        <p:spPr bwMode="auto">
          <a:xfrm>
            <a:off x="4211638" y="3716338"/>
            <a:ext cx="288925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>
                <a:latin typeface="Arial Narrow" pitchFamily="34" charset="0"/>
              </a:rPr>
              <a:t>VI</a:t>
            </a:r>
            <a:endParaRPr lang="es-ES" sz="4000">
              <a:latin typeface="Arial Narrow" pitchFamily="34" charset="0"/>
            </a:endParaRPr>
          </a:p>
        </p:txBody>
      </p:sp>
      <p:graphicFrame>
        <p:nvGraphicFramePr>
          <p:cNvPr id="75783" name="Organization Chart 7"/>
          <p:cNvGraphicFramePr>
            <a:graphicFrameLocks/>
          </p:cNvGraphicFramePr>
          <p:nvPr>
            <p:ph type="dgm" idx="1"/>
          </p:nvPr>
        </p:nvGraphicFramePr>
        <p:xfrm>
          <a:off x="0" y="1484313"/>
          <a:ext cx="9144000" cy="5040312"/>
        </p:xfrm>
        <a:graphic>
          <a:graphicData uri="http://schemas.openxmlformats.org/drawingml/2006/compatibility">
            <com:legacyDrawing xmlns:com="http://schemas.openxmlformats.org/drawingml/2006/compatibility" spid="_x0000_s75783"/>
          </a:graphicData>
        </a:graphic>
      </p:graphicFrame>
      <p:sp>
        <p:nvSpPr>
          <p:cNvPr id="75803" name="Text Box 27"/>
          <p:cNvSpPr txBox="1">
            <a:spLocks noChangeArrowheads="1"/>
          </p:cNvSpPr>
          <p:nvPr/>
        </p:nvSpPr>
        <p:spPr bwMode="auto">
          <a:xfrm>
            <a:off x="7092950" y="1989138"/>
            <a:ext cx="226695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b="1">
                <a:solidFill>
                  <a:srgbClr val="000000"/>
                </a:solidFill>
                <a:latin typeface="Arial Narrow" pitchFamily="34" charset="0"/>
              </a:rPr>
              <a:t>No fue el fin de los grandes discursos</a:t>
            </a:r>
          </a:p>
          <a:p>
            <a:pPr>
              <a:spcBef>
                <a:spcPct val="50000"/>
              </a:spcBef>
            </a:pPr>
            <a:endParaRPr lang="es-ES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VII</a:t>
            </a:r>
            <a:endParaRPr lang="es-E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ctr"/>
            <a:r>
              <a:rPr lang="es-MX" sz="2800">
                <a:effectLst/>
                <a:latin typeface="Arial Narrow" pitchFamily="34" charset="0"/>
              </a:rPr>
              <a:t>¿Cómo decidir la acción? ¿Mato o no mato?</a:t>
            </a:r>
          </a:p>
          <a:p>
            <a:pPr>
              <a:buFont typeface="Wingdings" pitchFamily="2" charset="2"/>
              <a:buNone/>
            </a:pPr>
            <a:endParaRPr lang="es-MX" sz="2800">
              <a:effectLst/>
              <a:latin typeface="Arial Narrow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s-MX" sz="2000" b="1">
                <a:effectLst/>
                <a:latin typeface="Arial Narrow" pitchFamily="34" charset="0"/>
              </a:rPr>
              <a:t>Cultura: Códigos acumulados</a:t>
            </a:r>
          </a:p>
          <a:p>
            <a:pPr>
              <a:buFont typeface="Wingdings" pitchFamily="2" charset="2"/>
              <a:buNone/>
            </a:pPr>
            <a:r>
              <a:rPr lang="es-MX" sz="2000" b="1">
                <a:effectLst/>
                <a:latin typeface="Arial Narrow" pitchFamily="34" charset="0"/>
              </a:rPr>
              <a:t>socialmente, por ejemplo: no matarás</a:t>
            </a:r>
          </a:p>
          <a:p>
            <a:pPr>
              <a:buFont typeface="Wingdings" pitchFamily="2" charset="2"/>
              <a:buNone/>
            </a:pPr>
            <a:r>
              <a:rPr lang="es-MX" sz="2000" b="1">
                <a:effectLst/>
                <a:latin typeface="Arial Narrow" pitchFamily="34" charset="0"/>
              </a:rPr>
              <a:t>(objetivación de prácticas y sentidos)</a:t>
            </a:r>
          </a:p>
          <a:p>
            <a:pPr algn="ctr">
              <a:buFont typeface="Wingdings" pitchFamily="2" charset="2"/>
              <a:buNone/>
            </a:pPr>
            <a:endParaRPr lang="es-MX" sz="2000" b="1">
              <a:effectLst/>
              <a:latin typeface="Arial Narrow" pitchFamily="34" charset="0"/>
            </a:endParaRPr>
          </a:p>
          <a:p>
            <a:pPr>
              <a:buFont typeface="Wingdings" pitchFamily="2" charset="2"/>
              <a:buNone/>
            </a:pPr>
            <a:endParaRPr lang="es-ES" sz="2800">
              <a:effectLst/>
              <a:latin typeface="Arial Narrow" pitchFamily="34" charset="0"/>
            </a:endParaRPr>
          </a:p>
        </p:txBody>
      </p:sp>
      <p:sp>
        <p:nvSpPr>
          <p:cNvPr id="78856" name="Text Box 8"/>
          <p:cNvSpPr txBox="1">
            <a:spLocks noChangeArrowheads="1"/>
          </p:cNvSpPr>
          <p:nvPr/>
        </p:nvSpPr>
        <p:spPr bwMode="auto">
          <a:xfrm>
            <a:off x="5651500" y="4941888"/>
            <a:ext cx="25923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600" b="1">
                <a:solidFill>
                  <a:srgbClr val="000000"/>
                </a:solidFill>
                <a:latin typeface="Arial Narrow" pitchFamily="34" charset="0"/>
              </a:rPr>
              <a:t>Situación concreta: Asalto</a:t>
            </a:r>
            <a:endParaRPr lang="es-ES" sz="1600" b="1">
              <a:solidFill>
                <a:srgbClr val="000000"/>
              </a:solidFill>
              <a:latin typeface="Arial Narrow" pitchFamily="34" charset="0"/>
            </a:endParaRPr>
          </a:p>
        </p:txBody>
      </p:sp>
      <p:pic>
        <p:nvPicPr>
          <p:cNvPr id="78869" name="Picture 21" descr="MCj0221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125" y="1484313"/>
            <a:ext cx="2016125" cy="3024187"/>
          </a:xfrm>
          <a:prstGeom prst="rect">
            <a:avLst/>
          </a:prstGeom>
          <a:noFill/>
        </p:spPr>
      </p:pic>
      <p:pic>
        <p:nvPicPr>
          <p:cNvPr id="78870" name="Picture 22" descr="j0303427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825" y="1916113"/>
            <a:ext cx="1655763" cy="2520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65175"/>
          </a:xfrm>
        </p:spPr>
        <p:txBody>
          <a:bodyPr/>
          <a:lstStyle/>
          <a:p>
            <a:r>
              <a:rPr lang="es-MX" sz="3600">
                <a:latin typeface="Arial Narrow" pitchFamily="34" charset="0"/>
              </a:rPr>
              <a:t>Proceso de dar sentido (Decidir la acción)</a:t>
            </a:r>
            <a:endParaRPr lang="es-ES" sz="3600">
              <a:latin typeface="Arial Narrow" pitchFamily="34" charset="0"/>
            </a:endParaRPr>
          </a:p>
        </p:txBody>
      </p:sp>
      <p:pic>
        <p:nvPicPr>
          <p:cNvPr id="79876" name="Picture 4" descr="j0343421"/>
          <p:cNvPicPr>
            <a:picLocks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84888" y="2349500"/>
            <a:ext cx="2374900" cy="2881313"/>
          </a:xfrm>
          <a:noFill/>
          <a:ln/>
        </p:spPr>
      </p:pic>
      <p:sp>
        <p:nvSpPr>
          <p:cNvPr id="79880" name="Rectangle 8"/>
          <p:cNvSpPr>
            <a:spLocks noGrp="1" noChangeArrowheads="1"/>
          </p:cNvSpPr>
          <p:nvPr>
            <p:ph type="body" sz="half" idx="2"/>
          </p:nvPr>
        </p:nvSpPr>
        <p:spPr>
          <a:xfrm>
            <a:off x="468313" y="4868863"/>
            <a:ext cx="8229600" cy="15113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s-MX">
              <a:latin typeface="Arial Narrow" pitchFamily="34" charset="0"/>
            </a:endParaRPr>
          </a:p>
          <a:p>
            <a:r>
              <a:rPr lang="es-MX" sz="2800" b="1">
                <a:effectLst/>
                <a:latin typeface="Arial Narrow" pitchFamily="34" charset="0"/>
              </a:rPr>
              <a:t>¿</a:t>
            </a:r>
            <a:r>
              <a:rPr lang="es-MX" sz="2000" b="1">
                <a:effectLst/>
                <a:latin typeface="Arial Narrow" pitchFamily="34" charset="0"/>
              </a:rPr>
              <a:t>Cómo decidir la acción ? pseudo inferencial: C1+C2 +C3+C4                  C5</a:t>
            </a:r>
          </a:p>
          <a:p>
            <a:r>
              <a:rPr lang="es-MX" sz="2000" b="1">
                <a:effectLst/>
                <a:latin typeface="Arial Narrow" pitchFamily="34" charset="0"/>
              </a:rPr>
              <a:t>Razonamientos formales y cotidianos (poder, negociación de sentidos) </a:t>
            </a:r>
            <a:endParaRPr lang="es-ES" sz="2000" b="1">
              <a:effectLst/>
              <a:latin typeface="Arial Narrow" pitchFamily="34" charset="0"/>
            </a:endParaRPr>
          </a:p>
        </p:txBody>
      </p:sp>
      <p:pic>
        <p:nvPicPr>
          <p:cNvPr id="79878" name="Picture 6" descr="j0343537"/>
          <p:cNvPicPr>
            <a:picLocks noChangeAspect="1" noChangeArrowheads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95288" y="2492375"/>
            <a:ext cx="2305050" cy="2374900"/>
          </a:xfrm>
          <a:noFill/>
          <a:ln/>
        </p:spPr>
      </p:pic>
      <p:sp>
        <p:nvSpPr>
          <p:cNvPr id="79881" name="Line 9"/>
          <p:cNvSpPr>
            <a:spLocks noChangeShapeType="1"/>
          </p:cNvSpPr>
          <p:nvPr/>
        </p:nvSpPr>
        <p:spPr bwMode="auto">
          <a:xfrm>
            <a:off x="7164388" y="5805488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79882" name="AutoShape 10"/>
          <p:cNvSpPr>
            <a:spLocks/>
          </p:cNvSpPr>
          <p:nvPr/>
        </p:nvSpPr>
        <p:spPr bwMode="auto">
          <a:xfrm>
            <a:off x="7812088" y="5589588"/>
            <a:ext cx="142875" cy="287337"/>
          </a:xfrm>
          <a:prstGeom prst="rightBrace">
            <a:avLst>
              <a:gd name="adj1" fmla="val 1675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79883" name="Oval 11"/>
          <p:cNvSpPr>
            <a:spLocks noChangeArrowheads="1"/>
          </p:cNvSpPr>
          <p:nvPr/>
        </p:nvSpPr>
        <p:spPr bwMode="auto">
          <a:xfrm>
            <a:off x="3203575" y="1196975"/>
            <a:ext cx="316865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1600" b="1">
                <a:latin typeface="Arial Narrow" pitchFamily="34" charset="0"/>
              </a:rPr>
              <a:t>INTERACCION</a:t>
            </a:r>
            <a:endParaRPr lang="es-ES" sz="1600" b="1">
              <a:latin typeface="Arial Narrow" pitchFamily="34" charset="0"/>
            </a:endParaRPr>
          </a:p>
        </p:txBody>
      </p:sp>
      <p:sp>
        <p:nvSpPr>
          <p:cNvPr id="79885" name="Text Box 13"/>
          <p:cNvSpPr txBox="1">
            <a:spLocks noChangeArrowheads="1"/>
          </p:cNvSpPr>
          <p:nvPr/>
        </p:nvSpPr>
        <p:spPr bwMode="auto">
          <a:xfrm>
            <a:off x="3924300" y="1989138"/>
            <a:ext cx="187166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1400" b="1">
                <a:solidFill>
                  <a:srgbClr val="000000"/>
                </a:solidFill>
                <a:latin typeface="Arial Narrow" pitchFamily="34" charset="0"/>
              </a:rPr>
              <a:t>Códigos acumulados en la cultura</a:t>
            </a:r>
            <a:endParaRPr lang="es-ES" sz="1400" b="1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79887" name="Text Box 15"/>
          <p:cNvSpPr txBox="1">
            <a:spLocks noChangeArrowheads="1"/>
          </p:cNvSpPr>
          <p:nvPr/>
        </p:nvSpPr>
        <p:spPr bwMode="auto">
          <a:xfrm>
            <a:off x="3851275" y="2636838"/>
            <a:ext cx="12969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 b="1">
                <a:solidFill>
                  <a:srgbClr val="000000"/>
                </a:solidFill>
                <a:latin typeface="Arial Narrow" pitchFamily="34" charset="0"/>
              </a:rPr>
              <a:t>*Cognitivos C1</a:t>
            </a:r>
            <a:endParaRPr lang="es-ES" sz="1400" b="1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79888" name="Text Box 16"/>
          <p:cNvSpPr txBox="1">
            <a:spLocks noChangeArrowheads="1"/>
          </p:cNvSpPr>
          <p:nvPr/>
        </p:nvSpPr>
        <p:spPr bwMode="auto">
          <a:xfrm>
            <a:off x="3924300" y="3141663"/>
            <a:ext cx="13668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 b="1">
                <a:solidFill>
                  <a:srgbClr val="000000"/>
                </a:solidFill>
                <a:latin typeface="Arial Narrow" pitchFamily="34" charset="0"/>
              </a:rPr>
              <a:t>*Valorativos C2</a:t>
            </a:r>
            <a:endParaRPr lang="es-ES" sz="1400" b="1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79889" name="Text Box 17"/>
          <p:cNvSpPr txBox="1">
            <a:spLocks noChangeArrowheads="1"/>
          </p:cNvSpPr>
          <p:nvPr/>
        </p:nvSpPr>
        <p:spPr bwMode="auto">
          <a:xfrm>
            <a:off x="3924300" y="3716338"/>
            <a:ext cx="1152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 b="1">
                <a:solidFill>
                  <a:srgbClr val="000000"/>
                </a:solidFill>
                <a:latin typeface="Arial Narrow" pitchFamily="34" charset="0"/>
              </a:rPr>
              <a:t>*Emotivos C3</a:t>
            </a:r>
            <a:endParaRPr lang="es-ES" sz="1400" b="1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79890" name="Text Box 18"/>
          <p:cNvSpPr txBox="1">
            <a:spLocks noChangeArrowheads="1"/>
          </p:cNvSpPr>
          <p:nvPr/>
        </p:nvSpPr>
        <p:spPr bwMode="auto">
          <a:xfrm>
            <a:off x="3924300" y="4221163"/>
            <a:ext cx="1223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 b="1">
                <a:solidFill>
                  <a:srgbClr val="000000"/>
                </a:solidFill>
                <a:latin typeface="Arial Narrow" pitchFamily="34" charset="0"/>
              </a:rPr>
              <a:t>*Estéticos C4</a:t>
            </a:r>
            <a:endParaRPr lang="es-ES" sz="1400" b="1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79891" name="Text Box 19"/>
          <p:cNvSpPr txBox="1">
            <a:spLocks noChangeArrowheads="1"/>
          </p:cNvSpPr>
          <p:nvPr/>
        </p:nvSpPr>
        <p:spPr bwMode="auto">
          <a:xfrm>
            <a:off x="3851275" y="4652963"/>
            <a:ext cx="187166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 b="1">
                <a:solidFill>
                  <a:srgbClr val="000000"/>
                </a:solidFill>
                <a:latin typeface="Arial Narrow" pitchFamily="34" charset="0"/>
              </a:rPr>
              <a:t>*Formas de</a:t>
            </a:r>
            <a:r>
              <a:rPr lang="es-MX" sz="1400" b="1">
                <a:solidFill>
                  <a:srgbClr val="000000"/>
                </a:solidFill>
              </a:rPr>
              <a:t> R</a:t>
            </a:r>
            <a:r>
              <a:rPr lang="es-MX" sz="1400" b="1">
                <a:solidFill>
                  <a:srgbClr val="000000"/>
                </a:solidFill>
                <a:latin typeface="Arial Narrow" pitchFamily="34" charset="0"/>
              </a:rPr>
              <a:t>azonamiento C5</a:t>
            </a:r>
            <a:endParaRPr lang="es-ES" sz="1400" b="1">
              <a:solidFill>
                <a:srgbClr val="000000"/>
              </a:solidFill>
            </a:endParaRPr>
          </a:p>
        </p:txBody>
      </p:sp>
      <p:sp>
        <p:nvSpPr>
          <p:cNvPr id="79894" name="Line 22"/>
          <p:cNvSpPr>
            <a:spLocks noChangeShapeType="1"/>
          </p:cNvSpPr>
          <p:nvPr/>
        </p:nvSpPr>
        <p:spPr bwMode="auto">
          <a:xfrm>
            <a:off x="3779838" y="1844675"/>
            <a:ext cx="2447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79895" name="Line 23"/>
          <p:cNvSpPr>
            <a:spLocks noChangeShapeType="1"/>
          </p:cNvSpPr>
          <p:nvPr/>
        </p:nvSpPr>
        <p:spPr bwMode="auto">
          <a:xfrm flipH="1">
            <a:off x="2843213" y="1844675"/>
            <a:ext cx="9366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79897" name="Line 25"/>
          <p:cNvSpPr>
            <a:spLocks noChangeShapeType="1"/>
          </p:cNvSpPr>
          <p:nvPr/>
        </p:nvSpPr>
        <p:spPr bwMode="auto">
          <a:xfrm>
            <a:off x="6227763" y="1844675"/>
            <a:ext cx="72072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nda">
  <a:themeElements>
    <a:clrScheme name="Onda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Ond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nda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da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da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da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da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da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da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da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da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470</TotalTime>
  <Words>327</Words>
  <Application>Microsoft Office PowerPoint</Application>
  <PresentationFormat>Presentación en pantalla (4:3)</PresentationFormat>
  <Paragraphs>119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Wingdings</vt:lpstr>
      <vt:lpstr>Arial Narrow</vt:lpstr>
      <vt:lpstr>Onda</vt:lpstr>
      <vt:lpstr>¿HACIA DONDE VA LA TEORIA SOCIAL?</vt:lpstr>
      <vt:lpstr>Ejemplo de explicación estructuralista</vt:lpstr>
      <vt:lpstr>¿Existe la realidad independiente del sujeto?</vt:lpstr>
      <vt:lpstr>En el proceso de investigación (La doble Hermenéutica)</vt:lpstr>
      <vt:lpstr>ELECCION RACIONAL ¿Me caso o no me caso con x?</vt:lpstr>
      <vt:lpstr>S-O</vt:lpstr>
      <vt:lpstr>VI</vt:lpstr>
      <vt:lpstr>VII</vt:lpstr>
      <vt:lpstr>Proceso de dar sentido (Decidir la acción)</vt:lpstr>
      <vt:lpstr>La Configuración Subjetiva: Red o Conglomerado de códigos para dar sentido</vt:lpstr>
    </vt:vector>
  </TitlesOfParts>
  <Company>UAM-I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¿HACIA DONDE VA LA TEORIA SOCIAL?</dc:title>
  <dc:creator>enrique</dc:creator>
  <cp:lastModifiedBy>UAMI</cp:lastModifiedBy>
  <cp:revision>7</cp:revision>
  <dcterms:created xsi:type="dcterms:W3CDTF">2005-05-03T15:32:28Z</dcterms:created>
  <dcterms:modified xsi:type="dcterms:W3CDTF">2013-07-24T16:35:52Z</dcterms:modified>
</cp:coreProperties>
</file>