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888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BE324C9-A4EF-4F28-859C-707CA189DCB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B4BFC73-7D7C-4CBE-9EE6-2E4F34F28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Las reglas del método sociológico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 Enrique  de  la  garza  </a:t>
            </a:r>
            <a:r>
              <a:rPr lang="es-MX" dirty="0" err="1" smtClean="0"/>
              <a:t>toledo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646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353207"/>
            <a:ext cx="8712968" cy="4803985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s-MX" sz="2000" b="0" dirty="0">
                <a:latin typeface="Century Gothic" pitchFamily="34" charset="0"/>
              </a:rPr>
              <a:t>El objeto de estudio de la sociología es el </a:t>
            </a:r>
            <a:r>
              <a:rPr lang="es-MX" sz="2000" b="0" dirty="0" smtClean="0">
                <a:latin typeface="Century Gothic" pitchFamily="34" charset="0"/>
              </a:rPr>
              <a:t>“hecho social” (creencias, sentimientos o representaciones colectivas)</a:t>
            </a:r>
          </a:p>
          <a:p>
            <a:pPr marL="714375" lvl="1" indent="-342900">
              <a:buFont typeface="Wingdings" pitchFamily="2" charset="2"/>
              <a:buChar char="ü"/>
            </a:pPr>
            <a:r>
              <a:rPr lang="es-MX" sz="1800" dirty="0" smtClean="0">
                <a:latin typeface="Century Gothic" pitchFamily="34" charset="0"/>
              </a:rPr>
              <a:t>Poseen una existencia objetiva, son exteriores a los individuos</a:t>
            </a:r>
          </a:p>
          <a:p>
            <a:pPr marL="714375" lvl="1" indent="-342900">
              <a:buFont typeface="Wingdings" pitchFamily="2" charset="2"/>
              <a:buChar char="ü"/>
            </a:pPr>
            <a:r>
              <a:rPr lang="es-MX" sz="1800" b="0" dirty="0" smtClean="0">
                <a:latin typeface="Century Gothic" pitchFamily="34" charset="0"/>
              </a:rPr>
              <a:t>Hay que tratarlos como cosas</a:t>
            </a:r>
          </a:p>
          <a:p>
            <a:pPr marL="714375" lvl="1" indent="-342900">
              <a:buFont typeface="Wingdings" pitchFamily="2" charset="2"/>
              <a:buChar char="ü"/>
            </a:pPr>
            <a:r>
              <a:rPr lang="es-MX" sz="1800" dirty="0" smtClean="0">
                <a:latin typeface="Century Gothic" pitchFamily="34" charset="0"/>
              </a:rPr>
              <a:t>No son físico – materiales</a:t>
            </a:r>
          </a:p>
          <a:p>
            <a:pPr marL="714375" lvl="1" indent="-342900">
              <a:buFont typeface="Wingdings" pitchFamily="2" charset="2"/>
              <a:buChar char="ü"/>
            </a:pPr>
            <a:r>
              <a:rPr lang="es-MX" sz="1800" b="0" dirty="0" smtClean="0">
                <a:latin typeface="Century Gothic" pitchFamily="34" charset="0"/>
              </a:rPr>
              <a:t>Son exteriores e independientes de los individuos, de su voluntad</a:t>
            </a:r>
          </a:p>
          <a:p>
            <a:pPr marL="714375" lvl="1" indent="-342900">
              <a:buFont typeface="Wingdings" pitchFamily="2" charset="2"/>
              <a:buChar char="ü"/>
            </a:pPr>
            <a:r>
              <a:rPr lang="es-MX" sz="1800" dirty="0" smtClean="0">
                <a:latin typeface="Century Gothic" pitchFamily="34" charset="0"/>
              </a:rPr>
              <a:t>El carácter coercitivo del hecho social</a:t>
            </a:r>
          </a:p>
          <a:p>
            <a:pPr marL="714375" lvl="1" indent="-342900">
              <a:buFont typeface="Wingdings" pitchFamily="2" charset="2"/>
              <a:buChar char="ü"/>
            </a:pPr>
            <a:r>
              <a:rPr lang="es-MX" sz="1800" b="0" dirty="0" smtClean="0">
                <a:latin typeface="Century Gothic" pitchFamily="34" charset="0"/>
              </a:rPr>
              <a:t>Lo social está estructurado e integrado cumpliendo cada parte una función</a:t>
            </a:r>
          </a:p>
          <a:p>
            <a:pPr marL="714375" lvl="1" indent="-342900">
              <a:buFont typeface="Wingdings" pitchFamily="2" charset="2"/>
              <a:buChar char="ü"/>
            </a:pPr>
            <a:r>
              <a:rPr lang="es-MX" sz="1800" dirty="0" smtClean="0">
                <a:latin typeface="Century Gothic" pitchFamily="34" charset="0"/>
              </a:rPr>
              <a:t>Son formas de hacer o de pensar, pero las representaciones no se captan en el mundo interno sino a través de signos externos</a:t>
            </a:r>
          </a:p>
          <a:p>
            <a:pPr marL="714375" lvl="1" indent="-342900">
              <a:buFont typeface="Wingdings" pitchFamily="2" charset="2"/>
              <a:buChar char="ü"/>
            </a:pPr>
            <a:r>
              <a:rPr lang="es-MX" sz="1800" b="0" dirty="0" smtClean="0">
                <a:latin typeface="Century Gothic" pitchFamily="34" charset="0"/>
              </a:rPr>
              <a:t>Son cosas porque no se entienden por introspección sino por observación y experimentación</a:t>
            </a:r>
          </a:p>
          <a:p>
            <a:pPr marL="714375" lvl="1" indent="-342900">
              <a:buFont typeface="Wingdings" pitchFamily="2" charset="2"/>
              <a:buChar char="ü"/>
            </a:pPr>
            <a:r>
              <a:rPr lang="es-MX" sz="1800" dirty="0" smtClean="0">
                <a:latin typeface="Century Gothic" pitchFamily="34" charset="0"/>
              </a:rPr>
              <a:t>El todo (sistema) es mayor que la suma de sus partes</a:t>
            </a:r>
            <a:endParaRPr lang="es-MX" sz="1800" b="0" dirty="0" smtClean="0">
              <a:latin typeface="Century Gothic" pitchFamily="34" charset="0"/>
            </a:endParaRPr>
          </a:p>
          <a:p>
            <a:pPr marL="657225" lvl="1" indent="-285750">
              <a:buFont typeface="Wingdings" pitchFamily="2" charset="2"/>
              <a:buChar char="ü"/>
            </a:pPr>
            <a:endParaRPr lang="es-MX" sz="2000" b="0" dirty="0" smtClean="0">
              <a:latin typeface="Century Gothic" pitchFamily="34" charset="0"/>
            </a:endParaRPr>
          </a:p>
          <a:p>
            <a:endParaRPr lang="es-MX" b="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980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539552" y="713247"/>
            <a:ext cx="8064896" cy="3795873"/>
          </a:xfrm>
        </p:spPr>
        <p:txBody>
          <a:bodyPr>
            <a:normAutofit/>
          </a:bodyPr>
          <a:lstStyle/>
          <a:p>
            <a:pPr marL="365125" lvl="1" indent="-342900">
              <a:buFont typeface="Wingdings" pitchFamily="2" charset="2"/>
              <a:buChar char="q"/>
            </a:pPr>
            <a:r>
              <a:rPr lang="es-MX" sz="2000" b="0" dirty="0" smtClean="0">
                <a:latin typeface="Century Gothic" pitchFamily="34" charset="0"/>
              </a:rPr>
              <a:t>Sociología: ciencia de las instituciones, de su funcionamiento y su </a:t>
            </a:r>
            <a:r>
              <a:rPr lang="es-MX" sz="2000" b="0" dirty="0" err="1" smtClean="0">
                <a:latin typeface="Century Gothic" pitchFamily="34" charset="0"/>
              </a:rPr>
              <a:t>genesis</a:t>
            </a:r>
            <a:endParaRPr lang="es-MX" sz="2000" b="0" dirty="0" smtClean="0">
              <a:latin typeface="Century Gothic" pitchFamily="34" charset="0"/>
            </a:endParaRPr>
          </a:p>
          <a:p>
            <a:pPr marL="365125" lvl="1" indent="-342900">
              <a:buFont typeface="Wingdings" pitchFamily="2" charset="2"/>
              <a:buChar char="q"/>
            </a:pPr>
            <a:r>
              <a:rPr lang="es-MX" sz="2000" dirty="0" smtClean="0">
                <a:latin typeface="Century Gothic" pitchFamily="34" charset="0"/>
              </a:rPr>
              <a:t>Institución: Creencias y conductas instituidos por la sociedad</a:t>
            </a:r>
          </a:p>
          <a:p>
            <a:pPr marL="479425" lvl="1" indent="-457200">
              <a:buFont typeface="+mj-lt"/>
              <a:buAutoNum type="arabicPeriod" startAt="2"/>
            </a:pPr>
            <a:endParaRPr lang="es-MX" sz="2000" b="0" dirty="0">
              <a:latin typeface="Century Gothic" pitchFamily="34" charset="0"/>
            </a:endParaRPr>
          </a:p>
          <a:p>
            <a:pPr marL="479425" lvl="1" indent="-457200">
              <a:buFont typeface="+mj-lt"/>
              <a:buAutoNum type="arabicPeriod" startAt="2"/>
            </a:pPr>
            <a:r>
              <a:rPr lang="es-MX" sz="2000" dirty="0" smtClean="0">
                <a:latin typeface="Century Gothic" pitchFamily="34" charset="0"/>
              </a:rPr>
              <a:t>Homología ciencia social y natural</a:t>
            </a:r>
          </a:p>
          <a:p>
            <a:pPr marL="708025" lvl="2" indent="-457200">
              <a:buFont typeface="Wingdings" pitchFamily="2" charset="2"/>
              <a:buChar char="ü"/>
            </a:pPr>
            <a:r>
              <a:rPr lang="es-MX" sz="2000" b="0" dirty="0" smtClean="0">
                <a:latin typeface="Century Gothic" pitchFamily="34" charset="0"/>
              </a:rPr>
              <a:t>Leyes universales</a:t>
            </a:r>
          </a:p>
          <a:p>
            <a:pPr marL="708025" lvl="2" indent="-457200">
              <a:buFont typeface="Wingdings" pitchFamily="2" charset="2"/>
              <a:buChar char="ü"/>
            </a:pPr>
            <a:r>
              <a:rPr lang="es-MX" sz="2000" dirty="0" smtClean="0">
                <a:latin typeface="Century Gothic" pitchFamily="34" charset="0"/>
              </a:rPr>
              <a:t>Causalidad determinística (principio del determinismo) a un efecto corresponde una causa</a:t>
            </a:r>
          </a:p>
          <a:p>
            <a:pPr marL="708025" lvl="2" indent="-457200">
              <a:buFont typeface="Wingdings" pitchFamily="2" charset="2"/>
              <a:buChar char="ü"/>
            </a:pPr>
            <a:r>
              <a:rPr lang="es-MX" sz="2000" b="0" dirty="0" smtClean="0">
                <a:latin typeface="Century Gothic" pitchFamily="34" charset="0"/>
              </a:rPr>
              <a:t>Neutralidad valorativa</a:t>
            </a:r>
          </a:p>
          <a:p>
            <a:pPr marL="708025" lvl="2" indent="-457200">
              <a:buFont typeface="Wingdings" pitchFamily="2" charset="2"/>
              <a:buChar char="ü"/>
            </a:pPr>
            <a:r>
              <a:rPr lang="es-MX" sz="2000" dirty="0" smtClean="0">
                <a:latin typeface="Century Gothic" pitchFamily="34" charset="0"/>
              </a:rPr>
              <a:t>Métodos análogos</a:t>
            </a:r>
          </a:p>
          <a:p>
            <a:pPr marL="250825" lvl="2" indent="0">
              <a:buNone/>
            </a:pPr>
            <a:endParaRPr lang="es-MX" sz="2000" b="0" dirty="0" smtClean="0">
              <a:latin typeface="Century Gothic" pitchFamily="34" charset="0"/>
            </a:endParaRPr>
          </a:p>
          <a:p>
            <a:endParaRPr lang="es-MX" b="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47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539552" y="332656"/>
            <a:ext cx="8064896" cy="4824536"/>
          </a:xfrm>
        </p:spPr>
        <p:txBody>
          <a:bodyPr>
            <a:normAutofit/>
          </a:bodyPr>
          <a:lstStyle/>
          <a:p>
            <a:pPr marL="593725" lvl="2" indent="-342900">
              <a:buSzPct val="95000"/>
              <a:buFont typeface="Wingdings" pitchFamily="2" charset="2"/>
              <a:buChar char="v"/>
            </a:pPr>
            <a:r>
              <a:rPr lang="es-MX" sz="2000" b="0" dirty="0" smtClean="0">
                <a:latin typeface="Century Gothic" pitchFamily="34" charset="0"/>
              </a:rPr>
              <a:t>Se opone al racionalismo (relación medios/fines)</a:t>
            </a:r>
          </a:p>
          <a:p>
            <a:pPr marL="593725" lvl="2" indent="-342900">
              <a:buSzPct val="95000"/>
              <a:buFont typeface="Wingdings" pitchFamily="2" charset="2"/>
              <a:buChar char="v"/>
            </a:pPr>
            <a:endParaRPr lang="es-MX" sz="2000" b="0" dirty="0" smtClean="0">
              <a:latin typeface="Century Gothic" pitchFamily="34" charset="0"/>
            </a:endParaRPr>
          </a:p>
          <a:p>
            <a:pPr marL="593725" lvl="2" indent="-342900">
              <a:buSzPct val="95000"/>
              <a:buFont typeface="Wingdings" pitchFamily="2" charset="2"/>
              <a:buChar char="v"/>
            </a:pPr>
            <a:r>
              <a:rPr lang="es-MX" sz="2000" dirty="0" smtClean="0">
                <a:latin typeface="Century Gothic" pitchFamily="34" charset="0"/>
              </a:rPr>
              <a:t>Explicaciones por </a:t>
            </a:r>
          </a:p>
          <a:p>
            <a:pPr marL="593725" lvl="2" indent="-342900">
              <a:buSzPct val="95000"/>
              <a:buFont typeface="Wingdings" pitchFamily="2" charset="2"/>
              <a:buChar char="v"/>
            </a:pPr>
            <a:endParaRPr lang="es-MX" sz="2000" b="0" dirty="0">
              <a:latin typeface="Century Gothic" pitchFamily="34" charset="0"/>
            </a:endParaRPr>
          </a:p>
          <a:p>
            <a:pPr marL="593725" lvl="2" indent="-342900">
              <a:buSzPct val="95000"/>
              <a:buFont typeface="Wingdings" pitchFamily="2" charset="2"/>
              <a:buChar char="v"/>
            </a:pPr>
            <a:r>
              <a:rPr lang="es-MX" sz="2000" dirty="0" smtClean="0">
                <a:latin typeface="Century Gothic" pitchFamily="34" charset="0"/>
              </a:rPr>
              <a:t>Las representaciones no se derivan de las conciencias individuales sino de la sociedad</a:t>
            </a:r>
          </a:p>
          <a:p>
            <a:pPr marL="593725" lvl="2" indent="-342900">
              <a:buSzPct val="95000"/>
              <a:buFont typeface="Wingdings" pitchFamily="2" charset="2"/>
              <a:buChar char="v"/>
            </a:pPr>
            <a:r>
              <a:rPr lang="es-MX" sz="2000" b="0" dirty="0" smtClean="0">
                <a:latin typeface="Century Gothic" pitchFamily="34" charset="0"/>
              </a:rPr>
              <a:t>La causa inmersa en el sistema</a:t>
            </a:r>
          </a:p>
          <a:p>
            <a:pPr marL="593725" lvl="2" indent="-342900">
              <a:buSzPct val="95000"/>
              <a:buFont typeface="Wingdings" pitchFamily="2" charset="2"/>
              <a:buChar char="v"/>
            </a:pPr>
            <a:r>
              <a:rPr lang="es-MX" sz="2000" dirty="0" smtClean="0">
                <a:latin typeface="Century Gothic" pitchFamily="34" charset="0"/>
              </a:rPr>
              <a:t>Lo causal es solo entre dos hechos sociales</a:t>
            </a:r>
          </a:p>
          <a:p>
            <a:pPr marL="593725" lvl="2" indent="-342900">
              <a:buSzPct val="95000"/>
              <a:buFont typeface="Wingdings" pitchFamily="2" charset="2"/>
              <a:buChar char="v"/>
            </a:pPr>
            <a:endParaRPr lang="es-MX" sz="2000" b="0" dirty="0">
              <a:latin typeface="Century Gothic" pitchFamily="34" charset="0"/>
            </a:endParaRPr>
          </a:p>
          <a:p>
            <a:pPr marL="14288" lvl="2" indent="0">
              <a:buSzPct val="95000"/>
              <a:buNone/>
            </a:pPr>
            <a:r>
              <a:rPr lang="es-MX" sz="2000" b="0" dirty="0" smtClean="0">
                <a:latin typeface="Century Gothic" pitchFamily="34" charset="0"/>
              </a:rPr>
              <a:t>Reglas para la observación de hechos sociales:</a:t>
            </a:r>
          </a:p>
          <a:p>
            <a:pPr marL="908050" lvl="2" indent="-457200">
              <a:buSzPct val="95000"/>
              <a:buFont typeface="+mj-lt"/>
              <a:buAutoNum type="arabicPeriod"/>
            </a:pPr>
            <a:r>
              <a:rPr lang="es-MX" sz="2000" dirty="0">
                <a:latin typeface="Century Gothic" pitchFamily="34" charset="0"/>
              </a:rPr>
              <a:t>	</a:t>
            </a:r>
            <a:r>
              <a:rPr lang="es-MX" sz="2000" dirty="0" smtClean="0">
                <a:latin typeface="Century Gothic" pitchFamily="34" charset="0"/>
              </a:rPr>
              <a:t>Los hechos como cosas</a:t>
            </a:r>
          </a:p>
          <a:p>
            <a:pPr marL="450850" lvl="2" indent="0">
              <a:buSzPct val="95000"/>
              <a:buNone/>
            </a:pPr>
            <a:r>
              <a:rPr lang="es-MX" sz="2000" b="0" dirty="0">
                <a:latin typeface="Century Gothic" pitchFamily="34" charset="0"/>
              </a:rPr>
              <a:t>	</a:t>
            </a:r>
            <a:r>
              <a:rPr lang="es-MX" sz="2000" b="0" dirty="0" smtClean="0">
                <a:latin typeface="Century Gothic" pitchFamily="34" charset="0"/>
              </a:rPr>
              <a:t>La cosa está dada</a:t>
            </a:r>
          </a:p>
          <a:p>
            <a:pPr marL="450850" lvl="2" indent="0">
              <a:buSzPct val="95000"/>
              <a:buNone/>
            </a:pPr>
            <a:r>
              <a:rPr lang="es-MX" sz="2000" dirty="0">
                <a:latin typeface="Century Gothic" pitchFamily="34" charset="0"/>
              </a:rPr>
              <a:t>	</a:t>
            </a:r>
            <a:r>
              <a:rPr lang="es-MX" sz="2000" dirty="0" smtClean="0">
                <a:latin typeface="Century Gothic" pitchFamily="34" charset="0"/>
              </a:rPr>
              <a:t>Los hechos sociales no dependen de la voluntad</a:t>
            </a:r>
            <a:endParaRPr lang="es-MX" sz="2000" b="0" dirty="0" smtClean="0">
              <a:latin typeface="Century Gothic" pitchFamily="34" charset="0"/>
            </a:endParaRPr>
          </a:p>
          <a:p>
            <a:endParaRPr lang="es-MX" b="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75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539552" y="836712"/>
            <a:ext cx="8064896" cy="3816424"/>
          </a:xfrm>
        </p:spPr>
        <p:txBody>
          <a:bodyPr>
            <a:normAutofit/>
          </a:bodyPr>
          <a:lstStyle/>
          <a:p>
            <a:pPr marL="908050" lvl="2" indent="-457200">
              <a:buSzPct val="95000"/>
              <a:buFont typeface="+mj-lt"/>
              <a:buAutoNum type="arabicPeriod" startAt="2"/>
            </a:pPr>
            <a:r>
              <a:rPr lang="es-MX" sz="2000" dirty="0">
                <a:latin typeface="Century Gothic" pitchFamily="34" charset="0"/>
              </a:rPr>
              <a:t>	</a:t>
            </a:r>
            <a:r>
              <a:rPr lang="es-MX" sz="2000" dirty="0" smtClean="0">
                <a:latin typeface="Century Gothic" pitchFamily="34" charset="0"/>
              </a:rPr>
              <a:t>Evitar prenociones</a:t>
            </a:r>
          </a:p>
          <a:p>
            <a:pPr marL="892175" lvl="2" indent="0">
              <a:buSzPct val="95000"/>
              <a:buNone/>
            </a:pPr>
            <a:r>
              <a:rPr lang="es-MX" sz="2000" dirty="0" smtClean="0">
                <a:latin typeface="Century Gothic" pitchFamily="34" charset="0"/>
              </a:rPr>
              <a:t>	Partir de fenómenos con características comunes, estas no dependen del sociólogo, eliminar datos subjetivos </a:t>
            </a:r>
            <a:endParaRPr lang="es-MX" sz="2000" dirty="0">
              <a:latin typeface="Century Gothic" pitchFamily="34" charset="0"/>
            </a:endParaRPr>
          </a:p>
          <a:p>
            <a:pPr marL="908050" lvl="2" indent="-457200">
              <a:buSzPct val="95000"/>
              <a:buFont typeface="+mj-lt"/>
              <a:buAutoNum type="arabicPeriod" startAt="3"/>
            </a:pPr>
            <a:r>
              <a:rPr lang="es-MX" sz="2000" dirty="0" smtClean="0">
                <a:latin typeface="Century Gothic" pitchFamily="34" charset="0"/>
              </a:rPr>
              <a:t>Sólo </a:t>
            </a:r>
            <a:r>
              <a:rPr lang="es-MX" sz="2000" dirty="0">
                <a:latin typeface="Century Gothic" pitchFamily="34" charset="0"/>
              </a:rPr>
              <a:t>estudiar un grupo de </a:t>
            </a:r>
            <a:r>
              <a:rPr lang="es-MX" sz="2000" dirty="0" smtClean="0">
                <a:latin typeface="Century Gothic" pitchFamily="34" charset="0"/>
              </a:rPr>
              <a:t>fenómenos previamente definidos por características externas comunes</a:t>
            </a:r>
          </a:p>
          <a:p>
            <a:pPr marL="908050" lvl="2" indent="-457200">
              <a:buSzPct val="95000"/>
              <a:buFont typeface="+mj-lt"/>
              <a:buAutoNum type="arabicPeriod" startAt="3"/>
            </a:pPr>
            <a:r>
              <a:rPr lang="es-MX" sz="2000" dirty="0" smtClean="0">
                <a:latin typeface="Century Gothic" pitchFamily="34" charset="0"/>
              </a:rPr>
              <a:t>Construcción de tipos sociales</a:t>
            </a:r>
          </a:p>
          <a:p>
            <a:pPr marL="450850" lvl="2" indent="0">
              <a:buSzPct val="95000"/>
              <a:buNone/>
            </a:pPr>
            <a:r>
              <a:rPr lang="es-MX" sz="2000" dirty="0">
                <a:latin typeface="Century Gothic" pitchFamily="34" charset="0"/>
              </a:rPr>
              <a:t>	</a:t>
            </a:r>
            <a:r>
              <a:rPr lang="es-MX" sz="2000" dirty="0" smtClean="0">
                <a:latin typeface="Century Gothic" pitchFamily="34" charset="0"/>
              </a:rPr>
              <a:t>Diferenciar lo normal de lo patológico</a:t>
            </a:r>
          </a:p>
          <a:p>
            <a:pPr marL="450850" lvl="2" indent="0">
              <a:buSzPct val="95000"/>
              <a:buNone/>
            </a:pPr>
            <a:r>
              <a:rPr lang="es-MX" sz="2000" dirty="0">
                <a:latin typeface="Century Gothic" pitchFamily="34" charset="0"/>
              </a:rPr>
              <a:t>	</a:t>
            </a:r>
            <a:r>
              <a:rPr lang="es-MX" sz="2000" dirty="0" smtClean="0">
                <a:latin typeface="Century Gothic" pitchFamily="34" charset="0"/>
              </a:rPr>
              <a:t>Los tipos son colectivos </a:t>
            </a:r>
            <a:r>
              <a:rPr lang="es-MX" sz="2000" dirty="0" err="1" smtClean="0">
                <a:latin typeface="Century Gothic" pitchFamily="34" charset="0"/>
              </a:rPr>
              <a:t>v.s.</a:t>
            </a:r>
            <a:r>
              <a:rPr lang="es-MX" sz="2000" dirty="0" smtClean="0">
                <a:latin typeface="Century Gothic" pitchFamily="34" charset="0"/>
              </a:rPr>
              <a:t> tipo medio, son </a:t>
            </a:r>
            <a:r>
              <a:rPr lang="es-MX" sz="2000" dirty="0" err="1" smtClean="0">
                <a:latin typeface="Century Gothic" pitchFamily="34" charset="0"/>
              </a:rPr>
              <a:t>ahistóricos</a:t>
            </a:r>
            <a:endParaRPr lang="es-MX" sz="2000" dirty="0" smtClean="0">
              <a:latin typeface="Century Gothic" pitchFamily="34" charset="0"/>
            </a:endParaRPr>
          </a:p>
          <a:p>
            <a:pPr marL="450850" lvl="2" indent="0">
              <a:buSzPct val="95000"/>
              <a:buNone/>
            </a:pPr>
            <a:r>
              <a:rPr lang="es-MX" sz="2000" dirty="0">
                <a:latin typeface="Century Gothic" pitchFamily="34" charset="0"/>
              </a:rPr>
              <a:t>	</a:t>
            </a:r>
            <a:r>
              <a:rPr lang="es-MX" sz="2000" dirty="0" smtClean="0">
                <a:latin typeface="Century Gothic" pitchFamily="34" charset="0"/>
              </a:rPr>
              <a:t>No se determinan por origen histórico sino por causas </a:t>
            </a:r>
          </a:p>
          <a:p>
            <a:pPr marL="450850" lvl="2" indent="0">
              <a:buSzPct val="95000"/>
              <a:buNone/>
            </a:pPr>
            <a:r>
              <a:rPr lang="es-MX" sz="2000" dirty="0">
                <a:latin typeface="Century Gothic" pitchFamily="34" charset="0"/>
              </a:rPr>
              <a:t>	</a:t>
            </a:r>
            <a:r>
              <a:rPr lang="es-MX" sz="2000" dirty="0" smtClean="0">
                <a:latin typeface="Century Gothic" pitchFamily="34" charset="0"/>
              </a:rPr>
              <a:t>Son abstracciones</a:t>
            </a:r>
          </a:p>
        </p:txBody>
      </p:sp>
    </p:spTree>
    <p:extLst>
      <p:ext uri="{BB962C8B-B14F-4D97-AF65-F5344CB8AC3E}">
        <p14:creationId xmlns:p14="http://schemas.microsoft.com/office/powerpoint/2010/main" val="3134296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539552" y="116632"/>
            <a:ext cx="8064896" cy="5472608"/>
          </a:xfrm>
        </p:spPr>
        <p:txBody>
          <a:bodyPr>
            <a:normAutofit/>
          </a:bodyPr>
          <a:lstStyle/>
          <a:p>
            <a:pPr marL="908050" lvl="2" indent="-457200">
              <a:buSzPct val="95000"/>
              <a:buFont typeface="+mj-lt"/>
              <a:buAutoNum type="arabicPeriod" startAt="5"/>
            </a:pPr>
            <a:r>
              <a:rPr lang="es-MX" sz="2000" dirty="0">
                <a:latin typeface="Century Gothic" pitchFamily="34" charset="0"/>
              </a:rPr>
              <a:t>	</a:t>
            </a:r>
            <a:r>
              <a:rPr lang="es-MX" sz="2000" dirty="0" smtClean="0">
                <a:latin typeface="Century Gothic" pitchFamily="34" charset="0"/>
              </a:rPr>
              <a:t>Método comparativo (diferencias concomitantes)</a:t>
            </a:r>
          </a:p>
          <a:p>
            <a:pPr marL="908050" lvl="2" indent="-457200">
              <a:buSzPct val="95000"/>
              <a:buFont typeface="+mj-lt"/>
              <a:buAutoNum type="arabicPeriod" startAt="5"/>
            </a:pPr>
            <a:endParaRPr lang="es-MX" sz="2000" dirty="0">
              <a:latin typeface="Century Gothic" pitchFamily="34" charset="0"/>
            </a:endParaRPr>
          </a:p>
          <a:p>
            <a:pPr marL="908050" lvl="2" indent="-457200">
              <a:buSzPct val="95000"/>
              <a:buFont typeface="+mj-lt"/>
              <a:buAutoNum type="arabicPeriod" startAt="5"/>
            </a:pPr>
            <a:endParaRPr lang="es-MX" sz="2000" dirty="0" smtClean="0">
              <a:latin typeface="Century Gothic" pitchFamily="34" charset="0"/>
            </a:endParaRPr>
          </a:p>
          <a:p>
            <a:pPr marL="908050" lvl="2" indent="-457200">
              <a:buSzPct val="95000"/>
              <a:buFont typeface="+mj-lt"/>
              <a:buAutoNum type="arabicPeriod" startAt="5"/>
            </a:pPr>
            <a:endParaRPr lang="es-MX" sz="1050" dirty="0">
              <a:latin typeface="Century Gothic" pitchFamily="34" charset="0"/>
            </a:endParaRPr>
          </a:p>
          <a:p>
            <a:pPr marL="450850" lvl="2" indent="0">
              <a:buSzPct val="95000"/>
              <a:buNone/>
            </a:pPr>
            <a:r>
              <a:rPr lang="es-MX" sz="2000" dirty="0" smtClean="0">
                <a:latin typeface="Century Gothic" pitchFamily="34" charset="0"/>
              </a:rPr>
              <a:t>	Aunque puede haber complicaciones </a:t>
            </a:r>
          </a:p>
          <a:p>
            <a:pPr marL="450850" lvl="2" indent="0">
              <a:buSzPct val="95000"/>
              <a:buNone/>
            </a:pPr>
            <a:endParaRPr lang="es-MX" sz="2000" dirty="0">
              <a:latin typeface="Century Gothic" pitchFamily="34" charset="0"/>
            </a:endParaRPr>
          </a:p>
          <a:p>
            <a:pPr marL="450850" lvl="2" indent="0">
              <a:buSzPct val="95000"/>
              <a:buNone/>
            </a:pPr>
            <a:endParaRPr lang="es-MX" sz="2000" dirty="0" smtClean="0">
              <a:latin typeface="Century Gothic" pitchFamily="34" charset="0"/>
            </a:endParaRPr>
          </a:p>
          <a:p>
            <a:pPr marL="450850" lvl="2" indent="0">
              <a:buSzPct val="95000"/>
              <a:buNone/>
            </a:pPr>
            <a:endParaRPr lang="es-MX" sz="2000" dirty="0">
              <a:latin typeface="Century Gothic" pitchFamily="34" charset="0"/>
            </a:endParaRPr>
          </a:p>
          <a:p>
            <a:pPr marL="450850" lvl="2" indent="0">
              <a:buSzPct val="95000"/>
              <a:buNone/>
            </a:pPr>
            <a:endParaRPr lang="es-MX" sz="2000" dirty="0" smtClean="0">
              <a:latin typeface="Century Gothic" pitchFamily="34" charset="0"/>
            </a:endParaRPr>
          </a:p>
          <a:p>
            <a:pPr marL="450850" lvl="2" indent="0">
              <a:buSzPct val="95000"/>
              <a:buNone/>
            </a:pPr>
            <a:endParaRPr lang="es-MX" sz="2000" dirty="0">
              <a:latin typeface="Century Gothic" pitchFamily="34" charset="0"/>
            </a:endParaRPr>
          </a:p>
          <a:p>
            <a:pPr marL="450850" lvl="2" indent="0">
              <a:buSzPct val="95000"/>
              <a:buNone/>
            </a:pPr>
            <a:endParaRPr lang="es-MX" sz="2000" dirty="0" smtClean="0">
              <a:latin typeface="Century Gothic" pitchFamily="34" charset="0"/>
            </a:endParaRPr>
          </a:p>
          <a:p>
            <a:pPr marL="450850" lvl="2" indent="0">
              <a:buSzPct val="95000"/>
              <a:buNone/>
            </a:pPr>
            <a:endParaRPr lang="es-MX" sz="2000" dirty="0">
              <a:latin typeface="Century Gothic" pitchFamily="34" charset="0"/>
            </a:endParaRPr>
          </a:p>
          <a:p>
            <a:pPr marL="450850" lvl="2" indent="0">
              <a:buSzPct val="95000"/>
              <a:buNone/>
            </a:pPr>
            <a:endParaRPr lang="es-MX" sz="2000" dirty="0" smtClean="0">
              <a:latin typeface="Century Gothic" pitchFamily="34" charset="0"/>
            </a:endParaRPr>
          </a:p>
          <a:p>
            <a:pPr marL="450850" lvl="2" indent="0">
              <a:buSzPct val="95000"/>
              <a:buNone/>
            </a:pPr>
            <a:r>
              <a:rPr lang="es-MX" sz="2000" dirty="0" smtClean="0">
                <a:latin typeface="Century Gothic" pitchFamily="34" charset="0"/>
              </a:rPr>
              <a:t>Es decir, correlación no es causalidad, se necesitan la interpretación</a:t>
            </a:r>
          </a:p>
          <a:p>
            <a:pPr marL="908050" lvl="2" indent="-457200">
              <a:buSzPct val="95000"/>
              <a:buFont typeface="+mj-lt"/>
              <a:buAutoNum type="arabicPeriod" startAt="5"/>
            </a:pPr>
            <a:endParaRPr lang="es-MX" sz="2000" dirty="0" smtClean="0">
              <a:latin typeface="Century Gothic" pitchFamily="34" charset="0"/>
            </a:endParaRPr>
          </a:p>
        </p:txBody>
      </p:sp>
      <p:sp>
        <p:nvSpPr>
          <p:cNvPr id="5" name="4 Triángulo isósceles"/>
          <p:cNvSpPr/>
          <p:nvPr/>
        </p:nvSpPr>
        <p:spPr>
          <a:xfrm>
            <a:off x="1907704" y="673532"/>
            <a:ext cx="576064" cy="4320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2483768" y="67353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Century Gothic" pitchFamily="34" charset="0"/>
              </a:rPr>
              <a:t>x</a:t>
            </a:r>
          </a:p>
        </p:txBody>
      </p:sp>
      <p:sp>
        <p:nvSpPr>
          <p:cNvPr id="8" name="7 Triángulo isósceles"/>
          <p:cNvSpPr/>
          <p:nvPr/>
        </p:nvSpPr>
        <p:spPr>
          <a:xfrm>
            <a:off x="4211960" y="698714"/>
            <a:ext cx="576064" cy="4320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4788024" y="65436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Century Gothic" pitchFamily="34" charset="0"/>
              </a:rPr>
              <a:t>y</a:t>
            </a:r>
            <a:endParaRPr lang="es-MX" sz="2800" b="1" dirty="0">
              <a:latin typeface="Century Gothic" pitchFamily="34" charset="0"/>
            </a:endParaRPr>
          </a:p>
        </p:txBody>
      </p:sp>
      <p:sp>
        <p:nvSpPr>
          <p:cNvPr id="10" name="9 Flecha derecha"/>
          <p:cNvSpPr/>
          <p:nvPr/>
        </p:nvSpPr>
        <p:spPr>
          <a:xfrm>
            <a:off x="3203848" y="817548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Triángulo isósceles"/>
          <p:cNvSpPr/>
          <p:nvPr/>
        </p:nvSpPr>
        <p:spPr>
          <a:xfrm>
            <a:off x="1907704" y="2314100"/>
            <a:ext cx="576064" cy="4320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2483768" y="231410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Century Gothic" pitchFamily="34" charset="0"/>
              </a:rPr>
              <a:t>z</a:t>
            </a:r>
            <a:endParaRPr lang="es-MX" sz="2800" b="1" dirty="0">
              <a:latin typeface="Century Gothic" pitchFamily="34" charset="0"/>
            </a:endParaRPr>
          </a:p>
        </p:txBody>
      </p:sp>
      <p:sp>
        <p:nvSpPr>
          <p:cNvPr id="13" name="12 Triángulo isósceles"/>
          <p:cNvSpPr/>
          <p:nvPr/>
        </p:nvSpPr>
        <p:spPr>
          <a:xfrm>
            <a:off x="4211960" y="2744908"/>
            <a:ext cx="576064" cy="4320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4788024" y="270056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Century Gothic" pitchFamily="34" charset="0"/>
              </a:rPr>
              <a:t>y</a:t>
            </a:r>
            <a:endParaRPr lang="es-MX" sz="2800" b="1" dirty="0">
              <a:latin typeface="Century Gothic" pitchFamily="34" charset="0"/>
            </a:endParaRPr>
          </a:p>
        </p:txBody>
      </p:sp>
      <p:sp>
        <p:nvSpPr>
          <p:cNvPr id="15" name="14 Flecha derecha"/>
          <p:cNvSpPr/>
          <p:nvPr/>
        </p:nvSpPr>
        <p:spPr>
          <a:xfrm rot="20587854">
            <a:off x="3213539" y="2330240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Triángulo isósceles"/>
          <p:cNvSpPr/>
          <p:nvPr/>
        </p:nvSpPr>
        <p:spPr>
          <a:xfrm>
            <a:off x="4211960" y="1916832"/>
            <a:ext cx="576064" cy="4320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4788024" y="191683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Century Gothic" pitchFamily="34" charset="0"/>
              </a:rPr>
              <a:t>x</a:t>
            </a:r>
          </a:p>
        </p:txBody>
      </p:sp>
      <p:sp>
        <p:nvSpPr>
          <p:cNvPr id="18" name="17 Flecha derecha"/>
          <p:cNvSpPr/>
          <p:nvPr/>
        </p:nvSpPr>
        <p:spPr>
          <a:xfrm rot="1015557">
            <a:off x="3211462" y="2753427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Triángulo isósceles"/>
          <p:cNvSpPr/>
          <p:nvPr/>
        </p:nvSpPr>
        <p:spPr>
          <a:xfrm>
            <a:off x="1915318" y="3735096"/>
            <a:ext cx="576064" cy="4320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CuadroTexto"/>
          <p:cNvSpPr txBox="1"/>
          <p:nvPr/>
        </p:nvSpPr>
        <p:spPr>
          <a:xfrm>
            <a:off x="2491382" y="3735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Century Gothic" pitchFamily="34" charset="0"/>
              </a:rPr>
              <a:t>x</a:t>
            </a:r>
          </a:p>
        </p:txBody>
      </p:sp>
      <p:sp>
        <p:nvSpPr>
          <p:cNvPr id="21" name="20 Triángulo isósceles"/>
          <p:cNvSpPr/>
          <p:nvPr/>
        </p:nvSpPr>
        <p:spPr>
          <a:xfrm>
            <a:off x="4219574" y="3760278"/>
            <a:ext cx="576064" cy="4320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CuadroTexto"/>
          <p:cNvSpPr txBox="1"/>
          <p:nvPr/>
        </p:nvSpPr>
        <p:spPr>
          <a:xfrm>
            <a:off x="4795638" y="371593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Century Gothic" pitchFamily="34" charset="0"/>
              </a:rPr>
              <a:t>z</a:t>
            </a:r>
          </a:p>
        </p:txBody>
      </p:sp>
      <p:sp>
        <p:nvSpPr>
          <p:cNvPr id="23" name="22 Flecha derecha"/>
          <p:cNvSpPr/>
          <p:nvPr/>
        </p:nvSpPr>
        <p:spPr>
          <a:xfrm>
            <a:off x="3211462" y="3879112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Triángulo isósceles"/>
          <p:cNvSpPr/>
          <p:nvPr/>
        </p:nvSpPr>
        <p:spPr>
          <a:xfrm>
            <a:off x="6516216" y="3760278"/>
            <a:ext cx="576064" cy="4320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CuadroTexto"/>
          <p:cNvSpPr txBox="1"/>
          <p:nvPr/>
        </p:nvSpPr>
        <p:spPr>
          <a:xfrm>
            <a:off x="7092280" y="371593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Century Gothic" pitchFamily="34" charset="0"/>
              </a:rPr>
              <a:t>y</a:t>
            </a:r>
            <a:endParaRPr lang="es-MX" sz="2800" b="1" dirty="0">
              <a:latin typeface="Century Gothic" pitchFamily="34" charset="0"/>
            </a:endParaRPr>
          </a:p>
        </p:txBody>
      </p:sp>
      <p:sp>
        <p:nvSpPr>
          <p:cNvPr id="26" name="25 Flecha derecha"/>
          <p:cNvSpPr/>
          <p:nvPr/>
        </p:nvSpPr>
        <p:spPr>
          <a:xfrm>
            <a:off x="5508104" y="3879112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822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188640"/>
            <a:ext cx="73448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Causalidad = Deducción teórica + Verificación empírica</a:t>
            </a:r>
          </a:p>
          <a:p>
            <a:r>
              <a:rPr lang="es-MX" sz="2000" dirty="0">
                <a:latin typeface="Century Gothic" pitchFamily="34" charset="0"/>
              </a:rPr>
              <a:t>	</a:t>
            </a:r>
            <a:r>
              <a:rPr lang="es-MX" sz="2000" dirty="0" smtClean="0">
                <a:latin typeface="Century Gothic" pitchFamily="34" charset="0"/>
              </a:rPr>
              <a:t>			      		  +</a:t>
            </a:r>
          </a:p>
          <a:p>
            <a:r>
              <a:rPr lang="es-MX" sz="2000" dirty="0">
                <a:latin typeface="Century Gothic" pitchFamily="34" charset="0"/>
              </a:rPr>
              <a:t>	</a:t>
            </a:r>
            <a:r>
              <a:rPr lang="es-MX" sz="2000" dirty="0" smtClean="0">
                <a:latin typeface="Century Gothic" pitchFamily="34" charset="0"/>
              </a:rPr>
              <a:t>				 Método genético</a:t>
            </a:r>
          </a:p>
          <a:p>
            <a:endParaRPr lang="es-MX" sz="2000" dirty="0">
              <a:latin typeface="Century Gothic" pitchFamily="34" charset="0"/>
            </a:endParaRPr>
          </a:p>
          <a:p>
            <a:r>
              <a:rPr lang="es-MX" sz="2000" dirty="0" smtClean="0">
                <a:latin typeface="Century Gothic" pitchFamily="34" charset="0"/>
              </a:rPr>
              <a:t>El positivismo: el objeto independiente del sujeto</a:t>
            </a:r>
          </a:p>
          <a:p>
            <a:endParaRPr lang="es-MX" sz="2000" dirty="0">
              <a:latin typeface="Century Gothic" pitchFamily="34" charset="0"/>
            </a:endParaRPr>
          </a:p>
          <a:p>
            <a:r>
              <a:rPr lang="es-MX" sz="2000" dirty="0" smtClean="0">
                <a:latin typeface="Century Gothic" pitchFamily="34" charset="0"/>
              </a:rPr>
              <a:t>Explicación ¿Porqué al elevar la temperatura se eleva el mercurio en el termómetro?</a:t>
            </a:r>
          </a:p>
          <a:p>
            <a:endParaRPr lang="es-MX" sz="2000" dirty="0">
              <a:latin typeface="Century Gothic" pitchFamily="34" charset="0"/>
            </a:endParaRPr>
          </a:p>
          <a:p>
            <a:endParaRPr lang="es-MX" sz="2000" dirty="0" smtClean="0">
              <a:latin typeface="Century Gothic" pitchFamily="34" charset="0"/>
            </a:endParaRPr>
          </a:p>
          <a:p>
            <a:endParaRPr lang="es-MX" sz="2000" dirty="0">
              <a:latin typeface="Century Gothic" pitchFamily="34" charset="0"/>
            </a:endParaRPr>
          </a:p>
          <a:p>
            <a:endParaRPr lang="es-MX" sz="2000" dirty="0" smtClean="0">
              <a:latin typeface="Century Gothic" pitchFamily="34" charset="0"/>
            </a:endParaRPr>
          </a:p>
          <a:p>
            <a:endParaRPr lang="es-MX" sz="2000" dirty="0">
              <a:latin typeface="Century Gothic" pitchFamily="34" charset="0"/>
            </a:endParaRPr>
          </a:p>
          <a:p>
            <a:endParaRPr lang="es-MX" sz="2000" dirty="0" smtClean="0">
              <a:latin typeface="Century Gothic" pitchFamily="34" charset="0"/>
            </a:endParaRPr>
          </a:p>
          <a:p>
            <a:pPr algn="ctr"/>
            <a:endParaRPr lang="es-MX" sz="1100" dirty="0" smtClean="0">
              <a:latin typeface="Century Gothic" pitchFamily="34" charset="0"/>
            </a:endParaRPr>
          </a:p>
          <a:p>
            <a:pPr algn="ctr"/>
            <a:r>
              <a:rPr lang="es-MX" sz="2000" b="1" dirty="0" smtClean="0">
                <a:latin typeface="Century Gothic" pitchFamily="34" charset="0"/>
              </a:rPr>
              <a:t>¿Es positivista?      ¿Es funcionalista?</a:t>
            </a:r>
          </a:p>
        </p:txBody>
      </p:sp>
      <p:sp>
        <p:nvSpPr>
          <p:cNvPr id="5" name="4 Triángulo isósceles"/>
          <p:cNvSpPr/>
          <p:nvPr/>
        </p:nvSpPr>
        <p:spPr>
          <a:xfrm>
            <a:off x="755576" y="3037022"/>
            <a:ext cx="576064" cy="4320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1331640" y="302831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gency FB" pitchFamily="34" charset="0"/>
              </a:rPr>
              <a:t>t</a:t>
            </a:r>
            <a:endParaRPr lang="es-MX" sz="3200" b="1" dirty="0">
              <a:latin typeface="Agency FB" pitchFamily="34" charset="0"/>
            </a:endParaRPr>
          </a:p>
        </p:txBody>
      </p:sp>
      <p:sp>
        <p:nvSpPr>
          <p:cNvPr id="7" name="6 Flecha derecha"/>
          <p:cNvSpPr/>
          <p:nvPr/>
        </p:nvSpPr>
        <p:spPr>
          <a:xfrm>
            <a:off x="1907704" y="3181038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2699792" y="289300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itchFamily="34" charset="0"/>
              </a:rPr>
              <a:t>Expansión mayor del mercurio que el vidrio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940152" y="289300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itchFamily="34" charset="0"/>
              </a:rPr>
              <a:t>Sube el mercurio en el termómetro</a:t>
            </a:r>
          </a:p>
        </p:txBody>
      </p:sp>
      <p:sp>
        <p:nvSpPr>
          <p:cNvPr id="10" name="9 Flecha derecha"/>
          <p:cNvSpPr/>
          <p:nvPr/>
        </p:nvSpPr>
        <p:spPr>
          <a:xfrm>
            <a:off x="5292080" y="3176682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Triángulo isósceles"/>
          <p:cNvSpPr/>
          <p:nvPr/>
        </p:nvSpPr>
        <p:spPr>
          <a:xfrm>
            <a:off x="755576" y="3829110"/>
            <a:ext cx="576064" cy="4320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1331640" y="382039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gency FB" pitchFamily="34" charset="0"/>
              </a:rPr>
              <a:t>x</a:t>
            </a:r>
            <a:endParaRPr lang="es-MX" sz="3200" b="1" dirty="0">
              <a:latin typeface="Agency FB" pitchFamily="34" charset="0"/>
            </a:endParaRPr>
          </a:p>
        </p:txBody>
      </p:sp>
      <p:sp>
        <p:nvSpPr>
          <p:cNvPr id="13" name="12 Flecha derecha"/>
          <p:cNvSpPr/>
          <p:nvPr/>
        </p:nvSpPr>
        <p:spPr>
          <a:xfrm>
            <a:off x="1907704" y="3973126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2699792" y="382911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itchFamily="34" charset="0"/>
              </a:rPr>
              <a:t>Ley</a:t>
            </a:r>
          </a:p>
        </p:txBody>
      </p:sp>
      <p:sp>
        <p:nvSpPr>
          <p:cNvPr id="16" name="15 Flecha derecha"/>
          <p:cNvSpPr/>
          <p:nvPr/>
        </p:nvSpPr>
        <p:spPr>
          <a:xfrm>
            <a:off x="5292080" y="3968770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Triángulo isósceles"/>
          <p:cNvSpPr/>
          <p:nvPr/>
        </p:nvSpPr>
        <p:spPr>
          <a:xfrm>
            <a:off x="6444208" y="3797752"/>
            <a:ext cx="576064" cy="4320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CuadroTexto"/>
          <p:cNvSpPr txBox="1"/>
          <p:nvPr/>
        </p:nvSpPr>
        <p:spPr>
          <a:xfrm>
            <a:off x="7020272" y="375340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Century Gothic" pitchFamily="34" charset="0"/>
              </a:rPr>
              <a:t>y</a:t>
            </a:r>
            <a:endParaRPr lang="es-MX" sz="28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855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184</TotalTime>
  <Words>254</Words>
  <Application>Microsoft Office PowerPoint</Application>
  <PresentationFormat>Presentación en pantalla (4:3)</PresentationFormat>
  <Paragraphs>83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Ángulos</vt:lpstr>
      <vt:lpstr>Las reglas del método sociológico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reglas del método sociológico</dc:title>
  <dc:creator>UAM</dc:creator>
  <cp:lastModifiedBy>UAM</cp:lastModifiedBy>
  <cp:revision>11</cp:revision>
  <dcterms:created xsi:type="dcterms:W3CDTF">2013-03-25T18:37:03Z</dcterms:created>
  <dcterms:modified xsi:type="dcterms:W3CDTF">2013-04-16T18:08:23Z</dcterms:modified>
</cp:coreProperties>
</file>