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59" r:id="rId9"/>
    <p:sldId id="261" r:id="rId10"/>
    <p:sldId id="262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186762-89DC-4C68-86FD-5E306F0F3EFB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F8BDA3-467E-47CC-8502-EEAD0FF4CA8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7 Conector recto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Conector recto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3 Elipse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2C3-BDB0-4F0A-9B9D-9CE20A3DF3F0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8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E27AE-A540-4920-BD9F-0ED1D5D9763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23098-D3AB-4F39-99BB-C18D61BCA93A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A8F66-2976-415C-A0E6-C42150753B9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AD452-05AD-42EC-ADA9-22883B9CB46C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8F369-027C-404D-87AB-A2D49B3DF51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9F545-DD55-4129-9EB4-977E3CABA632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BF4A9-18C6-47F7-863F-3D5E23DC611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E078-EDB6-4311-B2C5-E947B050034D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1023C-C413-4C6E-8DCF-60192C6786C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61EB7-0ADB-4DE9-A692-576E598D37FC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79538-812F-49AD-B02E-E32969DDB86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9 Conector recto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6 Conector recto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471D1-02E5-4E44-9529-575509154B7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1" name="6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22D8A-245E-448C-874B-F3BDE90B8A26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DC0B9-2703-4D3A-9ACF-CFC8CF11F19E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0E7FE-732B-4AB7-A838-1884010EAD9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35C24-9BA2-4FC7-8F78-3E22FA3C8561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3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5CFA7-5294-46EA-8344-8588FED2543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CE7F0-99B7-4648-BE62-CF6E7F1E42DA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6DB1-40AD-418B-B2EB-9527CFD894E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13122-5A6D-450E-B998-7A051CF56B7C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C2CFE-6F61-4A6E-9C22-ED7D07F983E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4DB6916-A335-41EF-99A1-78CE342BE1D4}" type="datetimeFigureOut">
              <a:rPr lang="es-MX"/>
              <a:pPr>
                <a:defRPr/>
              </a:pPr>
              <a:t>13/03/2014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C8ADD84-FAAE-4E7D-B053-25E374B85FD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0" r:id="rId1"/>
    <p:sldLayoutId id="2147483802" r:id="rId2"/>
    <p:sldLayoutId id="2147483811" r:id="rId3"/>
    <p:sldLayoutId id="2147483803" r:id="rId4"/>
    <p:sldLayoutId id="2147483812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9BB39B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09580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9BB39B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9BB39B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Dr. Enrique de la Garza Toledo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L</a:t>
            </a:r>
            <a:r>
              <a:rPr lang="es-MX" dirty="0" smtClean="0"/>
              <a:t>a </a:t>
            </a:r>
            <a:r>
              <a:rPr lang="es-MX" dirty="0" smtClean="0"/>
              <a:t>Diversidad de Capitalismos y el </a:t>
            </a:r>
            <a:r>
              <a:rPr lang="es-MX" dirty="0" err="1" smtClean="0"/>
              <a:t>Postcorporativismo</a:t>
            </a:r>
            <a:r>
              <a:rPr lang="es-MX" dirty="0" smtClean="0"/>
              <a:t> 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contenido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976937"/>
          </a:xfrm>
        </p:spPr>
        <p:txBody>
          <a:bodyPr/>
          <a:lstStyle/>
          <a:p>
            <a:pPr eaLnBrk="1" hangingPunct="1"/>
            <a:r>
              <a:rPr lang="es-MX" smtClean="0"/>
              <a:t>Esos pactos son: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No redistributivos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Implican restricciones salariales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No nacionales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Han aumentado temáticas y número de actores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Muy flexibles</a:t>
            </a:r>
          </a:p>
          <a:p>
            <a:pPr eaLnBrk="1" hangingPunct="1"/>
            <a:endParaRPr lang="es-MX" smtClean="0"/>
          </a:p>
          <a:p>
            <a:pPr eaLnBrk="1" hangingPunct="1"/>
            <a:r>
              <a:rPr lang="es-MX" smtClean="0"/>
              <a:t>Postcorporativismo: función de gobernabilidad con protecciones a la baja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Subordinación más a las corporaciones (empresas) que al Estado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Defensivo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Pactos parciales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smtClean="0"/>
              <a:t>Se añaden nuevas organizaciones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A. Convergencia-Divergencia: simplificación de factores, reducción de la sociedad al mercado.</a:t>
            </a:r>
          </a:p>
          <a:p>
            <a:r>
              <a:rPr lang="es-MX" dirty="0" smtClean="0"/>
              <a:t>Divergencia: análisis estático, tipologías funcionalistas, omiten actores, no explican las divergencias en un país por empresa, región, rama</a:t>
            </a:r>
          </a:p>
          <a:p>
            <a:r>
              <a:rPr lang="es-MX" dirty="0" smtClean="0"/>
              <a:t>Problemas de fondo:</a:t>
            </a:r>
          </a:p>
          <a:p>
            <a:r>
              <a:rPr lang="es-MX" dirty="0" smtClean="0"/>
              <a:t>1. Estructuralismo (regulación Vs. Presiones globales del mercado)</a:t>
            </a:r>
          </a:p>
          <a:p>
            <a:r>
              <a:rPr lang="es-MX" dirty="0" smtClean="0"/>
              <a:t>2. Evolucionismo</a:t>
            </a:r>
          </a:p>
          <a:p>
            <a:r>
              <a:rPr lang="es-MX" dirty="0" smtClean="0"/>
              <a:t>3. Universalismo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4. Funcionalismo</a:t>
            </a:r>
          </a:p>
          <a:p>
            <a:r>
              <a:rPr lang="es-MX" dirty="0" smtClean="0"/>
              <a:t>5. Actor Racional: </a:t>
            </a:r>
          </a:p>
          <a:p>
            <a:r>
              <a:rPr lang="es-MX" dirty="0" smtClean="0"/>
              <a:t>6. Metodológicas (Ley Universal, Tipologías)</a:t>
            </a:r>
          </a:p>
          <a:p>
            <a:pPr>
              <a:buNone/>
            </a:pPr>
            <a:r>
              <a:rPr lang="es-MX" dirty="0" smtClean="0"/>
              <a:t>Diversidad de Capitalismos no es una Teoría 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 (2)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MX" dirty="0" smtClean="0"/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dirty="0" smtClean="0"/>
              <a:t>La sociedad no se redujo al Mercado ni a una suma de actores racionales individuales, ni la sociedad civil a las empresas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dirty="0" smtClean="0"/>
              <a:t>Frente a las mayores asimetrías económicas y políticas, grupos subalternos se asocian y, a veces, logran pactos parciales con el Estado</a:t>
            </a:r>
          </a:p>
          <a:p>
            <a:pPr marL="822325" lvl="1" indent="-457200" eaLnBrk="1" hangingPunct="1">
              <a:buFont typeface="Constantia" pitchFamily="18" charset="0"/>
              <a:buAutoNum type="arabicParenR"/>
            </a:pPr>
            <a:r>
              <a:rPr lang="es-MX" dirty="0" smtClean="0"/>
              <a:t>El Estado ampliado sigue existiendo, aunque menos centralizado, más flexible, con límites cambiantes, con nuevos actores (</a:t>
            </a:r>
            <a:r>
              <a:rPr lang="es-MX" dirty="0" err="1" smtClean="0"/>
              <a:t>ONG’s</a:t>
            </a:r>
            <a:r>
              <a:rPr lang="es-MX" dirty="0" smtClean="0"/>
              <a:t>) diferentes a sindicatos y organizaciones empresariales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79475" lvl="1" indent="-514350" eaLnBrk="1" hangingPunct="1">
              <a:buFont typeface="Constantia" pitchFamily="18" charset="0"/>
              <a:buAutoNum type="arabicPeriod"/>
            </a:pPr>
            <a:r>
              <a:rPr lang="es-MX" smtClean="0"/>
              <a:t>Gramsci y la sociedad civil (organizaciones civiles), campo de la hegemonía</a:t>
            </a:r>
          </a:p>
          <a:p>
            <a:pPr marL="879475" lvl="1" indent="-514350" eaLnBrk="1" hangingPunct="1">
              <a:buFont typeface="Constantia" pitchFamily="18" charset="0"/>
              <a:buAutoNum type="arabicPeriod"/>
            </a:pPr>
            <a:r>
              <a:rPr lang="es-MX" smtClean="0"/>
              <a:t>Estado social: Sociedad civil + Sociedad política</a:t>
            </a:r>
          </a:p>
          <a:p>
            <a:pPr marL="879475" lvl="1" indent="-514350" eaLnBrk="1" hangingPunct="1">
              <a:buFont typeface="Constantia" pitchFamily="18" charset="0"/>
              <a:buAutoNum type="arabicPeriod"/>
            </a:pPr>
            <a:r>
              <a:rPr lang="es-MX" smtClean="0"/>
              <a:t>Estado Keynesiano y Estado benefactor</a:t>
            </a:r>
          </a:p>
          <a:p>
            <a:pPr marL="514350" indent="-514350" eaLnBrk="1" hangingPunct="1">
              <a:buFont typeface="Arial" charset="0"/>
              <a:buChar char="•"/>
            </a:pPr>
            <a:endParaRPr lang="es-MX" smtClean="0"/>
          </a:p>
          <a:p>
            <a:pPr marL="514350" indent="-514350" eaLnBrk="1" hangingPunct="1">
              <a:buFont typeface="Arial" charset="0"/>
              <a:buChar char="•"/>
            </a:pPr>
            <a:r>
              <a:rPr lang="es-MX" smtClean="0"/>
              <a:t>Schmitter (años 70): </a:t>
            </a:r>
          </a:p>
          <a:p>
            <a:pPr marL="879475" lvl="1" indent="-514350" eaLnBrk="1" hangingPunct="1">
              <a:buFont typeface="Constantia" pitchFamily="18" charset="0"/>
              <a:buAutoNum type="arabicPeriod"/>
            </a:pPr>
            <a:r>
              <a:rPr lang="es-MX" smtClean="0"/>
              <a:t>Legitimidad y gobernabilidad del Estado depende de corporaciones: representan intereses particulares (organizaciones civiles)</a:t>
            </a:r>
          </a:p>
          <a:p>
            <a:pPr marL="879475" lvl="1" indent="-514350" eaLnBrk="1" hangingPunct="1">
              <a:buFont typeface="Constantia" pitchFamily="18" charset="0"/>
              <a:buAutoNum type="arabicPeriod"/>
            </a:pPr>
            <a:r>
              <a:rPr lang="es-MX" smtClean="0"/>
              <a:t>Forma de representación o intermediación de intereses</a:t>
            </a:r>
          </a:p>
          <a:p>
            <a:pPr marL="879475" lvl="1" indent="-514350" eaLnBrk="1" hangingPunct="1">
              <a:buFont typeface="Constantia" pitchFamily="18" charset="0"/>
              <a:buAutoNum type="arabicPeriod"/>
            </a:pPr>
            <a:endParaRPr lang="es-MX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mtClean="0"/>
              <a:t>I. Antecedentes</a:t>
            </a:r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Corporativismo:</a:t>
            </a:r>
          </a:p>
          <a:p>
            <a:pPr lvl="1" eaLnBrk="1" hangingPunct="1"/>
            <a:r>
              <a:rPr lang="es-MX" smtClean="0"/>
              <a:t>Monopolio de la representación, con número limitado de asociaciones, por decisión democrática o imposición del Estado, incorporación forzosa de los miembros, mediación estatal, control estatal de liderazgos (paralelo al sistema de partidos, elecciones y parlamentos)</a:t>
            </a:r>
          </a:p>
          <a:p>
            <a:pPr lvl="1" eaLnBrk="1" hangingPunct="1"/>
            <a:r>
              <a:rPr lang="es-MX" smtClean="0"/>
              <a:t>Pacto corporativo: participación de las corporaciones en el diseño de políticas económicas y laborales (articuló acumulación de capital con legitimidades del Estado)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los ochenta fracasó el </a:t>
            </a:r>
            <a:r>
              <a:rPr lang="es-MX" dirty="0" err="1" smtClean="0"/>
              <a:t>Neocorporativismo</a:t>
            </a:r>
            <a:r>
              <a:rPr lang="es-MX" dirty="0" smtClean="0"/>
              <a:t> para avanzar en el plano internacional, al contrario se promovió la liberalización (austeridad fiscal y limitaciones al </a:t>
            </a:r>
            <a:r>
              <a:rPr lang="es-MX" dirty="0" err="1" smtClean="0"/>
              <a:t>Welfare</a:t>
            </a:r>
            <a:r>
              <a:rPr lang="es-MX" dirty="0" smtClean="0"/>
              <a:t>), pero siguió el </a:t>
            </a:r>
            <a:r>
              <a:rPr lang="es-MX" dirty="0" err="1" smtClean="0"/>
              <a:t>collective</a:t>
            </a:r>
            <a:r>
              <a:rPr lang="es-MX" dirty="0" smtClean="0"/>
              <a:t> </a:t>
            </a:r>
            <a:r>
              <a:rPr lang="es-MX" dirty="0" err="1" smtClean="0"/>
              <a:t>bargaining</a:t>
            </a:r>
            <a:r>
              <a:rPr lang="es-MX" dirty="0" smtClean="0"/>
              <a:t> y el diálogo social (sindicatos invitados en regulaciones de detalle), no despareció el </a:t>
            </a:r>
            <a:r>
              <a:rPr lang="es-MX" dirty="0" err="1" smtClean="0"/>
              <a:t>tripartismo</a:t>
            </a:r>
            <a:r>
              <a:rPr lang="es-MX" dirty="0" smtClean="0"/>
              <a:t> en </a:t>
            </a:r>
            <a:r>
              <a:rPr lang="es-MX" dirty="0" err="1" smtClean="0"/>
              <a:t>public</a:t>
            </a:r>
            <a:r>
              <a:rPr lang="es-MX" dirty="0" smtClean="0"/>
              <a:t> </a:t>
            </a:r>
            <a:r>
              <a:rPr lang="es-MX" dirty="0" err="1" smtClean="0"/>
              <a:t>policy</a:t>
            </a:r>
            <a:r>
              <a:rPr lang="es-MX" dirty="0" smtClean="0"/>
              <a:t> en Europa.</a:t>
            </a:r>
          </a:p>
          <a:p>
            <a:r>
              <a:rPr lang="es-MX" dirty="0" smtClean="0"/>
              <a:t>En los noventa no se siguió la línea </a:t>
            </a:r>
            <a:r>
              <a:rPr lang="es-MX" dirty="0" err="1" smtClean="0"/>
              <a:t>Tatcher</a:t>
            </a:r>
            <a:r>
              <a:rPr lang="es-MX" dirty="0" smtClean="0"/>
              <a:t> antisindical, aunque sí la negociación de la limitación salarial con sindicatos debilitados</a:t>
            </a:r>
          </a:p>
          <a:p>
            <a:r>
              <a:rPr lang="es-MX" dirty="0" smtClean="0"/>
              <a:t>Las negociaciones de los 90 mostraron que la negociación tripartita no había llegado a su fin, monetarismo más que </a:t>
            </a:r>
            <a:r>
              <a:rPr lang="es-MX" dirty="0" err="1" smtClean="0"/>
              <a:t>Keynes</a:t>
            </a:r>
            <a:r>
              <a:rPr lang="es-MX" dirty="0" smtClean="0"/>
              <a:t>, con dominancia del mercado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 (I)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Austeridad con pacto social</a:t>
            </a:r>
          </a:p>
          <a:p>
            <a:r>
              <a:rPr lang="es-MX" dirty="0" smtClean="0"/>
              <a:t>Reestructuración del </a:t>
            </a:r>
            <a:r>
              <a:rPr lang="es-MX" dirty="0" err="1" smtClean="0"/>
              <a:t>Welfare</a:t>
            </a:r>
            <a:r>
              <a:rPr lang="es-MX" dirty="0" smtClean="0"/>
              <a:t> con cooperación de sindicatos</a:t>
            </a:r>
          </a:p>
          <a:p>
            <a:r>
              <a:rPr lang="es-MX" dirty="0" smtClean="0"/>
              <a:t>Los europeos no </a:t>
            </a:r>
            <a:r>
              <a:rPr lang="es-MX" dirty="0" err="1" smtClean="0"/>
              <a:t>antisindicatos</a:t>
            </a:r>
            <a:r>
              <a:rPr lang="es-MX" dirty="0" smtClean="0"/>
              <a:t> como sajones</a:t>
            </a:r>
          </a:p>
          <a:p>
            <a:r>
              <a:rPr lang="es-MX" dirty="0" smtClean="0"/>
              <a:t>*</a:t>
            </a:r>
            <a:r>
              <a:rPr lang="es-MX" dirty="0" err="1" smtClean="0"/>
              <a:t>Competitive</a:t>
            </a:r>
            <a:r>
              <a:rPr lang="es-MX" dirty="0" smtClean="0"/>
              <a:t> </a:t>
            </a:r>
            <a:r>
              <a:rPr lang="es-MX" dirty="0" err="1" smtClean="0"/>
              <a:t>corporatism</a:t>
            </a:r>
            <a:endParaRPr lang="es-MX" dirty="0" smtClean="0"/>
          </a:p>
          <a:p>
            <a:r>
              <a:rPr lang="es-MX" dirty="0" smtClean="0"/>
              <a:t>*</a:t>
            </a:r>
            <a:r>
              <a:rPr lang="es-MX" dirty="0" err="1" smtClean="0"/>
              <a:t>Supply</a:t>
            </a:r>
            <a:r>
              <a:rPr lang="es-MX" dirty="0" smtClean="0"/>
              <a:t> </a:t>
            </a:r>
            <a:r>
              <a:rPr lang="es-MX" dirty="0" err="1" smtClean="0"/>
              <a:t>side</a:t>
            </a:r>
            <a:r>
              <a:rPr lang="es-MX" dirty="0" smtClean="0"/>
              <a:t> </a:t>
            </a:r>
            <a:r>
              <a:rPr lang="es-MX" dirty="0" err="1" smtClean="0"/>
              <a:t>corporatism</a:t>
            </a:r>
            <a:endParaRPr lang="es-MX" dirty="0" smtClean="0"/>
          </a:p>
          <a:p>
            <a:r>
              <a:rPr lang="es-MX" dirty="0" smtClean="0"/>
              <a:t>*Lean </a:t>
            </a:r>
            <a:r>
              <a:rPr lang="es-MX" dirty="0" err="1" smtClean="0"/>
              <a:t>corporatism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El cambio en relaciones de fuerza de los 90: pérdida de interés de los académicos en los sindicatos, de las SRI al HRM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 (II)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Le sigue el concepto de </a:t>
            </a:r>
            <a:r>
              <a:rPr lang="es-MX" dirty="0" err="1" smtClean="0"/>
              <a:t>Governnace</a:t>
            </a:r>
            <a:r>
              <a:rPr lang="es-MX" dirty="0" smtClean="0"/>
              <a:t>: interacción Estado y Sociedad Civil, </a:t>
            </a:r>
            <a:r>
              <a:rPr lang="es-MX" dirty="0" err="1" smtClean="0"/>
              <a:t>governance</a:t>
            </a:r>
            <a:r>
              <a:rPr lang="es-MX" dirty="0" smtClean="0"/>
              <a:t> de las relaciones de empleo y su vínculo con la trayectoria de la producción</a:t>
            </a:r>
          </a:p>
          <a:p>
            <a:r>
              <a:rPr lang="es-MX" dirty="0" smtClean="0"/>
              <a:t>El debate del corporativismo alimentó a la Diversidad de Capitalismos en sus dos líneas:</a:t>
            </a:r>
          </a:p>
          <a:p>
            <a:r>
              <a:rPr lang="es-MX" dirty="0" smtClean="0"/>
              <a:t>A). Convergencia (neoclásicos)/divergencia (diversidad)</a:t>
            </a:r>
          </a:p>
          <a:p>
            <a:r>
              <a:rPr lang="es-MX" dirty="0" smtClean="0"/>
              <a:t>B). </a:t>
            </a:r>
            <a:r>
              <a:rPr lang="es-MX" dirty="0" err="1" smtClean="0"/>
              <a:t>Neoinstitucionalismo</a:t>
            </a:r>
            <a:r>
              <a:rPr lang="es-MX" dirty="0" smtClean="0"/>
              <a:t>, a favor de más regulación y coordinación (¿Nueva convergencia?)</a:t>
            </a:r>
          </a:p>
          <a:p>
            <a:r>
              <a:rPr lang="es-MX" dirty="0" smtClean="0"/>
              <a:t>Supuesto: la Economía requiere coordinación, aunque no específicas instituciones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 (III)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Neoinstitucionalismo</a:t>
            </a:r>
            <a:r>
              <a:rPr lang="es-MX" dirty="0" smtClean="0"/>
              <a:t>: instituciones juegan un papel en las respuestas a factores exógenos; las instituciones más destacadas: industrial </a:t>
            </a:r>
            <a:r>
              <a:rPr lang="es-MX" dirty="0" err="1" smtClean="0"/>
              <a:t>relations</a:t>
            </a:r>
            <a:r>
              <a:rPr lang="es-MX" dirty="0" smtClean="0"/>
              <a:t>, labor </a:t>
            </a:r>
            <a:r>
              <a:rPr lang="es-MX" dirty="0" err="1" smtClean="0"/>
              <a:t>market</a:t>
            </a:r>
            <a:r>
              <a:rPr lang="es-MX" dirty="0" smtClean="0"/>
              <a:t>, </a:t>
            </a:r>
            <a:r>
              <a:rPr lang="es-MX" dirty="0" err="1" smtClean="0"/>
              <a:t>welfare</a:t>
            </a:r>
            <a:endParaRPr lang="es-MX" dirty="0" smtClean="0"/>
          </a:p>
          <a:p>
            <a:r>
              <a:rPr lang="es-MX" dirty="0" smtClean="0"/>
              <a:t>Dos Modelos de K: liberal (anglosajón) y Coordinado (Renano). Algunos plantean </a:t>
            </a:r>
            <a:r>
              <a:rPr lang="es-MX" dirty="0" err="1" smtClean="0"/>
              <a:t>copetitive</a:t>
            </a:r>
            <a:r>
              <a:rPr lang="es-MX" dirty="0" smtClean="0"/>
              <a:t> </a:t>
            </a:r>
            <a:r>
              <a:rPr lang="es-MX" dirty="0" err="1" smtClean="0"/>
              <a:t>corporatism</a:t>
            </a:r>
            <a:endParaRPr lang="es-MX" dirty="0" smtClean="0"/>
          </a:p>
          <a:p>
            <a:r>
              <a:rPr lang="es-MX" dirty="0" err="1" smtClean="0"/>
              <a:t>Submodelos</a:t>
            </a:r>
            <a:r>
              <a:rPr lang="es-MX" dirty="0" smtClean="0"/>
              <a:t>: asiático, escandinavo, latino</a:t>
            </a:r>
          </a:p>
          <a:p>
            <a:r>
              <a:rPr lang="es-MX" dirty="0" smtClean="0"/>
              <a:t>Ejemplos: alemán (sistema de acuerdos es constitucional, salud, educación, seguridad social fuera del mercado; con mucha participación de los trabajadores pero al nivel de compañía o de rama, casi universal contratación colectiva); Suecia (seguridad universal, </a:t>
            </a:r>
            <a:r>
              <a:rPr lang="es-MX" dirty="0" err="1" smtClean="0"/>
              <a:t>bargaining</a:t>
            </a:r>
            <a:r>
              <a:rPr lang="es-MX" dirty="0" smtClean="0"/>
              <a:t> universal, el nivel de firma menos importante)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 (IV)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Marcador de contenido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572000"/>
          </a:xfrm>
        </p:spPr>
        <p:txBody>
          <a:bodyPr/>
          <a:lstStyle/>
          <a:p>
            <a:pPr eaLnBrk="1" hangingPunct="1"/>
            <a:r>
              <a:rPr lang="es-MX" smtClean="0"/>
              <a:t>Contradicciones</a:t>
            </a:r>
          </a:p>
          <a:p>
            <a:pPr eaLnBrk="1" hangingPunct="1"/>
            <a:endParaRPr lang="es-MX" smtClean="0"/>
          </a:p>
          <a:p>
            <a:pPr eaLnBrk="1" hangingPunct="1"/>
            <a:endParaRPr lang="es-MX" smtClean="0"/>
          </a:p>
          <a:p>
            <a:pPr eaLnBrk="1" hangingPunct="1"/>
            <a:endParaRPr lang="es-MX" sz="500" smtClean="0"/>
          </a:p>
          <a:p>
            <a:pPr eaLnBrk="1" hangingPunct="1"/>
            <a:endParaRPr lang="es-MX" smtClean="0"/>
          </a:p>
          <a:p>
            <a:pPr eaLnBrk="1" hangingPunct="1"/>
            <a:endParaRPr lang="es-MX" smtClean="0"/>
          </a:p>
          <a:p>
            <a:pPr eaLnBrk="1" hangingPunct="1"/>
            <a:r>
              <a:rPr lang="es-MX" smtClean="0"/>
              <a:t>Neoliberalismo Realmente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smtClean="0"/>
              <a:t>   existente      Estado Gendarme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9560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mtClean="0"/>
              <a:t>II. Neoliberalismo y corporativismo</a:t>
            </a:r>
            <a:endParaRPr lang="es-MX"/>
          </a:p>
        </p:txBody>
      </p:sp>
      <p:sp>
        <p:nvSpPr>
          <p:cNvPr id="9220" name="3 CuadroTexto"/>
          <p:cNvSpPr txBox="1">
            <a:spLocks noChangeArrowheads="1"/>
          </p:cNvSpPr>
          <p:nvPr/>
        </p:nvSpPr>
        <p:spPr bwMode="auto">
          <a:xfrm>
            <a:off x="3708400" y="1557338"/>
            <a:ext cx="51117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Monopolio del mercado de trabajo</a:t>
            </a:r>
          </a:p>
          <a:p>
            <a:r>
              <a:rPr lang="es-MX">
                <a:latin typeface="Constantia" pitchFamily="18" charset="0"/>
              </a:rPr>
              <a:t>Monopolio de la representación           mediación</a:t>
            </a:r>
          </a:p>
          <a:p>
            <a:r>
              <a:rPr lang="es-MX">
                <a:latin typeface="Constantia" pitchFamily="18" charset="0"/>
              </a:rPr>
              <a:t>		       Política de la Economía </a:t>
            </a:r>
          </a:p>
        </p:txBody>
      </p:sp>
      <p:sp>
        <p:nvSpPr>
          <p:cNvPr id="5" name="4 Abrir llave"/>
          <p:cNvSpPr/>
          <p:nvPr/>
        </p:nvSpPr>
        <p:spPr>
          <a:xfrm>
            <a:off x="3419475" y="1557338"/>
            <a:ext cx="288925" cy="647700"/>
          </a:xfrm>
          <a:prstGeom prst="leftBrace">
            <a:avLst>
              <a:gd name="adj1" fmla="val 833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7019925" y="1989138"/>
            <a:ext cx="4318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7 CuadroTexto"/>
          <p:cNvSpPr txBox="1">
            <a:spLocks noChangeArrowheads="1"/>
          </p:cNvSpPr>
          <p:nvPr/>
        </p:nvSpPr>
        <p:spPr bwMode="auto">
          <a:xfrm>
            <a:off x="5364163" y="2781300"/>
            <a:ext cx="3529012" cy="296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onstantia" pitchFamily="18" charset="0"/>
              </a:rPr>
              <a:t>*Estado activo en el control de la     inflación</a:t>
            </a:r>
          </a:p>
          <a:p>
            <a:r>
              <a:rPr lang="es-MX">
                <a:latin typeface="Constantia" pitchFamily="18" charset="0"/>
              </a:rPr>
              <a:t>*Privatización parcial de la Seguridad Social</a:t>
            </a:r>
          </a:p>
          <a:p>
            <a:r>
              <a:rPr lang="es-MX">
                <a:latin typeface="Constantia" pitchFamily="18" charset="0"/>
              </a:rPr>
              <a:t>*Organizaciones civiles *(empresas y organismos internacionales)</a:t>
            </a:r>
          </a:p>
          <a:p>
            <a:endParaRPr lang="es-MX" sz="800">
              <a:latin typeface="Constantia" pitchFamily="18" charset="0"/>
            </a:endParaRPr>
          </a:p>
          <a:p>
            <a:r>
              <a:rPr lang="es-MX">
                <a:latin typeface="Constantia" pitchFamily="18" charset="0"/>
              </a:rPr>
              <a:t>*Estado activo en apertura de la economía y flexibilización del mercado de trabajo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8027988" y="4221163"/>
            <a:ext cx="0" cy="50323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Abrir llave"/>
          <p:cNvSpPr/>
          <p:nvPr/>
        </p:nvSpPr>
        <p:spPr>
          <a:xfrm>
            <a:off x="5076825" y="2781300"/>
            <a:ext cx="358775" cy="3527425"/>
          </a:xfrm>
          <a:prstGeom prst="leftBrace">
            <a:avLst>
              <a:gd name="adj1" fmla="val 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cxnSp>
        <p:nvCxnSpPr>
          <p:cNvPr id="14" name="13 Conector recto"/>
          <p:cNvCxnSpPr/>
          <p:nvPr/>
        </p:nvCxnSpPr>
        <p:spPr>
          <a:xfrm>
            <a:off x="2124075" y="4797425"/>
            <a:ext cx="360363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2124075" y="4941888"/>
            <a:ext cx="360363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2195513" y="4652963"/>
            <a:ext cx="215900" cy="431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contenido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3457575"/>
          </a:xfrm>
        </p:spPr>
        <p:txBody>
          <a:bodyPr/>
          <a:lstStyle/>
          <a:p>
            <a:pPr eaLnBrk="1" hangingPunct="1"/>
            <a:r>
              <a:rPr lang="es-MX" smtClean="0"/>
              <a:t>¿Neoliberalismo = Fin del Corporativismo?</a:t>
            </a:r>
          </a:p>
          <a:p>
            <a:pPr eaLnBrk="1" hangingPunct="1"/>
            <a:endParaRPr lang="es-MX" smtClean="0"/>
          </a:p>
          <a:p>
            <a:pPr eaLnBrk="1" hangingPunct="1"/>
            <a:r>
              <a:rPr lang="es-MX" smtClean="0"/>
              <a:t>Desde fines de los 90’s se reactivan los pactos corporativos: los ajustes económicos necesitan ser pactados</a:t>
            </a:r>
          </a:p>
          <a:p>
            <a:pPr eaLnBrk="1" hangingPunct="1"/>
            <a:endParaRPr lang="es-MX" smtClean="0"/>
          </a:p>
          <a:p>
            <a:pPr eaLnBrk="1" hangingPunct="1"/>
            <a:r>
              <a:rPr lang="es-MX" smtClean="0"/>
              <a:t>Nueva función corporativa: justifican los ajustes económicos y minimizan las protestas, aunque a veces obtienen concesiones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mtClean="0"/>
              <a:t>III. Diversidad de corporativismos</a:t>
            </a:r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ersonalizado 4">
      <a:dk1>
        <a:sysClr val="windowText" lastClr="000000"/>
      </a:dk1>
      <a:lt1>
        <a:sysClr val="window" lastClr="FFFFFF"/>
      </a:lt1>
      <a:dk2>
        <a:srgbClr val="38784D"/>
      </a:dk2>
      <a:lt2>
        <a:srgbClr val="EAEBDE"/>
      </a:lt2>
      <a:accent1>
        <a:srgbClr val="4A953D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315</TotalTime>
  <Words>818</Words>
  <Application>Microsoft Office PowerPoint</Application>
  <PresentationFormat>Presentación en pantalla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Papel</vt:lpstr>
      <vt:lpstr>La Diversidad de Capitalismos y el Postcorporativismo </vt:lpstr>
      <vt:lpstr>I. Antecedentes</vt:lpstr>
      <vt:lpstr>Diapositiva 3</vt:lpstr>
      <vt:lpstr>Antecedentes (I)</vt:lpstr>
      <vt:lpstr>Antecedentes (II)</vt:lpstr>
      <vt:lpstr>Antecedentes (III)</vt:lpstr>
      <vt:lpstr>Antecedentes (IV)</vt:lpstr>
      <vt:lpstr>II. Neoliberalismo y corporativismo</vt:lpstr>
      <vt:lpstr>III. Diversidad de corporativismos</vt:lpstr>
      <vt:lpstr>Diapositiva 10</vt:lpstr>
      <vt:lpstr>Críticas</vt:lpstr>
      <vt:lpstr>Críticas (2)</vt:lpstr>
      <vt:lpstr>Conclusiones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crítica de la Democracia Liberal y el Corporativismo</dc:title>
  <dc:creator>Enrique de la Garza</dc:creator>
  <cp:lastModifiedBy>UAMI</cp:lastModifiedBy>
  <cp:revision>43</cp:revision>
  <dcterms:created xsi:type="dcterms:W3CDTF">2012-04-02T17:22:36Z</dcterms:created>
  <dcterms:modified xsi:type="dcterms:W3CDTF">2014-03-13T18:16:47Z</dcterms:modified>
</cp:coreProperties>
</file>