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19"/>
  </p:notesMasterIdLst>
  <p:sldIdLst>
    <p:sldId id="256" r:id="rId2"/>
    <p:sldId id="257" r:id="rId3"/>
    <p:sldId id="258" r:id="rId4"/>
    <p:sldId id="259" r:id="rId5"/>
    <p:sldId id="276" r:id="rId6"/>
    <p:sldId id="270" r:id="rId7"/>
    <p:sldId id="268" r:id="rId8"/>
    <p:sldId id="272" r:id="rId9"/>
    <p:sldId id="266" r:id="rId10"/>
    <p:sldId id="262" r:id="rId11"/>
    <p:sldId id="260" r:id="rId12"/>
    <p:sldId id="274" r:id="rId13"/>
    <p:sldId id="263" r:id="rId14"/>
    <p:sldId id="264" r:id="rId15"/>
    <p:sldId id="278" r:id="rId16"/>
    <p:sldId id="280" r:id="rId17"/>
    <p:sldId id="261" r:id="rId18"/>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87288" autoAdjust="0"/>
  </p:normalViewPr>
  <p:slideViewPr>
    <p:cSldViewPr>
      <p:cViewPr varScale="1">
        <p:scale>
          <a:sx n="84" d="100"/>
          <a:sy n="84" d="100"/>
        </p:scale>
        <p:origin x="96" y="3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58A0A9-AE9C-406D-AF05-34DC858FFBA7}" type="datetimeFigureOut">
              <a:rPr lang="es-MX" smtClean="0"/>
              <a:t>22/10/2019</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CBE92A-0F4E-4491-9E06-4BB86988FEFA}" type="slidenum">
              <a:rPr lang="es-MX" smtClean="0"/>
              <a:t>‹Nº›</a:t>
            </a:fld>
            <a:endParaRPr lang="es-MX"/>
          </a:p>
        </p:txBody>
      </p:sp>
    </p:spTree>
    <p:extLst>
      <p:ext uri="{BB962C8B-B14F-4D97-AF65-F5344CB8AC3E}">
        <p14:creationId xmlns:p14="http://schemas.microsoft.com/office/powerpoint/2010/main" val="3610223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932E02C-62F5-4572-BCB2-AA2EDD2A4D7B}" type="slidenum">
              <a:rPr lang="es-MX" smtClean="0"/>
              <a:pPr/>
              <a:t>9</a:t>
            </a:fld>
            <a:endParaRPr lang="es-MX" dirty="0"/>
          </a:p>
        </p:txBody>
      </p:sp>
    </p:spTree>
    <p:extLst>
      <p:ext uri="{BB962C8B-B14F-4D97-AF65-F5344CB8AC3E}">
        <p14:creationId xmlns:p14="http://schemas.microsoft.com/office/powerpoint/2010/main" val="2435403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45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pPr>
              <a:defRPr/>
            </a:pPr>
            <a:fld id="{A15F0011-015B-4D83-BF6D-2C0483B7DF95}" type="datetimeFigureOut">
              <a:rPr lang="es-ES" smtClean="0"/>
              <a:pPr>
                <a:defRPr/>
              </a:pPr>
              <a:t>22/10/2019</a:t>
            </a:fld>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40626697-CAE8-4BB8-A0C8-E4D12DF92DCE}" type="slidenum">
              <a:rPr lang="es-ES" smtClean="0"/>
              <a:pPr>
                <a:defRPr/>
              </a:pPr>
              <a:t>‹Nº›</a:t>
            </a:fld>
            <a:endParaRPr lang="es-ES"/>
          </a:p>
        </p:txBody>
      </p:sp>
    </p:spTree>
    <p:extLst>
      <p:ext uri="{BB962C8B-B14F-4D97-AF65-F5344CB8AC3E}">
        <p14:creationId xmlns:p14="http://schemas.microsoft.com/office/powerpoint/2010/main" val="2345755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pPr>
              <a:defRPr/>
            </a:pPr>
            <a:fld id="{523A537C-7AB4-45B7-BB6B-EA8E0AC07158}" type="datetimeFigureOut">
              <a:rPr lang="es-ES" smtClean="0"/>
              <a:pPr>
                <a:defRPr/>
              </a:pPr>
              <a:t>22/10/2019</a:t>
            </a:fld>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23030DBD-750F-4773-904D-D38FB5F66D65}" type="slidenum">
              <a:rPr lang="es-ES" smtClean="0"/>
              <a:pPr>
                <a:defRPr/>
              </a:pPr>
              <a:t>‹Nº›</a:t>
            </a:fld>
            <a:endParaRPr lang="es-ES"/>
          </a:p>
        </p:txBody>
      </p:sp>
    </p:spTree>
    <p:extLst>
      <p:ext uri="{BB962C8B-B14F-4D97-AF65-F5344CB8AC3E}">
        <p14:creationId xmlns:p14="http://schemas.microsoft.com/office/powerpoint/2010/main" val="2552020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pPr>
              <a:defRPr/>
            </a:pPr>
            <a:fld id="{0EB75085-5257-425C-B48E-E31B93307EF4}" type="datetimeFigureOut">
              <a:rPr lang="es-ES" smtClean="0"/>
              <a:pPr>
                <a:defRPr/>
              </a:pPr>
              <a:t>22/10/2019</a:t>
            </a:fld>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38CAB92E-B05E-4D17-9556-2F35D9557D39}" type="slidenum">
              <a:rPr lang="es-ES" smtClean="0"/>
              <a:pPr>
                <a:defRPr/>
              </a:pPr>
              <a:t>‹Nº›</a:t>
            </a:fld>
            <a:endParaRPr lang="es-ES"/>
          </a:p>
        </p:txBody>
      </p:sp>
    </p:spTree>
    <p:extLst>
      <p:ext uri="{BB962C8B-B14F-4D97-AF65-F5344CB8AC3E}">
        <p14:creationId xmlns:p14="http://schemas.microsoft.com/office/powerpoint/2010/main" val="282402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pPr>
              <a:defRPr/>
            </a:pPr>
            <a:fld id="{6E915078-D51F-4505-8863-5DB40B5B7D9A}" type="datetimeFigureOut">
              <a:rPr lang="es-ES" smtClean="0"/>
              <a:pPr>
                <a:defRPr/>
              </a:pPr>
              <a:t>22/10/2019</a:t>
            </a:fld>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8083B491-6362-49B1-BF40-D1A836ECAB64}" type="slidenum">
              <a:rPr lang="es-ES" smtClean="0"/>
              <a:pPr>
                <a:defRPr/>
              </a:pPr>
              <a:t>‹Nº›</a:t>
            </a:fld>
            <a:endParaRPr lang="es-ES"/>
          </a:p>
        </p:txBody>
      </p:sp>
    </p:spTree>
    <p:extLst>
      <p:ext uri="{BB962C8B-B14F-4D97-AF65-F5344CB8AC3E}">
        <p14:creationId xmlns:p14="http://schemas.microsoft.com/office/powerpoint/2010/main" val="833822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pPr>
              <a:defRPr/>
            </a:pPr>
            <a:fld id="{0C46561C-3738-40F7-B50F-5207DC614CDF}" type="datetimeFigureOut">
              <a:rPr lang="es-ES" smtClean="0"/>
              <a:pPr>
                <a:defRPr/>
              </a:pPr>
              <a:t>22/10/2019</a:t>
            </a:fld>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9A5F8798-D20A-49B6-A88B-7F38BA3AB18F}" type="slidenum">
              <a:rPr lang="es-ES" smtClean="0"/>
              <a:pPr>
                <a:defRPr/>
              </a:pPr>
              <a:t>‹Nº›</a:t>
            </a:fld>
            <a:endParaRPr lang="es-ES"/>
          </a:p>
        </p:txBody>
      </p:sp>
    </p:spTree>
    <p:extLst>
      <p:ext uri="{BB962C8B-B14F-4D97-AF65-F5344CB8AC3E}">
        <p14:creationId xmlns:p14="http://schemas.microsoft.com/office/powerpoint/2010/main" val="3965289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pPr>
              <a:defRPr/>
            </a:pPr>
            <a:fld id="{D6D022E8-3774-4A72-8622-BBA84EBD5243}" type="datetimeFigureOut">
              <a:rPr lang="es-ES" smtClean="0"/>
              <a:pPr>
                <a:defRPr/>
              </a:pPr>
              <a:t>22/10/2019</a:t>
            </a:fld>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9F7B864F-C91F-4388-A5B0-8D3C422C823B}" type="slidenum">
              <a:rPr lang="es-ES" smtClean="0"/>
              <a:pPr>
                <a:defRPr/>
              </a:pPr>
              <a:t>‹Nº›</a:t>
            </a:fld>
            <a:endParaRPr lang="es-ES"/>
          </a:p>
        </p:txBody>
      </p:sp>
    </p:spTree>
    <p:extLst>
      <p:ext uri="{BB962C8B-B14F-4D97-AF65-F5344CB8AC3E}">
        <p14:creationId xmlns:p14="http://schemas.microsoft.com/office/powerpoint/2010/main" val="2885135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pPr>
              <a:defRPr/>
            </a:pPr>
            <a:fld id="{B42BB013-3E99-423A-B9C5-30F7CCEC3EEB}" type="datetimeFigureOut">
              <a:rPr lang="es-ES" smtClean="0"/>
              <a:pPr>
                <a:defRPr/>
              </a:pPr>
              <a:t>22/10/2019</a:t>
            </a:fld>
            <a:endParaRPr lang="es-ES"/>
          </a:p>
        </p:txBody>
      </p:sp>
      <p:sp>
        <p:nvSpPr>
          <p:cNvPr id="8" name="Marcador de pie de página 7"/>
          <p:cNvSpPr>
            <a:spLocks noGrp="1"/>
          </p:cNvSpPr>
          <p:nvPr>
            <p:ph type="ftr" sz="quarter" idx="11"/>
          </p:nvPr>
        </p:nvSpPr>
        <p:spPr/>
        <p:txBody>
          <a:bodyPr/>
          <a:lstStyle/>
          <a:p>
            <a:pPr>
              <a:defRPr/>
            </a:pPr>
            <a:endParaRPr lang="es-ES"/>
          </a:p>
        </p:txBody>
      </p:sp>
      <p:sp>
        <p:nvSpPr>
          <p:cNvPr id="9" name="Marcador de número de diapositiva 8"/>
          <p:cNvSpPr>
            <a:spLocks noGrp="1"/>
          </p:cNvSpPr>
          <p:nvPr>
            <p:ph type="sldNum" sz="quarter" idx="12"/>
          </p:nvPr>
        </p:nvSpPr>
        <p:spPr/>
        <p:txBody>
          <a:bodyPr/>
          <a:lstStyle/>
          <a:p>
            <a:pPr>
              <a:defRPr/>
            </a:pPr>
            <a:fld id="{BE4B9F03-D1F3-400A-92B4-F1469232B0E1}" type="slidenum">
              <a:rPr lang="es-ES" smtClean="0"/>
              <a:pPr>
                <a:defRPr/>
              </a:pPr>
              <a:t>‹Nº›</a:t>
            </a:fld>
            <a:endParaRPr lang="es-ES"/>
          </a:p>
        </p:txBody>
      </p:sp>
    </p:spTree>
    <p:extLst>
      <p:ext uri="{BB962C8B-B14F-4D97-AF65-F5344CB8AC3E}">
        <p14:creationId xmlns:p14="http://schemas.microsoft.com/office/powerpoint/2010/main" val="411534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pPr>
              <a:defRPr/>
            </a:pPr>
            <a:fld id="{CA2BA927-A5FB-4459-B487-9EF637C65D02}" type="datetimeFigureOut">
              <a:rPr lang="es-ES" smtClean="0"/>
              <a:pPr>
                <a:defRPr/>
              </a:pPr>
              <a:t>22/10/2019</a:t>
            </a:fld>
            <a:endParaRPr lang="es-ES"/>
          </a:p>
        </p:txBody>
      </p:sp>
      <p:sp>
        <p:nvSpPr>
          <p:cNvPr id="4" name="Marcador de pie de página 3"/>
          <p:cNvSpPr>
            <a:spLocks noGrp="1"/>
          </p:cNvSpPr>
          <p:nvPr>
            <p:ph type="ftr" sz="quarter" idx="11"/>
          </p:nvPr>
        </p:nvSpPr>
        <p:spPr/>
        <p:txBody>
          <a:bodyPr/>
          <a:lstStyle/>
          <a:p>
            <a:pPr>
              <a:defRPr/>
            </a:pPr>
            <a:endParaRPr lang="es-ES"/>
          </a:p>
        </p:txBody>
      </p:sp>
      <p:sp>
        <p:nvSpPr>
          <p:cNvPr id="5" name="Marcador de número de diapositiva 4"/>
          <p:cNvSpPr>
            <a:spLocks noGrp="1"/>
          </p:cNvSpPr>
          <p:nvPr>
            <p:ph type="sldNum" sz="quarter" idx="12"/>
          </p:nvPr>
        </p:nvSpPr>
        <p:spPr/>
        <p:txBody>
          <a:bodyPr/>
          <a:lstStyle/>
          <a:p>
            <a:pPr>
              <a:defRPr/>
            </a:pPr>
            <a:fld id="{621E3607-1117-47B4-8CEF-2E19D184387B}" type="slidenum">
              <a:rPr lang="es-ES" smtClean="0"/>
              <a:pPr>
                <a:defRPr/>
              </a:pPr>
              <a:t>‹Nº›</a:t>
            </a:fld>
            <a:endParaRPr lang="es-ES"/>
          </a:p>
        </p:txBody>
      </p:sp>
    </p:spTree>
    <p:extLst>
      <p:ext uri="{BB962C8B-B14F-4D97-AF65-F5344CB8AC3E}">
        <p14:creationId xmlns:p14="http://schemas.microsoft.com/office/powerpoint/2010/main" val="2436987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a:defRPr/>
            </a:pPr>
            <a:fld id="{B981BFD6-10B6-413A-911A-8917286C5598}" type="datetimeFigureOut">
              <a:rPr lang="es-ES" smtClean="0"/>
              <a:pPr>
                <a:defRPr/>
              </a:pPr>
              <a:t>22/10/2019</a:t>
            </a:fld>
            <a:endParaRPr lang="es-ES"/>
          </a:p>
        </p:txBody>
      </p:sp>
      <p:sp>
        <p:nvSpPr>
          <p:cNvPr id="3" name="Marcador de pie de página 2"/>
          <p:cNvSpPr>
            <a:spLocks noGrp="1"/>
          </p:cNvSpPr>
          <p:nvPr>
            <p:ph type="ftr" sz="quarter" idx="11"/>
          </p:nvPr>
        </p:nvSpPr>
        <p:spPr/>
        <p:txBody>
          <a:bodyPr/>
          <a:lstStyle/>
          <a:p>
            <a:pPr>
              <a:defRPr/>
            </a:pPr>
            <a:endParaRPr lang="es-ES"/>
          </a:p>
        </p:txBody>
      </p:sp>
      <p:sp>
        <p:nvSpPr>
          <p:cNvPr id="4" name="Marcador de número de diapositiva 3"/>
          <p:cNvSpPr>
            <a:spLocks noGrp="1"/>
          </p:cNvSpPr>
          <p:nvPr>
            <p:ph type="sldNum" sz="quarter" idx="12"/>
          </p:nvPr>
        </p:nvSpPr>
        <p:spPr/>
        <p:txBody>
          <a:bodyPr/>
          <a:lstStyle/>
          <a:p>
            <a:pPr>
              <a:defRPr/>
            </a:pPr>
            <a:fld id="{7DFE5670-FF7A-461B-80B1-8D20A128A1E6}" type="slidenum">
              <a:rPr lang="es-ES" smtClean="0"/>
              <a:pPr>
                <a:defRPr/>
              </a:pPr>
              <a:t>‹Nº›</a:t>
            </a:fld>
            <a:endParaRPr lang="es-ES"/>
          </a:p>
        </p:txBody>
      </p:sp>
    </p:spTree>
    <p:extLst>
      <p:ext uri="{BB962C8B-B14F-4D97-AF65-F5344CB8AC3E}">
        <p14:creationId xmlns:p14="http://schemas.microsoft.com/office/powerpoint/2010/main" val="4271316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pPr>
              <a:defRPr/>
            </a:pPr>
            <a:fld id="{07BCC6E9-6AEE-4DB3-8418-023A4F968001}" type="datetimeFigureOut">
              <a:rPr lang="es-ES" smtClean="0"/>
              <a:pPr>
                <a:defRPr/>
              </a:pPr>
              <a:t>22/10/2019</a:t>
            </a:fld>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FB74F5C0-9B87-4E45-AE93-1D171696A8CF}" type="slidenum">
              <a:rPr lang="es-ES" smtClean="0"/>
              <a:pPr>
                <a:defRPr/>
              </a:pPr>
              <a:t>‹Nº›</a:t>
            </a:fld>
            <a:endParaRPr lang="es-ES"/>
          </a:p>
        </p:txBody>
      </p:sp>
    </p:spTree>
    <p:extLst>
      <p:ext uri="{BB962C8B-B14F-4D97-AF65-F5344CB8AC3E}">
        <p14:creationId xmlns:p14="http://schemas.microsoft.com/office/powerpoint/2010/main" val="3214321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pPr>
              <a:defRPr/>
            </a:pPr>
            <a:fld id="{D69DDEFC-BF05-49F2-9059-82D673AA1002}" type="datetimeFigureOut">
              <a:rPr lang="es-ES" smtClean="0"/>
              <a:pPr>
                <a:defRPr/>
              </a:pPr>
              <a:t>22/10/2019</a:t>
            </a:fld>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5640911E-44C0-46F8-9873-12CF659EA4D2}" type="slidenum">
              <a:rPr lang="es-ES" smtClean="0"/>
              <a:pPr>
                <a:defRPr/>
              </a:pPr>
              <a:t>‹Nº›</a:t>
            </a:fld>
            <a:endParaRPr lang="es-ES"/>
          </a:p>
        </p:txBody>
      </p:sp>
    </p:spTree>
    <p:extLst>
      <p:ext uri="{BB962C8B-B14F-4D97-AF65-F5344CB8AC3E}">
        <p14:creationId xmlns:p14="http://schemas.microsoft.com/office/powerpoint/2010/main" val="273731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CA2BA927-A5FB-4459-B487-9EF637C65D02}" type="datetimeFigureOut">
              <a:rPr lang="es-ES" smtClean="0"/>
              <a:pPr>
                <a:defRPr/>
              </a:pPr>
              <a:t>22/10/2019</a:t>
            </a:fld>
            <a:endParaRPr lang="es-ES"/>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s-ES"/>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621E3607-1117-47B4-8CEF-2E19D184387B}" type="slidenum">
              <a:rPr lang="es-ES" smtClean="0"/>
              <a:pPr>
                <a:defRPr/>
              </a:pPr>
              <a:t>‹Nº›</a:t>
            </a:fld>
            <a:endParaRPr lang="es-ES"/>
          </a:p>
        </p:txBody>
      </p:sp>
    </p:spTree>
    <p:extLst>
      <p:ext uri="{BB962C8B-B14F-4D97-AF65-F5344CB8AC3E}">
        <p14:creationId xmlns:p14="http://schemas.microsoft.com/office/powerpoint/2010/main" val="1558603790"/>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MX"/>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3 CuadroTexto"/>
          <p:cNvSpPr txBox="1">
            <a:spLocks noChangeArrowheads="1"/>
          </p:cNvSpPr>
          <p:nvPr/>
        </p:nvSpPr>
        <p:spPr bwMode="auto">
          <a:xfrm>
            <a:off x="684213" y="2133600"/>
            <a:ext cx="7991475" cy="1814513"/>
          </a:xfrm>
          <a:prstGeom prst="rect">
            <a:avLst/>
          </a:prstGeom>
          <a:noFill/>
          <a:ln w="9525">
            <a:noFill/>
            <a:miter lim="800000"/>
            <a:headEnd/>
            <a:tailEnd/>
          </a:ln>
        </p:spPr>
        <p:txBody>
          <a:bodyPr>
            <a:spAutoFit/>
          </a:bodyPr>
          <a:lstStyle/>
          <a:p>
            <a:pPr algn="ctr"/>
            <a:r>
              <a:rPr lang="es-ES" sz="2800">
                <a:latin typeface="Calibri" pitchFamily="34" charset="0"/>
              </a:rPr>
              <a:t>Darnton, Robert  (2009) “La rebelión de los obreros: la gran matanza de gatos en la Calle Saint-Séverin,” en</a:t>
            </a:r>
            <a:r>
              <a:rPr lang="es-ES" sz="2800" b="1">
                <a:latin typeface="Calibri" pitchFamily="34" charset="0"/>
              </a:rPr>
              <a:t> La gran matanza de los gatos y otros episodios en la historia de la cultura francesa,  </a:t>
            </a:r>
            <a:r>
              <a:rPr lang="es-ES" sz="2800">
                <a:latin typeface="Calibri" pitchFamily="34" charset="0"/>
              </a:rPr>
              <a:t>FCE, México D.F.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CuadroTexto"/>
          <p:cNvSpPr txBox="1">
            <a:spLocks noChangeArrowheads="1"/>
          </p:cNvSpPr>
          <p:nvPr/>
        </p:nvSpPr>
        <p:spPr bwMode="auto">
          <a:xfrm>
            <a:off x="539750" y="333375"/>
            <a:ext cx="8208963" cy="6184900"/>
          </a:xfrm>
          <a:prstGeom prst="rect">
            <a:avLst/>
          </a:prstGeom>
          <a:noFill/>
          <a:ln w="9525">
            <a:noFill/>
            <a:miter lim="800000"/>
            <a:headEnd/>
            <a:tailEnd/>
          </a:ln>
        </p:spPr>
        <p:txBody>
          <a:bodyPr>
            <a:spAutoFit/>
          </a:bodyPr>
          <a:lstStyle/>
          <a:p>
            <a:pPr algn="just"/>
            <a:r>
              <a:rPr lang="es-ES" sz="2400" b="1">
                <a:latin typeface="Calibri" pitchFamily="34" charset="0"/>
              </a:rPr>
              <a:t>4. Relato del aprendiz  (Nicolás Contat) acerca del episodio </a:t>
            </a:r>
          </a:p>
          <a:p>
            <a:pPr algn="just"/>
            <a:endParaRPr lang="es-ES" sz="2400" b="1">
              <a:latin typeface="Calibri" pitchFamily="34" charset="0"/>
            </a:endParaRPr>
          </a:p>
          <a:p>
            <a:pPr algn="just">
              <a:buFont typeface="Wingdings" pitchFamily="2" charset="2"/>
              <a:buChar char="ü"/>
            </a:pPr>
            <a:r>
              <a:rPr lang="es-ES">
                <a:latin typeface="Calibri" pitchFamily="34" charset="0"/>
              </a:rPr>
              <a:t> </a:t>
            </a:r>
            <a:r>
              <a:rPr lang="es-ES" sz="2400" b="1">
                <a:latin typeface="Calibri" pitchFamily="34" charset="0"/>
              </a:rPr>
              <a:t> </a:t>
            </a:r>
            <a:r>
              <a:rPr lang="es-ES">
                <a:latin typeface="Calibri" pitchFamily="34" charset="0"/>
              </a:rPr>
              <a:t>Al cansancio de la jornada de trabajo (y una comida repugnante) se suma el hecho de no poder dormir por el ruido de los gatos en la noche (mientras los patrones sí pueden dormir)	       </a:t>
            </a:r>
            <a:r>
              <a:rPr lang="es-ES" u="sng">
                <a:latin typeface="Calibri" pitchFamily="34" charset="0"/>
              </a:rPr>
              <a:t>Sentimiento de envidia y odio hacia ellos</a:t>
            </a:r>
            <a:r>
              <a:rPr lang="es-ES">
                <a:latin typeface="Calibri" pitchFamily="34" charset="0"/>
              </a:rPr>
              <a:t>. </a:t>
            </a:r>
          </a:p>
          <a:p>
            <a:pPr algn="just"/>
            <a:endParaRPr lang="es-ES">
              <a:latin typeface="Calibri" pitchFamily="34" charset="0"/>
            </a:endParaRPr>
          </a:p>
          <a:p>
            <a:pPr algn="just"/>
            <a:r>
              <a:rPr lang="es-ES">
                <a:latin typeface="Calibri" pitchFamily="34" charset="0"/>
              </a:rPr>
              <a:t>	Léveillé imita a los gatos para que los patrones no puedan dormir. Se corre el rumor en el vecindario de que se trata de una brujería.</a:t>
            </a:r>
          </a:p>
          <a:p>
            <a:pPr algn="just"/>
            <a:endParaRPr lang="es-ES">
              <a:latin typeface="Calibri" pitchFamily="34" charset="0"/>
            </a:endParaRPr>
          </a:p>
          <a:p>
            <a:pPr algn="just"/>
            <a:r>
              <a:rPr lang="es-ES">
                <a:latin typeface="Calibri" pitchFamily="34" charset="0"/>
              </a:rPr>
              <a:t>	La patrona ordena matar a los gatos (excepto a su gata </a:t>
            </a:r>
            <a:r>
              <a:rPr lang="es-ES" i="1">
                <a:latin typeface="Calibri" pitchFamily="34" charset="0"/>
              </a:rPr>
              <a:t>Grise</a:t>
            </a:r>
            <a:r>
              <a:rPr lang="es-ES">
                <a:latin typeface="Calibri" pitchFamily="34" charset="0"/>
              </a:rPr>
              <a:t>). Los patrones aman a los gatos y por lo tanto los trabajadores los odian.</a:t>
            </a:r>
          </a:p>
          <a:p>
            <a:pPr algn="just"/>
            <a:endParaRPr lang="es-ES">
              <a:latin typeface="Calibri" pitchFamily="34" charset="0"/>
            </a:endParaRPr>
          </a:p>
          <a:p>
            <a:pPr algn="just"/>
            <a:r>
              <a:rPr lang="es-ES">
                <a:latin typeface="Calibri" pitchFamily="34" charset="0"/>
              </a:rPr>
              <a:t>	Se da la cacería de gatos por parte de los aprendices y oficiales. Se nombra un verdugo, un cuerpo de guardias, un confesor y se pronuncia la sentencia. Esto les causa mucha risa y diversión. </a:t>
            </a:r>
          </a:p>
          <a:p>
            <a:pPr algn="just"/>
            <a:endParaRPr lang="es-ES">
              <a:latin typeface="Calibri" pitchFamily="34" charset="0"/>
            </a:endParaRPr>
          </a:p>
          <a:p>
            <a:pPr algn="just"/>
            <a:r>
              <a:rPr lang="es-ES">
                <a:latin typeface="Calibri" pitchFamily="34" charset="0"/>
              </a:rPr>
              <a:t>	Llegan los patrones: la patrona siente que ellos matan a los gatos porque no pueden matarlos a ellos. Se retiran ofendidos.</a:t>
            </a:r>
          </a:p>
          <a:p>
            <a:pPr algn="just"/>
            <a:endParaRPr lang="es-ES">
              <a:latin typeface="Calibri" pitchFamily="34" charset="0"/>
            </a:endParaRPr>
          </a:p>
          <a:p>
            <a:pPr algn="just"/>
            <a:r>
              <a:rPr lang="es-ES">
                <a:latin typeface="Calibri" pitchFamily="34" charset="0"/>
              </a:rPr>
              <a:t>	A los obreros les causa mucha diversión y alegría la situación. La imitan en formá de sátira. Se reconoce a Léveillé su mérito. </a:t>
            </a:r>
          </a:p>
        </p:txBody>
      </p:sp>
      <p:cxnSp>
        <p:nvCxnSpPr>
          <p:cNvPr id="4" name="3 Conector recto de flecha"/>
          <p:cNvCxnSpPr/>
          <p:nvPr/>
        </p:nvCxnSpPr>
        <p:spPr>
          <a:xfrm>
            <a:off x="2195513" y="1916113"/>
            <a:ext cx="4318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a:off x="971550" y="2420938"/>
            <a:ext cx="43021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a:off x="971550" y="3284538"/>
            <a:ext cx="4318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a:off x="900113" y="6021388"/>
            <a:ext cx="503237"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Conector recto de flecha"/>
          <p:cNvCxnSpPr/>
          <p:nvPr/>
        </p:nvCxnSpPr>
        <p:spPr>
          <a:xfrm>
            <a:off x="900113" y="4076700"/>
            <a:ext cx="50323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p:nvPr/>
        </p:nvCxnSpPr>
        <p:spPr>
          <a:xfrm>
            <a:off x="900113" y="5229225"/>
            <a:ext cx="50323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CuadroTexto"/>
          <p:cNvSpPr txBox="1">
            <a:spLocks noChangeArrowheads="1"/>
          </p:cNvSpPr>
          <p:nvPr/>
        </p:nvSpPr>
        <p:spPr bwMode="auto">
          <a:xfrm>
            <a:off x="539750" y="476250"/>
            <a:ext cx="8135938" cy="5910263"/>
          </a:xfrm>
          <a:prstGeom prst="rect">
            <a:avLst/>
          </a:prstGeom>
          <a:noFill/>
          <a:ln w="9525">
            <a:noFill/>
            <a:miter lim="800000"/>
            <a:headEnd/>
            <a:tailEnd/>
          </a:ln>
        </p:spPr>
        <p:txBody>
          <a:bodyPr>
            <a:spAutoFit/>
          </a:bodyPr>
          <a:lstStyle/>
          <a:p>
            <a:pPr marL="457200" indent="-457200">
              <a:buFontTx/>
              <a:buAutoNum type="arabicPeriod" startAt="4"/>
              <a:defRPr/>
            </a:pPr>
            <a:r>
              <a:rPr lang="es-ES" sz="2400" b="1">
                <a:latin typeface="Calibri" pitchFamily="34" charset="0"/>
                <a:cs typeface="Calibri" pitchFamily="34" charset="0"/>
              </a:rPr>
              <a:t>Reconstrucción (interpretación) de la situación por el autor</a:t>
            </a:r>
          </a:p>
          <a:p>
            <a:pPr marL="15875" indent="-15875" algn="just">
              <a:defRPr/>
            </a:pPr>
            <a:endParaRPr lang="es-ES" sz="2400">
              <a:latin typeface="Calibri" pitchFamily="34" charset="0"/>
              <a:cs typeface="Calibri" pitchFamily="34" charset="0"/>
            </a:endParaRPr>
          </a:p>
          <a:p>
            <a:pPr marL="15875" indent="-15875" algn="just">
              <a:defRPr/>
            </a:pPr>
            <a:r>
              <a:rPr lang="es-ES" sz="2400">
                <a:latin typeface="Calibri" pitchFamily="34" charset="0"/>
                <a:cs typeface="Calibri" pitchFamily="34" charset="0"/>
              </a:rPr>
              <a:t>- </a:t>
            </a:r>
            <a:r>
              <a:rPr lang="es-ES" b="1">
                <a:latin typeface="Calibri" pitchFamily="34" charset="0"/>
                <a:cs typeface="Calibri" pitchFamily="34" charset="0"/>
              </a:rPr>
              <a:t>Condiciones precarias de vida de los aprendices y oficiales </a:t>
            </a:r>
            <a:r>
              <a:rPr lang="es-ES">
                <a:latin typeface="Calibri" pitchFamily="34" charset="0"/>
                <a:cs typeface="Calibri" pitchFamily="34" charset="0"/>
              </a:rPr>
              <a:t>(dormían en un cuarto helado y sucio, recibían como paga la sobra de la comida, trabajaban todo el día,  eran maltratados por el patrón, no podían descansar en las noches –por el ruido de los gatos- mientras los patrones sí)                </a:t>
            </a:r>
            <a:r>
              <a:rPr lang="es-ES" b="1">
                <a:latin typeface="Calibri" pitchFamily="34" charset="0"/>
                <a:cs typeface="Calibri" pitchFamily="34" charset="0"/>
              </a:rPr>
              <a:t>Sentimiento de injusticia y odio hacia los patrones. Deseo de venganza</a:t>
            </a:r>
          </a:p>
          <a:p>
            <a:pPr marL="15875" indent="-15875" algn="just">
              <a:defRPr/>
            </a:pPr>
            <a:r>
              <a:rPr lang="es-ES" b="1">
                <a:latin typeface="Calibri" pitchFamily="34" charset="0"/>
                <a:cs typeface="Calibri" pitchFamily="34" charset="0"/>
              </a:rPr>
              <a:t>		</a:t>
            </a:r>
          </a:p>
          <a:p>
            <a:pPr marL="15875" indent="-15875" algn="just">
              <a:defRPr/>
            </a:pPr>
            <a:r>
              <a:rPr lang="es-ES" b="1">
                <a:latin typeface="Calibri" pitchFamily="34" charset="0"/>
                <a:cs typeface="Calibri" pitchFamily="34" charset="0"/>
              </a:rPr>
              <a:t>		</a:t>
            </a:r>
            <a:r>
              <a:rPr lang="es-ES">
                <a:latin typeface="Calibri" pitchFamily="34" charset="0"/>
                <a:cs typeface="Calibri" pitchFamily="34" charset="0"/>
              </a:rPr>
              <a:t>Aprendices y oficiales comienzan la cacería y matanza de gatos. Primero matan a </a:t>
            </a:r>
            <a:r>
              <a:rPr lang="es-ES" i="1">
                <a:latin typeface="Calibri" pitchFamily="34" charset="0"/>
                <a:cs typeface="Calibri" pitchFamily="34" charset="0"/>
              </a:rPr>
              <a:t>Grise</a:t>
            </a:r>
            <a:r>
              <a:rPr lang="es-ES">
                <a:latin typeface="Calibri" pitchFamily="34" charset="0"/>
                <a:cs typeface="Calibri" pitchFamily="34" charset="0"/>
              </a:rPr>
              <a:t>. Realizan una parodia de juicio donde declaran culpables a los gatos. Llegan y se retiran los patrones. Éxtasis de alegría, desorden y risa. Imitaciones paródicas dentro de la vida del taller: broma-humillación. </a:t>
            </a:r>
            <a:endParaRPr lang="es-ES" b="1">
              <a:latin typeface="Calibri" pitchFamily="34" charset="0"/>
              <a:cs typeface="Calibri" pitchFamily="34" charset="0"/>
            </a:endParaRPr>
          </a:p>
          <a:p>
            <a:pPr marL="15875" indent="-15875" algn="just">
              <a:buFontTx/>
              <a:buChar char="-"/>
              <a:defRPr/>
            </a:pPr>
            <a:endParaRPr lang="es-ES" b="1">
              <a:latin typeface="Calibri" pitchFamily="34" charset="0"/>
              <a:cs typeface="Calibri" pitchFamily="34" charset="0"/>
            </a:endParaRPr>
          </a:p>
          <a:p>
            <a:pPr marL="1844675" lvl="4" indent="-15875" algn="just">
              <a:defRPr/>
            </a:pPr>
            <a:r>
              <a:rPr lang="es-ES" b="1" u="sng">
                <a:latin typeface="Calibri" pitchFamily="34" charset="0"/>
                <a:cs typeface="Calibri" pitchFamily="34" charset="0"/>
              </a:rPr>
              <a:t>Explicaciones posibles</a:t>
            </a:r>
            <a:r>
              <a:rPr lang="es-ES" b="1">
                <a:latin typeface="Calibri" pitchFamily="34" charset="0"/>
                <a:cs typeface="Calibri" pitchFamily="34" charset="0"/>
              </a:rPr>
              <a:t>:</a:t>
            </a:r>
          </a:p>
          <a:p>
            <a:pPr marL="1844675" lvl="4" indent="-15875" algn="just">
              <a:defRPr/>
            </a:pPr>
            <a:endParaRPr lang="es-ES" b="1">
              <a:latin typeface="Calibri" pitchFamily="34" charset="0"/>
              <a:cs typeface="Calibri" pitchFamily="34" charset="0"/>
            </a:endParaRPr>
          </a:p>
          <a:p>
            <a:pPr marL="15875" lvl="4" indent="-15875" algn="just">
              <a:defRPr/>
            </a:pPr>
            <a:r>
              <a:rPr lang="es-ES" b="1">
                <a:latin typeface="Calibri" pitchFamily="34" charset="0"/>
                <a:cs typeface="Calibri" pitchFamily="34" charset="0"/>
              </a:rPr>
              <a:t>a)</a:t>
            </a:r>
            <a:r>
              <a:rPr lang="es-ES">
                <a:latin typeface="Calibri" pitchFamily="34" charset="0"/>
                <a:cs typeface="Calibri" pitchFamily="34" charset="0"/>
              </a:rPr>
              <a:t> </a:t>
            </a:r>
            <a:r>
              <a:rPr lang="es-ES" b="1">
                <a:latin typeface="Calibri" pitchFamily="34" charset="0"/>
                <a:cs typeface="Calibri" pitchFamily="34" charset="0"/>
              </a:rPr>
              <a:t>La matanza de gatos expresa el </a:t>
            </a:r>
            <a:r>
              <a:rPr lang="es-ES" b="1" i="1">
                <a:latin typeface="Calibri" pitchFamily="34" charset="0"/>
                <a:cs typeface="Calibri" pitchFamily="34" charset="0"/>
              </a:rPr>
              <a:t>odio de clase </a:t>
            </a:r>
            <a:r>
              <a:rPr lang="es-ES" b="1">
                <a:latin typeface="Calibri" pitchFamily="34" charset="0"/>
                <a:cs typeface="Calibri" pitchFamily="34" charset="0"/>
              </a:rPr>
              <a:t>hacia el patrón y su esposa</a:t>
            </a:r>
            <a:r>
              <a:rPr lang="es-ES">
                <a:latin typeface="Calibri" pitchFamily="34" charset="0"/>
                <a:cs typeface="Calibri" pitchFamily="34" charset="0"/>
              </a:rPr>
              <a:t>. Odio fundado en el deterioro vida de los obreros, su sustitución por obreros no calificados, trabajo temporal y despidos en las imprentas, contraste entre mundo del patrón y del obrero  	La matanza de los gatos buscaba restablecer el pasado mítico de las imprentas pequeñas. </a:t>
            </a:r>
            <a:endParaRPr lang="es-ES" b="1">
              <a:latin typeface="Calibri" pitchFamily="34" charset="0"/>
              <a:cs typeface="Calibri" pitchFamily="34" charset="0"/>
            </a:endParaRPr>
          </a:p>
        </p:txBody>
      </p:sp>
      <p:cxnSp>
        <p:nvCxnSpPr>
          <p:cNvPr id="4" name="3 Conector recto de flecha"/>
          <p:cNvCxnSpPr/>
          <p:nvPr/>
        </p:nvCxnSpPr>
        <p:spPr>
          <a:xfrm>
            <a:off x="3924300" y="2276475"/>
            <a:ext cx="71913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rot="5400000">
            <a:off x="1764507" y="4364831"/>
            <a:ext cx="4318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a:off x="1042988" y="3141663"/>
            <a:ext cx="360362"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rot="5400000" flipH="1" flipV="1">
            <a:off x="898525" y="2997201"/>
            <a:ext cx="2889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a:off x="1692275" y="5876925"/>
            <a:ext cx="57626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276225" y="228600"/>
            <a:ext cx="8591550" cy="1066801"/>
          </a:xfrm>
        </p:spPr>
        <p:txBody>
          <a:bodyPr/>
          <a:lstStyle/>
          <a:p>
            <a:r>
              <a:rPr lang="es-MX" b="1" dirty="0" smtClean="0"/>
              <a:t>Construcción del dato</a:t>
            </a:r>
            <a:endParaRPr lang="es-MX" b="1" dirty="0"/>
          </a:p>
        </p:txBody>
      </p:sp>
      <p:sp>
        <p:nvSpPr>
          <p:cNvPr id="5" name="4 Rectángulo"/>
          <p:cNvSpPr/>
          <p:nvPr/>
        </p:nvSpPr>
        <p:spPr>
          <a:xfrm>
            <a:off x="467544" y="1484784"/>
            <a:ext cx="8208912" cy="489654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MX" sz="2400" dirty="0">
              <a:solidFill>
                <a:srgbClr val="002060"/>
              </a:solidFill>
            </a:endParaRPr>
          </a:p>
        </p:txBody>
      </p:sp>
      <p:sp>
        <p:nvSpPr>
          <p:cNvPr id="8" name="7 Rectángulo"/>
          <p:cNvSpPr/>
          <p:nvPr/>
        </p:nvSpPr>
        <p:spPr>
          <a:xfrm>
            <a:off x="1547664" y="2204864"/>
            <a:ext cx="6048672" cy="5632311"/>
          </a:xfrm>
          <a:prstGeom prst="rect">
            <a:avLst/>
          </a:prstGeom>
        </p:spPr>
        <p:txBody>
          <a:bodyPr wrap="square">
            <a:spAutoFit/>
          </a:bodyPr>
          <a:lstStyle/>
          <a:p>
            <a:pPr algn="just"/>
            <a:r>
              <a:rPr lang="es-MX" sz="2400" dirty="0" smtClean="0">
                <a:solidFill>
                  <a:srgbClr val="002060"/>
                </a:solidFill>
              </a:rPr>
              <a:t>Descubre y Prueba</a:t>
            </a:r>
          </a:p>
          <a:p>
            <a:pPr algn="just"/>
            <a:endParaRPr lang="es-MX" sz="2400" dirty="0" smtClean="0">
              <a:solidFill>
                <a:srgbClr val="002060"/>
              </a:solidFill>
            </a:endParaRPr>
          </a:p>
          <a:p>
            <a:pPr marL="457200" indent="-457200" algn="just">
              <a:buAutoNum type="arabicPeriod"/>
            </a:pPr>
            <a:r>
              <a:rPr lang="es-MX" sz="2400" dirty="0" smtClean="0">
                <a:solidFill>
                  <a:srgbClr val="002060"/>
                </a:solidFill>
              </a:rPr>
              <a:t>Que no había mas movilidad social en el taller (ya no hay oficiales del patrón)</a:t>
            </a:r>
          </a:p>
          <a:p>
            <a:pPr marL="457200" indent="-457200" algn="just">
              <a:buAutoNum type="arabicPeriod"/>
            </a:pPr>
            <a:endParaRPr lang="es-MX" sz="2400" dirty="0" smtClean="0">
              <a:solidFill>
                <a:srgbClr val="002060"/>
              </a:solidFill>
            </a:endParaRPr>
          </a:p>
          <a:p>
            <a:pPr marL="457200" indent="-457200">
              <a:buAutoNum type="arabicPeriod"/>
            </a:pPr>
            <a:r>
              <a:rPr lang="es-MX" sz="2400" dirty="0" smtClean="0">
                <a:solidFill>
                  <a:srgbClr val="002060"/>
                </a:solidFill>
              </a:rPr>
              <a:t>Que se modificaban las condiciones de los trabajadores (deterioro de sus condiciones de trabajo)</a:t>
            </a:r>
          </a:p>
          <a:p>
            <a:pPr marL="457200" indent="-457200">
              <a:buAutoNum type="arabicPeriod"/>
            </a:pPr>
            <a:endParaRPr lang="es-MX" sz="2400" dirty="0" smtClean="0">
              <a:solidFill>
                <a:srgbClr val="002060"/>
              </a:solidFill>
            </a:endParaRPr>
          </a:p>
          <a:p>
            <a:pPr marL="457200" indent="-457200" algn="just">
              <a:buAutoNum type="arabicPeriod"/>
            </a:pPr>
            <a:r>
              <a:rPr lang="es-MX" sz="2400" dirty="0" smtClean="0">
                <a:solidFill>
                  <a:srgbClr val="002060"/>
                </a:solidFill>
              </a:rPr>
              <a:t>No había tal relación idílica entre patrón y trabajadores </a:t>
            </a:r>
          </a:p>
          <a:p>
            <a:pPr algn="r"/>
            <a:r>
              <a:rPr lang="es-MX" sz="2400" dirty="0" smtClean="0">
                <a:solidFill>
                  <a:srgbClr val="002060"/>
                </a:solidFill>
              </a:rPr>
              <a:t>      </a:t>
            </a:r>
          </a:p>
          <a:p>
            <a:pPr algn="just"/>
            <a:endParaRPr lang="es-MX" sz="2400" dirty="0" smtClean="0">
              <a:solidFill>
                <a:srgbClr val="002060"/>
              </a:solidFill>
            </a:endParaRPr>
          </a:p>
          <a:p>
            <a:pPr algn="just"/>
            <a:endParaRPr lang="es-MX" sz="2400" dirty="0" smtClean="0">
              <a:solidFill>
                <a:srgbClr val="002060"/>
              </a:solidFill>
            </a:endParaRPr>
          </a:p>
          <a:p>
            <a:pPr algn="just"/>
            <a:endParaRPr lang="es-MX" sz="2400" dirty="0">
              <a:solidFill>
                <a:srgbClr val="002060"/>
              </a:solidFill>
            </a:endParaRPr>
          </a:p>
        </p:txBody>
      </p:sp>
      <p:pic>
        <p:nvPicPr>
          <p:cNvPr id="6" name="~PP2950.WAV">
            <a:hlinkClick r:id="" action="ppaction://media"/>
          </p:cNvPr>
          <p:cNvPicPr>
            <a:picLocks noRot="1" noChangeAspect="1"/>
          </p:cNvPicPr>
          <p:nvPr>
            <a:wavAudioFile r:embed="rId1" name="~PP2950.WAV"/>
          </p:nvPr>
        </p:nvPicPr>
        <p:blipFill>
          <a:blip r:embed="rId3" cstate="print"/>
          <a:stretch>
            <a:fillRect/>
          </a:stretch>
        </p:blipFill>
        <p:spPr>
          <a:xfrm>
            <a:off x="8632825" y="6346825"/>
            <a:ext cx="304800" cy="304800"/>
          </a:xfrm>
          <a:prstGeom prst="rect">
            <a:avLst/>
          </a:prstGeom>
        </p:spPr>
      </p:pic>
    </p:spTree>
    <p:extLst>
      <p:ext uri="{BB962C8B-B14F-4D97-AF65-F5344CB8AC3E}">
        <p14:creationId xmlns:p14="http://schemas.microsoft.com/office/powerpoint/2010/main" val="2015497877"/>
      </p:ext>
    </p:extLst>
  </p:cSld>
  <p:clrMapOvr>
    <a:masterClrMapping/>
  </p:clrMapOvr>
  <p:transition advTm="3628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CuadroTexto"/>
          <p:cNvSpPr txBox="1">
            <a:spLocks noChangeArrowheads="1"/>
          </p:cNvSpPr>
          <p:nvPr/>
        </p:nvSpPr>
        <p:spPr bwMode="auto">
          <a:xfrm>
            <a:off x="468313" y="404813"/>
            <a:ext cx="8280400" cy="6053137"/>
          </a:xfrm>
          <a:prstGeom prst="rect">
            <a:avLst/>
          </a:prstGeom>
          <a:noFill/>
          <a:ln w="9525">
            <a:noFill/>
            <a:miter lim="800000"/>
            <a:headEnd/>
            <a:tailEnd/>
          </a:ln>
        </p:spPr>
        <p:txBody>
          <a:bodyPr>
            <a:spAutoFit/>
          </a:bodyPr>
          <a:lstStyle/>
          <a:p>
            <a:pPr algn="just"/>
            <a:r>
              <a:rPr lang="es-ES" b="1">
                <a:latin typeface="Calibri" pitchFamily="34" charset="0"/>
              </a:rPr>
              <a:t>b) La matanza de los gatos se arraigó en creencias y simbolismos populares fuertemente arraigados: </a:t>
            </a:r>
            <a:endParaRPr lang="es-ES">
              <a:latin typeface="Calibri" pitchFamily="34" charset="0"/>
            </a:endParaRPr>
          </a:p>
          <a:p>
            <a:endParaRPr lang="es-ES">
              <a:latin typeface="Calibri" pitchFamily="34" charset="0"/>
            </a:endParaRPr>
          </a:p>
          <a:p>
            <a:pPr algn="just">
              <a:buFontTx/>
              <a:buChar char="-"/>
            </a:pPr>
            <a:r>
              <a:rPr lang="es-ES" u="sng">
                <a:latin typeface="Calibri" pitchFamily="34" charset="0"/>
              </a:rPr>
              <a:t>El Carnaval y la Cuaresma</a:t>
            </a:r>
            <a:r>
              <a:rPr lang="es-ES">
                <a:latin typeface="Calibri" pitchFamily="34" charset="0"/>
              </a:rPr>
              <a:t> (diversión y sacrificio): se torturaba a los gatos y se les tiraban los pelos</a:t>
            </a:r>
          </a:p>
          <a:p>
            <a:pPr algn="just"/>
            <a:endParaRPr lang="es-ES">
              <a:latin typeface="Calibri" pitchFamily="34" charset="0"/>
            </a:endParaRPr>
          </a:p>
          <a:p>
            <a:pPr algn="just">
              <a:buFontTx/>
              <a:buChar char="-"/>
            </a:pPr>
            <a:r>
              <a:rPr lang="es-ES" u="sng">
                <a:latin typeface="Calibri" pitchFamily="34" charset="0"/>
              </a:rPr>
              <a:t>Ciclo de San Juan Bautis</a:t>
            </a:r>
            <a:r>
              <a:rPr lang="es-ES">
                <a:latin typeface="Calibri" pitchFamily="34" charset="0"/>
              </a:rPr>
              <a:t>ta: se quemaban los gatos en la hoguera dentro de bolsas o sacos. Cacería de brujas. </a:t>
            </a:r>
          </a:p>
          <a:p>
            <a:pPr algn="just"/>
            <a:endParaRPr lang="es-ES">
              <a:latin typeface="Calibri" pitchFamily="34" charset="0"/>
            </a:endParaRPr>
          </a:p>
          <a:p>
            <a:pPr algn="just">
              <a:buFontTx/>
              <a:buChar char="-"/>
            </a:pPr>
            <a:r>
              <a:rPr lang="es-ES">
                <a:latin typeface="Calibri" pitchFamily="34" charset="0"/>
              </a:rPr>
              <a:t> </a:t>
            </a:r>
            <a:r>
              <a:rPr lang="es-ES" u="sng">
                <a:latin typeface="Calibri" pitchFamily="34" charset="0"/>
              </a:rPr>
              <a:t>Fiesta de San Juan Evangelista </a:t>
            </a:r>
            <a:r>
              <a:rPr lang="es-ES">
                <a:latin typeface="Calibri" pitchFamily="34" charset="0"/>
              </a:rPr>
              <a:t>(patrono de los impresores):  Se realizaban juicios ficticios donde se ponía en juego  las obligaciones y sanciones (multas) de obreros. Las multas se utilizaban para pagar la comida y bebida en la taberna. </a:t>
            </a:r>
          </a:p>
          <a:p>
            <a:pPr algn="just"/>
            <a:endParaRPr lang="es-ES">
              <a:latin typeface="Calibri" pitchFamily="34" charset="0"/>
            </a:endParaRPr>
          </a:p>
          <a:p>
            <a:pPr algn="just">
              <a:buFontTx/>
              <a:buChar char="-"/>
            </a:pPr>
            <a:r>
              <a:rPr lang="es-ES" u="sng">
                <a:latin typeface="Calibri" pitchFamily="34" charset="0"/>
              </a:rPr>
              <a:t>Ritos y ceremonias en torno al ascenso de aprendices a oficiales</a:t>
            </a:r>
            <a:r>
              <a:rPr lang="es-ES">
                <a:latin typeface="Calibri" pitchFamily="34" charset="0"/>
              </a:rPr>
              <a:t>:</a:t>
            </a:r>
          </a:p>
          <a:p>
            <a:pPr algn="just"/>
            <a:r>
              <a:rPr lang="es-ES">
                <a:latin typeface="Calibri" pitchFamily="34" charset="0"/>
              </a:rPr>
              <a:t>  	1) </a:t>
            </a:r>
            <a:r>
              <a:rPr lang="es-ES" i="1">
                <a:latin typeface="Calibri" pitchFamily="34" charset="0"/>
              </a:rPr>
              <a:t>La toma del delantal</a:t>
            </a:r>
            <a:endParaRPr lang="es-ES">
              <a:latin typeface="Calibri" pitchFamily="34" charset="0"/>
            </a:endParaRPr>
          </a:p>
          <a:p>
            <a:pPr algn="just"/>
            <a:r>
              <a:rPr lang="es-ES">
                <a:latin typeface="Calibri" pitchFamily="34" charset="0"/>
              </a:rPr>
              <a:t>	2) </a:t>
            </a:r>
            <a:r>
              <a:rPr lang="es-ES" i="1">
                <a:latin typeface="Calibri" pitchFamily="34" charset="0"/>
              </a:rPr>
              <a:t>La admisión a la obra	“la miseria del aprendiz”</a:t>
            </a:r>
          </a:p>
          <a:p>
            <a:pPr algn="just"/>
            <a:r>
              <a:rPr lang="es-ES">
                <a:latin typeface="Calibri" pitchFamily="34" charset="0"/>
              </a:rPr>
              <a:t>	3) </a:t>
            </a:r>
            <a:r>
              <a:rPr lang="es-ES" i="1">
                <a:latin typeface="Calibri" pitchFamily="34" charset="0"/>
              </a:rPr>
              <a:t>La admisión a la banca</a:t>
            </a:r>
          </a:p>
          <a:p>
            <a:pPr algn="just"/>
            <a:r>
              <a:rPr lang="es-ES">
                <a:latin typeface="Calibri" pitchFamily="34" charset="0"/>
              </a:rPr>
              <a:t>	4) </a:t>
            </a:r>
            <a:r>
              <a:rPr lang="es-ES" i="1">
                <a:latin typeface="Calibri" pitchFamily="34" charset="0"/>
              </a:rPr>
              <a:t>Compagnonnage</a:t>
            </a:r>
            <a:r>
              <a:rPr lang="es-ES">
                <a:latin typeface="Calibri" pitchFamily="34" charset="0"/>
              </a:rPr>
              <a:t>  (título de oficial): reconocimiento de los códigos 	morales del oficial</a:t>
            </a:r>
            <a:r>
              <a:rPr lang="es-ES" i="1">
                <a:latin typeface="Calibri" pitchFamily="34" charset="0"/>
              </a:rPr>
              <a:t>: lealtad </a:t>
            </a:r>
            <a:r>
              <a:rPr lang="es-ES">
                <a:latin typeface="Calibri" pitchFamily="34" charset="0"/>
              </a:rPr>
              <a:t>y </a:t>
            </a:r>
            <a:r>
              <a:rPr lang="es-ES" i="1">
                <a:latin typeface="Calibri" pitchFamily="34" charset="0"/>
              </a:rPr>
              <a:t>honradez</a:t>
            </a:r>
            <a:r>
              <a:rPr lang="es-ES">
                <a:latin typeface="Calibri" pitchFamily="34" charset="0"/>
              </a:rPr>
              <a:t> contra hipocresía burguesa. </a:t>
            </a:r>
          </a:p>
          <a:p>
            <a:endParaRPr lang="es-ES"/>
          </a:p>
          <a:p>
            <a:endParaRPr lang="es-ES"/>
          </a:p>
        </p:txBody>
      </p:sp>
      <p:sp>
        <p:nvSpPr>
          <p:cNvPr id="3" name="2 Cerrar llave"/>
          <p:cNvSpPr/>
          <p:nvPr/>
        </p:nvSpPr>
        <p:spPr>
          <a:xfrm>
            <a:off x="3924300" y="4292600"/>
            <a:ext cx="142875" cy="792163"/>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E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CuadroTexto"/>
          <p:cNvSpPr txBox="1">
            <a:spLocks noChangeArrowheads="1"/>
          </p:cNvSpPr>
          <p:nvPr/>
        </p:nvSpPr>
        <p:spPr bwMode="auto">
          <a:xfrm>
            <a:off x="539750" y="620713"/>
            <a:ext cx="8135938" cy="5908675"/>
          </a:xfrm>
          <a:prstGeom prst="rect">
            <a:avLst/>
          </a:prstGeom>
          <a:noFill/>
          <a:ln w="9525">
            <a:noFill/>
            <a:miter lim="800000"/>
            <a:headEnd/>
            <a:tailEnd/>
          </a:ln>
        </p:spPr>
        <p:txBody>
          <a:bodyPr>
            <a:spAutoFit/>
          </a:bodyPr>
          <a:lstStyle/>
          <a:p>
            <a:r>
              <a:rPr lang="es-ES" b="1">
                <a:latin typeface="Calibri" pitchFamily="34" charset="0"/>
              </a:rPr>
              <a:t>c) La importancia simbólica de los gatos en la cultura popular francesa:</a:t>
            </a:r>
          </a:p>
          <a:p>
            <a:endParaRPr lang="es-ES" b="1">
              <a:latin typeface="Calibri" pitchFamily="34" charset="0"/>
            </a:endParaRPr>
          </a:p>
          <a:p>
            <a:endParaRPr lang="es-ES" b="1">
              <a:latin typeface="Calibri" pitchFamily="34" charset="0"/>
            </a:endParaRPr>
          </a:p>
          <a:p>
            <a:pPr algn="just">
              <a:buFontTx/>
              <a:buChar char="-"/>
            </a:pPr>
            <a:r>
              <a:rPr lang="es-ES">
                <a:latin typeface="Calibri" pitchFamily="34" charset="0"/>
              </a:rPr>
              <a:t>Fascinación por los gatos en diferentes culturas: expresan la humanidad de los animales y la animalidad de los hombres (sobretodo de las mujeres). </a:t>
            </a:r>
          </a:p>
          <a:p>
            <a:pPr algn="just">
              <a:buFontTx/>
              <a:buChar char="-"/>
            </a:pPr>
            <a:endParaRPr lang="es-ES">
              <a:latin typeface="Calibri" pitchFamily="34" charset="0"/>
            </a:endParaRPr>
          </a:p>
          <a:p>
            <a:pPr algn="just">
              <a:buFontTx/>
              <a:buChar char="-"/>
            </a:pPr>
            <a:r>
              <a:rPr lang="es-ES" b="1">
                <a:latin typeface="Calibri" pitchFamily="34" charset="0"/>
              </a:rPr>
              <a:t> </a:t>
            </a:r>
            <a:r>
              <a:rPr lang="es-ES">
                <a:latin typeface="Calibri" pitchFamily="34" charset="0"/>
              </a:rPr>
              <a:t>Las matanzas de gatos: diversión popular en toda Europa a principios de la modernidad. </a:t>
            </a:r>
          </a:p>
          <a:p>
            <a:pPr algn="just">
              <a:buFontTx/>
              <a:buChar char="-"/>
            </a:pPr>
            <a:endParaRPr lang="es-ES" b="1">
              <a:latin typeface="Calibri" pitchFamily="34" charset="0"/>
            </a:endParaRPr>
          </a:p>
          <a:p>
            <a:pPr algn="just">
              <a:buFontTx/>
              <a:buChar char="-"/>
            </a:pPr>
            <a:r>
              <a:rPr lang="es-ES" b="1">
                <a:latin typeface="Calibri" pitchFamily="34" charset="0"/>
              </a:rPr>
              <a:t> </a:t>
            </a:r>
            <a:r>
              <a:rPr lang="es-ES">
                <a:latin typeface="Calibri" pitchFamily="34" charset="0"/>
              </a:rPr>
              <a:t>En las creencias populares, los gatos han estado vinculados a la brujería y demonología. </a:t>
            </a:r>
            <a:endParaRPr lang="es-ES" b="1">
              <a:latin typeface="Calibri" pitchFamily="34" charset="0"/>
            </a:endParaRPr>
          </a:p>
          <a:p>
            <a:pPr algn="just">
              <a:buFontTx/>
              <a:buChar char="-"/>
            </a:pPr>
            <a:endParaRPr lang="es-ES" b="1">
              <a:latin typeface="Calibri" pitchFamily="34" charset="0"/>
            </a:endParaRPr>
          </a:p>
          <a:p>
            <a:pPr algn="just">
              <a:buFontTx/>
              <a:buChar char="-"/>
            </a:pPr>
            <a:r>
              <a:rPr lang="es-ES">
                <a:latin typeface="Calibri" pitchFamily="34" charset="0"/>
              </a:rPr>
              <a:t>Los gatos ejercían una influencia y un poder importante en la casa, sus dueños o dueñas, y en la sexualidad. Connotación sexual del gemido y maullido del gato. </a:t>
            </a:r>
          </a:p>
          <a:p>
            <a:pPr algn="just"/>
            <a:r>
              <a:rPr lang="es-ES">
                <a:latin typeface="Calibri" pitchFamily="34" charset="0"/>
              </a:rPr>
              <a:t> </a:t>
            </a:r>
          </a:p>
          <a:p>
            <a:pPr algn="just"/>
            <a:r>
              <a:rPr lang="es-ES" b="1">
                <a:latin typeface="Calibri" pitchFamily="34" charset="0"/>
              </a:rPr>
              <a:t>               Se plantean las siguientes asociaciones: </a:t>
            </a:r>
          </a:p>
          <a:p>
            <a:pPr algn="just"/>
            <a:r>
              <a:rPr lang="es-ES" b="1">
                <a:latin typeface="Calibri" pitchFamily="34" charset="0"/>
              </a:rPr>
              <a:t>	- </a:t>
            </a:r>
            <a:r>
              <a:rPr lang="es-ES">
                <a:latin typeface="Calibri" pitchFamily="34" charset="0"/>
              </a:rPr>
              <a:t>Maullido de los gatos en el techo/Brujería</a:t>
            </a:r>
          </a:p>
          <a:p>
            <a:pPr algn="just"/>
            <a:r>
              <a:rPr lang="es-ES" b="1">
                <a:latin typeface="Calibri" pitchFamily="34" charset="0"/>
              </a:rPr>
              <a:t>	- </a:t>
            </a:r>
            <a:r>
              <a:rPr lang="es-ES">
                <a:latin typeface="Calibri" pitchFamily="34" charset="0"/>
              </a:rPr>
              <a:t>Relación entre la patrona y el cura (patrón cornudo)/cencerrada</a:t>
            </a:r>
          </a:p>
          <a:p>
            <a:pPr algn="just"/>
            <a:r>
              <a:rPr lang="es-ES" b="1">
                <a:latin typeface="Calibri" pitchFamily="34" charset="0"/>
              </a:rPr>
              <a:t>	- </a:t>
            </a:r>
            <a:r>
              <a:rPr lang="es-ES">
                <a:latin typeface="Calibri" pitchFamily="34" charset="0"/>
              </a:rPr>
              <a:t>Juicios en Fiesta patronal/Juicio a los gatos</a:t>
            </a:r>
          </a:p>
          <a:p>
            <a:pPr algn="just"/>
            <a:r>
              <a:rPr lang="es-ES" b="1">
                <a:latin typeface="Calibri" pitchFamily="34" charset="0"/>
              </a:rPr>
              <a:t>	- </a:t>
            </a:r>
            <a:r>
              <a:rPr lang="es-ES">
                <a:latin typeface="Calibri" pitchFamily="34" charset="0"/>
              </a:rPr>
              <a:t>Ataque a Grise/ataque a casa patrona y a ella misma (violación simbólica). </a:t>
            </a:r>
            <a:r>
              <a:rPr lang="es-ES" b="1">
                <a:latin typeface="Calibri" pitchFamily="34" charset="0"/>
              </a:rPr>
              <a:t> </a:t>
            </a:r>
          </a:p>
          <a:p>
            <a:endParaRPr lang="es-ES"/>
          </a:p>
        </p:txBody>
      </p:sp>
      <p:cxnSp>
        <p:nvCxnSpPr>
          <p:cNvPr id="4" name="3 Conector recto de flecha"/>
          <p:cNvCxnSpPr/>
          <p:nvPr/>
        </p:nvCxnSpPr>
        <p:spPr>
          <a:xfrm flipV="1">
            <a:off x="827088" y="5013325"/>
            <a:ext cx="431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rot="5400000">
            <a:off x="646907" y="4833144"/>
            <a:ext cx="360362"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276225" y="228600"/>
            <a:ext cx="8591550" cy="1066801"/>
          </a:xfrm>
        </p:spPr>
        <p:txBody>
          <a:bodyPr/>
          <a:lstStyle/>
          <a:p>
            <a:r>
              <a:rPr lang="es-MX" b="1" dirty="0" smtClean="0"/>
              <a:t>Configuración del dato</a:t>
            </a:r>
            <a:endParaRPr lang="es-MX" b="1" dirty="0"/>
          </a:p>
        </p:txBody>
      </p:sp>
      <p:sp>
        <p:nvSpPr>
          <p:cNvPr id="5" name="4 Rectángulo"/>
          <p:cNvSpPr/>
          <p:nvPr/>
        </p:nvSpPr>
        <p:spPr>
          <a:xfrm>
            <a:off x="395536" y="1196752"/>
            <a:ext cx="8064896" cy="482453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400" dirty="0" smtClean="0">
                <a:solidFill>
                  <a:srgbClr val="002060"/>
                </a:solidFill>
              </a:rPr>
              <a:t>Relacionando códigos con hechos concretos </a:t>
            </a:r>
          </a:p>
          <a:p>
            <a:pPr algn="just"/>
            <a:endParaRPr lang="es-MX" sz="2400" dirty="0" smtClean="0">
              <a:solidFill>
                <a:srgbClr val="002060"/>
              </a:solidFill>
            </a:endParaRPr>
          </a:p>
          <a:p>
            <a:pPr algn="just"/>
            <a:r>
              <a:rPr lang="es-MX" sz="2400" dirty="0" smtClean="0">
                <a:solidFill>
                  <a:srgbClr val="002060"/>
                </a:solidFill>
              </a:rPr>
              <a:t>Articula datos de diferentes niveles de la realidad</a:t>
            </a:r>
          </a:p>
          <a:p>
            <a:pPr algn="just"/>
            <a:endParaRPr lang="es-MX" sz="2400" dirty="0" smtClean="0">
              <a:solidFill>
                <a:srgbClr val="002060"/>
              </a:solidFill>
            </a:endParaRPr>
          </a:p>
          <a:p>
            <a:pPr algn="just"/>
            <a:r>
              <a:rPr lang="es-MX" sz="2400" dirty="0" smtClean="0">
                <a:solidFill>
                  <a:srgbClr val="002060"/>
                </a:solidFill>
              </a:rPr>
              <a:t>No hay un dato definitivo</a:t>
            </a:r>
          </a:p>
          <a:p>
            <a:pPr algn="just"/>
            <a:endParaRPr lang="es-MX" sz="2400" dirty="0" smtClean="0">
              <a:solidFill>
                <a:srgbClr val="002060"/>
              </a:solidFill>
            </a:endParaRPr>
          </a:p>
          <a:p>
            <a:pPr algn="just"/>
            <a:r>
              <a:rPr lang="es-MX" sz="2400" dirty="0" smtClean="0">
                <a:solidFill>
                  <a:srgbClr val="002060"/>
                </a:solidFill>
              </a:rPr>
              <a:t>Hay una configuración de datos cualitativos y cuantitativos</a:t>
            </a:r>
          </a:p>
        </p:txBody>
      </p:sp>
      <p:sp>
        <p:nvSpPr>
          <p:cNvPr id="8" name="7 Rectángulo"/>
          <p:cNvSpPr/>
          <p:nvPr/>
        </p:nvSpPr>
        <p:spPr>
          <a:xfrm>
            <a:off x="1547664" y="2204864"/>
            <a:ext cx="6048672" cy="4154984"/>
          </a:xfrm>
          <a:prstGeom prst="rect">
            <a:avLst/>
          </a:prstGeom>
        </p:spPr>
        <p:txBody>
          <a:bodyPr wrap="square">
            <a:spAutoFit/>
          </a:bodyPr>
          <a:lstStyle/>
          <a:p>
            <a:pPr marL="457200" indent="-457200" algn="just"/>
            <a:endParaRPr lang="es-MX" sz="2400" dirty="0" smtClean="0">
              <a:solidFill>
                <a:srgbClr val="002060"/>
              </a:solidFill>
            </a:endParaRPr>
          </a:p>
          <a:p>
            <a:pPr algn="just"/>
            <a:endParaRPr lang="es-MX" sz="2400" dirty="0" smtClean="0">
              <a:solidFill>
                <a:srgbClr val="002060"/>
              </a:solidFill>
            </a:endParaRPr>
          </a:p>
          <a:p>
            <a:pPr algn="just"/>
            <a:endParaRPr lang="es-MX" sz="2400" dirty="0" smtClean="0">
              <a:solidFill>
                <a:srgbClr val="002060"/>
              </a:solidFill>
            </a:endParaRPr>
          </a:p>
          <a:p>
            <a:pPr algn="just"/>
            <a:r>
              <a:rPr lang="es-MX" sz="2400" dirty="0" smtClean="0">
                <a:solidFill>
                  <a:srgbClr val="002060"/>
                </a:solidFill>
              </a:rPr>
              <a:t> </a:t>
            </a:r>
          </a:p>
          <a:p>
            <a:pPr algn="just"/>
            <a:endParaRPr lang="es-MX" sz="2400" dirty="0" smtClean="0">
              <a:solidFill>
                <a:srgbClr val="002060"/>
              </a:solidFill>
            </a:endParaRPr>
          </a:p>
          <a:p>
            <a:pPr algn="just"/>
            <a:endParaRPr lang="es-MX" sz="2400" dirty="0" smtClean="0">
              <a:solidFill>
                <a:srgbClr val="002060"/>
              </a:solidFill>
            </a:endParaRPr>
          </a:p>
          <a:p>
            <a:pPr algn="just"/>
            <a:r>
              <a:rPr lang="es-MX" sz="2400" dirty="0" smtClean="0">
                <a:solidFill>
                  <a:srgbClr val="002060"/>
                </a:solidFill>
              </a:rPr>
              <a:t> </a:t>
            </a:r>
          </a:p>
          <a:p>
            <a:pPr algn="r"/>
            <a:r>
              <a:rPr lang="es-MX" sz="2400" dirty="0" smtClean="0">
                <a:solidFill>
                  <a:srgbClr val="002060"/>
                </a:solidFill>
              </a:rPr>
              <a:t>      </a:t>
            </a:r>
          </a:p>
          <a:p>
            <a:pPr algn="just"/>
            <a:endParaRPr lang="es-MX" sz="2400" dirty="0" smtClean="0">
              <a:solidFill>
                <a:srgbClr val="002060"/>
              </a:solidFill>
            </a:endParaRPr>
          </a:p>
          <a:p>
            <a:pPr algn="just"/>
            <a:endParaRPr lang="es-MX" sz="2400" dirty="0" smtClean="0">
              <a:solidFill>
                <a:srgbClr val="002060"/>
              </a:solidFill>
            </a:endParaRPr>
          </a:p>
          <a:p>
            <a:pPr algn="just"/>
            <a:endParaRPr lang="es-MX" sz="2400" dirty="0">
              <a:solidFill>
                <a:srgbClr val="002060"/>
              </a:solidFill>
            </a:endParaRPr>
          </a:p>
        </p:txBody>
      </p:sp>
      <p:pic>
        <p:nvPicPr>
          <p:cNvPr id="7" name="~PP1083.WAV">
            <a:hlinkClick r:id="" action="ppaction://media"/>
          </p:cNvPr>
          <p:cNvPicPr>
            <a:picLocks noRot="1" noChangeAspect="1"/>
          </p:cNvPicPr>
          <p:nvPr>
            <a:wavAudioFile r:embed="rId1" name="~PP1083.WAV"/>
          </p:nvPr>
        </p:nvPicPr>
        <p:blipFill>
          <a:blip r:embed="rId3" cstate="print"/>
          <a:stretch>
            <a:fillRect/>
          </a:stretch>
        </p:blipFill>
        <p:spPr>
          <a:xfrm>
            <a:off x="8632825" y="6346825"/>
            <a:ext cx="304800" cy="304800"/>
          </a:xfrm>
          <a:prstGeom prst="rect">
            <a:avLst/>
          </a:prstGeom>
        </p:spPr>
      </p:pic>
    </p:spTree>
    <p:extLst>
      <p:ext uri="{BB962C8B-B14F-4D97-AF65-F5344CB8AC3E}">
        <p14:creationId xmlns:p14="http://schemas.microsoft.com/office/powerpoint/2010/main" val="3302025732"/>
      </p:ext>
    </p:extLst>
  </p:cSld>
  <p:clrMapOvr>
    <a:masterClrMapping/>
  </p:clrMapOvr>
  <p:transition advTm="9133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7"/>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276225" y="228600"/>
            <a:ext cx="8591550" cy="1066801"/>
          </a:xfrm>
        </p:spPr>
        <p:txBody>
          <a:bodyPr/>
          <a:lstStyle/>
          <a:p>
            <a:r>
              <a:rPr lang="es-MX" b="1" dirty="0" smtClean="0"/>
              <a:t>Identificación de códigos</a:t>
            </a:r>
            <a:endParaRPr lang="es-MX" b="1" dirty="0"/>
          </a:p>
        </p:txBody>
      </p:sp>
      <p:sp>
        <p:nvSpPr>
          <p:cNvPr id="5" name="4 Rectángulo"/>
          <p:cNvSpPr/>
          <p:nvPr/>
        </p:nvSpPr>
        <p:spPr>
          <a:xfrm>
            <a:off x="395536" y="1340768"/>
            <a:ext cx="8064896" cy="482453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MX" sz="2400" dirty="0" smtClean="0">
              <a:solidFill>
                <a:srgbClr val="002060"/>
              </a:solidFill>
            </a:endParaRPr>
          </a:p>
          <a:p>
            <a:pPr algn="just"/>
            <a:endParaRPr lang="es-MX" sz="2400" dirty="0" smtClean="0">
              <a:solidFill>
                <a:srgbClr val="002060"/>
              </a:solidFill>
            </a:endParaRPr>
          </a:p>
          <a:p>
            <a:pPr algn="just"/>
            <a:endParaRPr lang="es-MX" sz="2400" dirty="0" smtClean="0">
              <a:solidFill>
                <a:srgbClr val="002060"/>
              </a:solidFill>
            </a:endParaRPr>
          </a:p>
          <a:p>
            <a:pPr algn="just"/>
            <a:endParaRPr lang="es-MX" sz="2400" dirty="0" smtClean="0">
              <a:solidFill>
                <a:srgbClr val="002060"/>
              </a:solidFill>
            </a:endParaRPr>
          </a:p>
          <a:p>
            <a:pPr algn="just"/>
            <a:endParaRPr lang="es-MX" sz="2400" dirty="0" smtClean="0">
              <a:solidFill>
                <a:srgbClr val="002060"/>
              </a:solidFill>
            </a:endParaRPr>
          </a:p>
          <a:p>
            <a:pPr algn="just"/>
            <a:r>
              <a:rPr lang="es-MX" sz="2400" dirty="0" smtClean="0">
                <a:solidFill>
                  <a:srgbClr val="002060"/>
                </a:solidFill>
              </a:rPr>
              <a:t>Relaciones sociales</a:t>
            </a:r>
          </a:p>
          <a:p>
            <a:pPr algn="just"/>
            <a:endParaRPr lang="es-MX" sz="2400" dirty="0" smtClean="0">
              <a:solidFill>
                <a:srgbClr val="002060"/>
              </a:solidFill>
            </a:endParaRPr>
          </a:p>
          <a:p>
            <a:pPr algn="just"/>
            <a:r>
              <a:rPr lang="es-MX" sz="2400" dirty="0" smtClean="0">
                <a:solidFill>
                  <a:srgbClr val="002060"/>
                </a:solidFill>
              </a:rPr>
              <a:t>Relaciones laborales</a:t>
            </a:r>
          </a:p>
          <a:p>
            <a:pPr algn="just"/>
            <a:endParaRPr lang="es-MX" sz="2400" dirty="0" smtClean="0">
              <a:solidFill>
                <a:srgbClr val="002060"/>
              </a:solidFill>
            </a:endParaRPr>
          </a:p>
          <a:p>
            <a:pPr algn="just"/>
            <a:r>
              <a:rPr lang="es-MX" sz="2400" dirty="0" smtClean="0">
                <a:solidFill>
                  <a:srgbClr val="002060"/>
                </a:solidFill>
              </a:rPr>
              <a:t>Fiestas populares (carnaval)</a:t>
            </a:r>
          </a:p>
          <a:p>
            <a:pPr algn="just"/>
            <a:endParaRPr lang="es-MX" sz="2400" dirty="0" smtClean="0">
              <a:solidFill>
                <a:srgbClr val="002060"/>
              </a:solidFill>
            </a:endParaRPr>
          </a:p>
          <a:p>
            <a:pPr algn="just"/>
            <a:r>
              <a:rPr lang="es-MX" sz="2400" dirty="0" smtClean="0">
                <a:solidFill>
                  <a:srgbClr val="002060"/>
                </a:solidFill>
              </a:rPr>
              <a:t>El trabajo y sus rituales</a:t>
            </a:r>
          </a:p>
          <a:p>
            <a:pPr algn="just"/>
            <a:endParaRPr lang="es-MX" sz="2400" dirty="0" smtClean="0">
              <a:solidFill>
                <a:srgbClr val="002060"/>
              </a:solidFill>
            </a:endParaRPr>
          </a:p>
          <a:p>
            <a:pPr algn="just"/>
            <a:r>
              <a:rPr lang="es-MX" sz="2400" dirty="0" smtClean="0">
                <a:solidFill>
                  <a:srgbClr val="002060"/>
                </a:solidFill>
              </a:rPr>
              <a:t>En el lenguaje gestual-cencerrada</a:t>
            </a:r>
          </a:p>
          <a:p>
            <a:pPr algn="just"/>
            <a:endParaRPr lang="es-MX" sz="2400" dirty="0" smtClean="0">
              <a:solidFill>
                <a:srgbClr val="002060"/>
              </a:solidFill>
            </a:endParaRPr>
          </a:p>
          <a:p>
            <a:pPr algn="just"/>
            <a:r>
              <a:rPr lang="es-MX" sz="2400" dirty="0" smtClean="0">
                <a:solidFill>
                  <a:srgbClr val="002060"/>
                </a:solidFill>
              </a:rPr>
              <a:t>Simbolismos populares</a:t>
            </a:r>
          </a:p>
          <a:p>
            <a:pPr algn="just"/>
            <a:endParaRPr lang="es-MX" sz="2400" dirty="0" smtClean="0">
              <a:solidFill>
                <a:srgbClr val="002060"/>
              </a:solidFill>
            </a:endParaRPr>
          </a:p>
          <a:p>
            <a:pPr algn="just"/>
            <a:r>
              <a:rPr lang="es-MX" sz="2400" dirty="0" smtClean="0">
                <a:solidFill>
                  <a:srgbClr val="002060"/>
                </a:solidFill>
              </a:rPr>
              <a:t>                   </a:t>
            </a:r>
          </a:p>
          <a:p>
            <a:pPr algn="just"/>
            <a:endParaRPr lang="es-MX" sz="2400" dirty="0" smtClean="0">
              <a:solidFill>
                <a:srgbClr val="002060"/>
              </a:solidFill>
            </a:endParaRPr>
          </a:p>
          <a:p>
            <a:pPr algn="just"/>
            <a:endParaRPr lang="es-MX" sz="2400" dirty="0" smtClean="0">
              <a:solidFill>
                <a:srgbClr val="002060"/>
              </a:solidFill>
            </a:endParaRPr>
          </a:p>
          <a:p>
            <a:pPr algn="just"/>
            <a:endParaRPr lang="es-MX" sz="2400" dirty="0" smtClean="0">
              <a:solidFill>
                <a:srgbClr val="002060"/>
              </a:solidFill>
            </a:endParaRPr>
          </a:p>
          <a:p>
            <a:pPr algn="just"/>
            <a:endParaRPr lang="es-MX" sz="2400" dirty="0" smtClean="0">
              <a:solidFill>
                <a:srgbClr val="002060"/>
              </a:solidFill>
            </a:endParaRPr>
          </a:p>
          <a:p>
            <a:pPr algn="just"/>
            <a:endParaRPr lang="es-MX" sz="2400" dirty="0">
              <a:solidFill>
                <a:srgbClr val="002060"/>
              </a:solidFill>
            </a:endParaRPr>
          </a:p>
        </p:txBody>
      </p:sp>
      <p:sp>
        <p:nvSpPr>
          <p:cNvPr id="8" name="7 Rectángulo"/>
          <p:cNvSpPr/>
          <p:nvPr/>
        </p:nvSpPr>
        <p:spPr>
          <a:xfrm>
            <a:off x="1547664" y="2204864"/>
            <a:ext cx="6048672" cy="4154984"/>
          </a:xfrm>
          <a:prstGeom prst="rect">
            <a:avLst/>
          </a:prstGeom>
        </p:spPr>
        <p:txBody>
          <a:bodyPr wrap="square">
            <a:spAutoFit/>
          </a:bodyPr>
          <a:lstStyle/>
          <a:p>
            <a:pPr marL="457200" indent="-457200" algn="just"/>
            <a:endParaRPr lang="es-MX" sz="2400" dirty="0" smtClean="0">
              <a:solidFill>
                <a:srgbClr val="002060"/>
              </a:solidFill>
            </a:endParaRPr>
          </a:p>
          <a:p>
            <a:pPr algn="just"/>
            <a:endParaRPr lang="es-MX" sz="2400" dirty="0" smtClean="0">
              <a:solidFill>
                <a:srgbClr val="002060"/>
              </a:solidFill>
            </a:endParaRPr>
          </a:p>
          <a:p>
            <a:pPr algn="just"/>
            <a:endParaRPr lang="es-MX" sz="2400" dirty="0" smtClean="0">
              <a:solidFill>
                <a:srgbClr val="002060"/>
              </a:solidFill>
            </a:endParaRPr>
          </a:p>
          <a:p>
            <a:pPr algn="just"/>
            <a:r>
              <a:rPr lang="es-MX" sz="2400" dirty="0" smtClean="0">
                <a:solidFill>
                  <a:srgbClr val="002060"/>
                </a:solidFill>
              </a:rPr>
              <a:t> </a:t>
            </a:r>
          </a:p>
          <a:p>
            <a:pPr algn="just"/>
            <a:endParaRPr lang="es-MX" sz="2400" dirty="0" smtClean="0">
              <a:solidFill>
                <a:srgbClr val="002060"/>
              </a:solidFill>
            </a:endParaRPr>
          </a:p>
          <a:p>
            <a:pPr algn="just"/>
            <a:endParaRPr lang="es-MX" sz="2400" dirty="0" smtClean="0">
              <a:solidFill>
                <a:srgbClr val="002060"/>
              </a:solidFill>
            </a:endParaRPr>
          </a:p>
          <a:p>
            <a:pPr algn="just"/>
            <a:r>
              <a:rPr lang="es-MX" sz="2400" dirty="0" smtClean="0">
                <a:solidFill>
                  <a:srgbClr val="002060"/>
                </a:solidFill>
              </a:rPr>
              <a:t> </a:t>
            </a:r>
          </a:p>
          <a:p>
            <a:pPr algn="r"/>
            <a:r>
              <a:rPr lang="es-MX" sz="2400" dirty="0" smtClean="0">
                <a:solidFill>
                  <a:srgbClr val="002060"/>
                </a:solidFill>
              </a:rPr>
              <a:t>      </a:t>
            </a:r>
          </a:p>
          <a:p>
            <a:pPr algn="just"/>
            <a:endParaRPr lang="es-MX" sz="2400" dirty="0" smtClean="0">
              <a:solidFill>
                <a:srgbClr val="002060"/>
              </a:solidFill>
            </a:endParaRPr>
          </a:p>
          <a:p>
            <a:pPr algn="just"/>
            <a:endParaRPr lang="es-MX" sz="2400" dirty="0" smtClean="0">
              <a:solidFill>
                <a:srgbClr val="002060"/>
              </a:solidFill>
            </a:endParaRPr>
          </a:p>
          <a:p>
            <a:pPr algn="just"/>
            <a:endParaRPr lang="es-MX" sz="2400" dirty="0">
              <a:solidFill>
                <a:srgbClr val="002060"/>
              </a:solidFill>
            </a:endParaRPr>
          </a:p>
        </p:txBody>
      </p:sp>
      <p:pic>
        <p:nvPicPr>
          <p:cNvPr id="7" name="~PP3710.WAV">
            <a:hlinkClick r:id="" action="ppaction://media"/>
          </p:cNvPr>
          <p:cNvPicPr>
            <a:picLocks noRot="1" noChangeAspect="1"/>
          </p:cNvPicPr>
          <p:nvPr>
            <a:wavAudioFile r:embed="rId1" name="~PP3710.WAV"/>
          </p:nvPr>
        </p:nvPicPr>
        <p:blipFill>
          <a:blip r:embed="rId3" cstate="print"/>
          <a:stretch>
            <a:fillRect/>
          </a:stretch>
        </p:blipFill>
        <p:spPr>
          <a:xfrm>
            <a:off x="8632825" y="6346825"/>
            <a:ext cx="304800" cy="304800"/>
          </a:xfrm>
          <a:prstGeom prst="rect">
            <a:avLst/>
          </a:prstGeom>
        </p:spPr>
      </p:pic>
    </p:spTree>
    <p:extLst>
      <p:ext uri="{BB962C8B-B14F-4D97-AF65-F5344CB8AC3E}">
        <p14:creationId xmlns:p14="http://schemas.microsoft.com/office/powerpoint/2010/main" val="204101101"/>
      </p:ext>
    </p:extLst>
  </p:cSld>
  <p:clrMapOvr>
    <a:masterClrMapping/>
  </p:clrMapOvr>
  <p:transition advTm="24007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7"/>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CuadroTexto"/>
          <p:cNvSpPr txBox="1">
            <a:spLocks noChangeArrowheads="1"/>
          </p:cNvSpPr>
          <p:nvPr/>
        </p:nvSpPr>
        <p:spPr bwMode="auto">
          <a:xfrm>
            <a:off x="539750" y="692150"/>
            <a:ext cx="8135938" cy="5264150"/>
          </a:xfrm>
          <a:prstGeom prst="rect">
            <a:avLst/>
          </a:prstGeom>
          <a:noFill/>
          <a:ln w="9525">
            <a:noFill/>
            <a:miter lim="800000"/>
            <a:headEnd/>
            <a:tailEnd/>
          </a:ln>
        </p:spPr>
        <p:txBody>
          <a:bodyPr>
            <a:spAutoFit/>
          </a:bodyPr>
          <a:lstStyle/>
          <a:p>
            <a:r>
              <a:rPr lang="es-ES" sz="2400" b="1">
                <a:latin typeface="Calibri" pitchFamily="34" charset="0"/>
              </a:rPr>
              <a:t>5. Reflexiones finales</a:t>
            </a:r>
          </a:p>
          <a:p>
            <a:endParaRPr lang="es-ES" sz="2400" b="1">
              <a:latin typeface="Calibri" pitchFamily="34" charset="0"/>
            </a:endParaRPr>
          </a:p>
          <a:p>
            <a:pPr algn="just"/>
            <a:endParaRPr lang="es-ES" sz="2400" b="1">
              <a:latin typeface="Calibri" pitchFamily="34" charset="0"/>
            </a:endParaRPr>
          </a:p>
          <a:p>
            <a:pPr algn="just">
              <a:buFontTx/>
              <a:buChar char="-"/>
            </a:pPr>
            <a:r>
              <a:rPr lang="es-ES" sz="2400">
                <a:latin typeface="Calibri" pitchFamily="34" charset="0"/>
              </a:rPr>
              <a:t>En la matanza de los gatos se pusieron en juego códigos de tradiciones populares arraigadas fuertemente en la cultura obrera de la época. </a:t>
            </a:r>
          </a:p>
          <a:p>
            <a:pPr algn="just">
              <a:buFontTx/>
              <a:buChar char="-"/>
            </a:pPr>
            <a:r>
              <a:rPr lang="es-ES" sz="2400">
                <a:latin typeface="Calibri" pitchFamily="34" charset="0"/>
              </a:rPr>
              <a:t>El resentimiento, el odio de clase y la humillación acumuladas fueron suficientes para que la matanza de los gatos les resultara emocionante.  Sentimiento de venganza. </a:t>
            </a:r>
          </a:p>
          <a:p>
            <a:pPr algn="just">
              <a:buFontTx/>
              <a:buChar char="-"/>
            </a:pPr>
            <a:r>
              <a:rPr lang="es-ES" sz="2400">
                <a:latin typeface="Calibri" pitchFamily="34" charset="0"/>
              </a:rPr>
              <a:t> El juicio y la matanza de los gatos pueden entenderse como una parodia de ridiculización del orden social y de la hipocresía burguesa.  Forma de expresión de los obreros como un “teatro popular”. </a:t>
            </a:r>
          </a:p>
          <a:p>
            <a:pPr algn="just">
              <a:buFontTx/>
              <a:buChar char="-"/>
            </a:pPr>
            <a:r>
              <a:rPr lang="es-ES" sz="2400">
                <a:latin typeface="Calibri" pitchFamily="34" charset="0"/>
              </a:rPr>
              <a:t>Carácter subversivo de la broma, la risa y la diversión.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CuadroTexto"/>
          <p:cNvSpPr txBox="1">
            <a:spLocks noChangeArrowheads="1"/>
          </p:cNvSpPr>
          <p:nvPr/>
        </p:nvSpPr>
        <p:spPr bwMode="auto">
          <a:xfrm>
            <a:off x="468313" y="549275"/>
            <a:ext cx="8135937" cy="5262563"/>
          </a:xfrm>
          <a:prstGeom prst="rect">
            <a:avLst/>
          </a:prstGeom>
          <a:noFill/>
          <a:ln w="9525">
            <a:noFill/>
            <a:miter lim="800000"/>
            <a:headEnd/>
            <a:tailEnd/>
          </a:ln>
        </p:spPr>
        <p:txBody>
          <a:bodyPr>
            <a:spAutoFit/>
          </a:bodyPr>
          <a:lstStyle/>
          <a:p>
            <a:pPr marL="457200" indent="-457200" algn="just">
              <a:buFontTx/>
              <a:buAutoNum type="arabicPeriod"/>
            </a:pPr>
            <a:r>
              <a:rPr lang="es-ES" sz="2400" b="1">
                <a:latin typeface="Calibri" pitchFamily="34" charset="0"/>
              </a:rPr>
              <a:t>Contexto de la obra</a:t>
            </a:r>
          </a:p>
          <a:p>
            <a:pPr marL="457200" indent="-457200" algn="just"/>
            <a:endParaRPr lang="es-ES" sz="2400" b="1">
              <a:latin typeface="Calibri" pitchFamily="34" charset="0"/>
            </a:endParaRPr>
          </a:p>
          <a:p>
            <a:pPr marL="457200" indent="-457200" algn="just"/>
            <a:endParaRPr lang="es-ES" sz="2400" b="1">
              <a:latin typeface="Calibri" pitchFamily="34" charset="0"/>
            </a:endParaRPr>
          </a:p>
          <a:p>
            <a:pPr marL="457200" indent="-457200" algn="just">
              <a:buFont typeface="Wingdings" pitchFamily="2" charset="2"/>
              <a:buChar char="ü"/>
            </a:pPr>
            <a:r>
              <a:rPr lang="es-ES" sz="2400" u="sng">
                <a:latin typeface="Calibri" pitchFamily="34" charset="0"/>
              </a:rPr>
              <a:t>Robert Darnton</a:t>
            </a:r>
            <a:r>
              <a:rPr lang="es-ES" sz="2400">
                <a:latin typeface="Calibri" pitchFamily="34" charset="0"/>
              </a:rPr>
              <a:t>: Historiador estadounidense centrado en la historia cultural (historia etnográfica). Se aboca al estudio de la historia francesa del siglo XVIII y a la historia de la lectura y de los textos. </a:t>
            </a:r>
          </a:p>
          <a:p>
            <a:pPr marL="457200" indent="-457200" algn="just"/>
            <a:endParaRPr lang="es-ES" sz="2400">
              <a:latin typeface="Calibri" pitchFamily="34" charset="0"/>
            </a:endParaRPr>
          </a:p>
          <a:p>
            <a:pPr marL="457200" indent="-457200" algn="just">
              <a:buFont typeface="Wingdings" pitchFamily="2" charset="2"/>
              <a:buChar char="ü"/>
            </a:pPr>
            <a:r>
              <a:rPr lang="es-ES" sz="2400">
                <a:latin typeface="Calibri" pitchFamily="34" charset="0"/>
              </a:rPr>
              <a:t>Influencia de la 3ra. Generación de la Escuela de los Annales Francesa (</a:t>
            </a:r>
            <a:r>
              <a:rPr lang="es-ES" sz="2400" i="1">
                <a:latin typeface="Calibri" pitchFamily="34" charset="0"/>
              </a:rPr>
              <a:t>la historia de las mentalidades y de las culturas populares) </a:t>
            </a:r>
            <a:r>
              <a:rPr lang="es-ES" sz="2400">
                <a:latin typeface="Calibri" pitchFamily="34" charset="0"/>
              </a:rPr>
              <a:t>y de la antropología interpretativa. </a:t>
            </a:r>
            <a:endParaRPr lang="es-ES" sz="2400" i="1">
              <a:latin typeface="Calibri" pitchFamily="34" charset="0"/>
            </a:endParaRPr>
          </a:p>
          <a:p>
            <a:pPr marL="457200" indent="-457200" algn="just">
              <a:buFont typeface="Wingdings" pitchFamily="2" charset="2"/>
              <a:buChar char="ü"/>
            </a:pPr>
            <a:endParaRPr lang="es-ES" sz="2400" i="1">
              <a:latin typeface="Calibri" pitchFamily="34" charset="0"/>
            </a:endParaRPr>
          </a:p>
          <a:p>
            <a:pPr marL="457200" indent="-457200" algn="just">
              <a:buFont typeface="Wingdings" pitchFamily="2" charset="2"/>
              <a:buChar char="ü"/>
            </a:pPr>
            <a:r>
              <a:rPr lang="es-ES" sz="2400">
                <a:latin typeface="Calibri" pitchFamily="34" charset="0"/>
              </a:rPr>
              <a:t>Análisis concreto de casos históricamente situados. Interés por análisis interpretativo de cuentos y relatos populares.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CuadroTexto"/>
          <p:cNvSpPr txBox="1">
            <a:spLocks noChangeArrowheads="1"/>
          </p:cNvSpPr>
          <p:nvPr/>
        </p:nvSpPr>
        <p:spPr bwMode="auto">
          <a:xfrm>
            <a:off x="395288" y="404813"/>
            <a:ext cx="8280400" cy="6000750"/>
          </a:xfrm>
          <a:prstGeom prst="rect">
            <a:avLst/>
          </a:prstGeom>
          <a:noFill/>
          <a:ln w="9525">
            <a:noFill/>
            <a:miter lim="800000"/>
            <a:headEnd/>
            <a:tailEnd/>
          </a:ln>
        </p:spPr>
        <p:txBody>
          <a:bodyPr>
            <a:spAutoFit/>
          </a:bodyPr>
          <a:lstStyle/>
          <a:p>
            <a:pPr algn="just"/>
            <a:r>
              <a:rPr lang="es-ES" sz="2400" b="1">
                <a:latin typeface="Calibri" pitchFamily="34" charset="0"/>
              </a:rPr>
              <a:t>2.  Problema</a:t>
            </a:r>
          </a:p>
          <a:p>
            <a:pPr algn="just"/>
            <a:endParaRPr lang="es-ES" sz="2400" b="1">
              <a:latin typeface="Calibri" pitchFamily="34" charset="0"/>
            </a:endParaRPr>
          </a:p>
          <a:p>
            <a:pPr algn="just"/>
            <a:endParaRPr lang="es-ES" sz="2400" b="1">
              <a:latin typeface="Calibri" pitchFamily="34" charset="0"/>
            </a:endParaRPr>
          </a:p>
          <a:p>
            <a:pPr algn="ctr"/>
            <a:r>
              <a:rPr lang="es-ES" sz="2400" b="1">
                <a:latin typeface="Calibri" pitchFamily="34" charset="0"/>
              </a:rPr>
              <a:t>¿Cómo se explica que se haya producido una matanza de gatos en la Calle Saint-Séverin (París)?</a:t>
            </a:r>
          </a:p>
          <a:p>
            <a:pPr algn="ctr"/>
            <a:endParaRPr lang="es-ES" sz="2400">
              <a:latin typeface="Calibri" pitchFamily="34" charset="0"/>
            </a:endParaRPr>
          </a:p>
          <a:p>
            <a:pPr algn="ctr"/>
            <a:endParaRPr lang="es-ES" sz="2400">
              <a:latin typeface="Calibri" pitchFamily="34" charset="0"/>
            </a:endParaRPr>
          </a:p>
          <a:p>
            <a:pPr algn="ctr"/>
            <a:endParaRPr lang="es-ES" sz="2400">
              <a:latin typeface="Calibri" pitchFamily="34" charset="0"/>
            </a:endParaRPr>
          </a:p>
          <a:p>
            <a:pPr algn="ctr"/>
            <a:r>
              <a:rPr lang="es-ES" sz="2400">
                <a:latin typeface="Calibri" pitchFamily="34" charset="0"/>
              </a:rPr>
              <a:t>¿Por qué a los obreros de la imprenta les resultó tan divertida la matanza? ¿Cuál es el chiste de semejante acto y de realizar una mímica de la misma?  </a:t>
            </a:r>
          </a:p>
          <a:p>
            <a:pPr algn="ctr"/>
            <a:endParaRPr lang="es-ES" sz="2400">
              <a:latin typeface="Calibri" pitchFamily="34" charset="0"/>
            </a:endParaRPr>
          </a:p>
          <a:p>
            <a:pPr algn="ctr"/>
            <a:endParaRPr lang="es-ES" sz="2400">
              <a:latin typeface="Calibri" pitchFamily="34" charset="0"/>
            </a:endParaRPr>
          </a:p>
          <a:p>
            <a:pPr algn="ctr"/>
            <a:r>
              <a:rPr lang="es-ES" sz="2400">
                <a:latin typeface="Calibri" pitchFamily="34" charset="0"/>
              </a:rPr>
              <a:t>¿Qué significados se esconden detrás de esa broma?</a:t>
            </a:r>
          </a:p>
          <a:p>
            <a:pPr algn="just"/>
            <a:endParaRPr lang="es-ES" sz="2400">
              <a:latin typeface="Calibri" pitchFamily="34" charset="0"/>
            </a:endParaRPr>
          </a:p>
          <a:p>
            <a:pPr algn="just"/>
            <a:endParaRPr lang="es-ES" sz="2400">
              <a:latin typeface="Calibri" pitchFamily="34" charset="0"/>
            </a:endParaRPr>
          </a:p>
        </p:txBody>
      </p:sp>
      <p:cxnSp>
        <p:nvCxnSpPr>
          <p:cNvPr id="4" name="3 Conector recto de flecha"/>
          <p:cNvCxnSpPr/>
          <p:nvPr/>
        </p:nvCxnSpPr>
        <p:spPr>
          <a:xfrm rot="5400000">
            <a:off x="4212431" y="2851944"/>
            <a:ext cx="72072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468313" y="476250"/>
            <a:ext cx="8280400" cy="6002338"/>
          </a:xfrm>
          <a:prstGeom prst="rect">
            <a:avLst/>
          </a:prstGeom>
          <a:noFill/>
          <a:ln w="9525">
            <a:noFill/>
            <a:miter lim="800000"/>
            <a:headEnd/>
            <a:tailEnd/>
          </a:ln>
        </p:spPr>
        <p:txBody>
          <a:bodyPr>
            <a:spAutoFit/>
          </a:bodyPr>
          <a:lstStyle/>
          <a:p>
            <a:pPr algn="just">
              <a:defRPr/>
            </a:pPr>
            <a:r>
              <a:rPr lang="es-ES" sz="2400" b="1" dirty="0">
                <a:latin typeface="Calibri" pitchFamily="34" charset="0"/>
                <a:cs typeface="Calibri" pitchFamily="34" charset="0"/>
              </a:rPr>
              <a:t>3. Supuestos teórico-metodológicos</a:t>
            </a:r>
          </a:p>
          <a:p>
            <a:pPr algn="just">
              <a:defRPr/>
            </a:pPr>
            <a:endParaRPr lang="es-ES" sz="2400" b="1" dirty="0">
              <a:latin typeface="Calibri" pitchFamily="34" charset="0"/>
              <a:cs typeface="Calibri" pitchFamily="34" charset="0"/>
            </a:endParaRPr>
          </a:p>
          <a:p>
            <a:pPr algn="just">
              <a:defRPr/>
            </a:pPr>
            <a:endParaRPr lang="es-ES" sz="2400" b="1" dirty="0">
              <a:latin typeface="Calibri" pitchFamily="34" charset="0"/>
              <a:cs typeface="Calibri" pitchFamily="34" charset="0"/>
            </a:endParaRPr>
          </a:p>
          <a:p>
            <a:pPr algn="just">
              <a:defRPr/>
            </a:pPr>
            <a:r>
              <a:rPr lang="es-ES" dirty="0">
                <a:latin typeface="Calibri" pitchFamily="34" charset="0"/>
                <a:cs typeface="Calibri" pitchFamily="34" charset="0"/>
              </a:rPr>
              <a:t>- El relato de </a:t>
            </a:r>
            <a:r>
              <a:rPr lang="es-ES" dirty="0" err="1">
                <a:latin typeface="Calibri" pitchFamily="34" charset="0"/>
                <a:cs typeface="Calibri" pitchFamily="34" charset="0"/>
              </a:rPr>
              <a:t>Contat</a:t>
            </a:r>
            <a:r>
              <a:rPr lang="es-ES" dirty="0">
                <a:latin typeface="Calibri" pitchFamily="34" charset="0"/>
                <a:cs typeface="Calibri" pitchFamily="34" charset="0"/>
              </a:rPr>
              <a:t> no puede considerarse un retrato fiel de lo que sucedió: debe interpretarse como una versión (una </a:t>
            </a:r>
            <a:r>
              <a:rPr lang="es-ES" dirty="0" err="1" smtClean="0">
                <a:latin typeface="Calibri" pitchFamily="34" charset="0"/>
                <a:cs typeface="Calibri" pitchFamily="34" charset="0"/>
              </a:rPr>
              <a:t>narracción</a:t>
            </a:r>
            <a:r>
              <a:rPr lang="es-ES" dirty="0" smtClean="0">
                <a:latin typeface="Calibri" pitchFamily="34" charset="0"/>
                <a:cs typeface="Calibri" pitchFamily="34" charset="0"/>
              </a:rPr>
              <a:t>) </a:t>
            </a:r>
            <a:r>
              <a:rPr lang="es-ES" dirty="0">
                <a:latin typeface="Calibri" pitchFamily="34" charset="0"/>
                <a:cs typeface="Calibri" pitchFamily="34" charset="0"/>
              </a:rPr>
              <a:t>acerca de un suceso. </a:t>
            </a:r>
          </a:p>
          <a:p>
            <a:pPr algn="just">
              <a:defRPr/>
            </a:pPr>
            <a:endParaRPr lang="es-ES" sz="2400" b="1" dirty="0">
              <a:latin typeface="Calibri" pitchFamily="34" charset="0"/>
              <a:cs typeface="Calibri" pitchFamily="34" charset="0"/>
            </a:endParaRPr>
          </a:p>
          <a:p>
            <a:pPr algn="just">
              <a:defRPr/>
            </a:pPr>
            <a:endParaRPr lang="es-ES" sz="2400" b="1" dirty="0">
              <a:latin typeface="Calibri" pitchFamily="34" charset="0"/>
              <a:cs typeface="Calibri" pitchFamily="34" charset="0"/>
            </a:endParaRPr>
          </a:p>
          <a:p>
            <a:pPr algn="just">
              <a:buFontTx/>
              <a:buChar char="-"/>
              <a:defRPr/>
            </a:pPr>
            <a:r>
              <a:rPr lang="es-ES" sz="2000" dirty="0">
                <a:latin typeface="Calibri" pitchFamily="34" charset="0"/>
                <a:cs typeface="Calibri" pitchFamily="34" charset="0"/>
              </a:rPr>
              <a:t>Lo que busca </a:t>
            </a:r>
            <a:r>
              <a:rPr lang="es-ES" sz="2000" dirty="0" err="1">
                <a:latin typeface="Calibri" pitchFamily="34" charset="0"/>
                <a:cs typeface="Calibri" pitchFamily="34" charset="0"/>
              </a:rPr>
              <a:t>Darton</a:t>
            </a:r>
            <a:r>
              <a:rPr lang="es-ES" sz="2000" dirty="0">
                <a:latin typeface="Calibri" pitchFamily="34" charset="0"/>
                <a:cs typeface="Calibri" pitchFamily="34" charset="0"/>
              </a:rPr>
              <a:t> es dar una </a:t>
            </a:r>
            <a:r>
              <a:rPr lang="es-ES" sz="2000" i="1" dirty="0">
                <a:latin typeface="Calibri" pitchFamily="34" charset="0"/>
                <a:cs typeface="Calibri" pitchFamily="34" charset="0"/>
              </a:rPr>
              <a:t>explicación etnológica del texto</a:t>
            </a:r>
            <a:r>
              <a:rPr lang="es-ES" sz="2000" dirty="0">
                <a:latin typeface="Calibri" pitchFamily="34" charset="0"/>
                <a:cs typeface="Calibri" pitchFamily="34" charset="0"/>
              </a:rPr>
              <a:t>: se busca interpretar la trama de significaciones que están involucradas en el suceso (que implica interpretar las interpretaciones de los actores). </a:t>
            </a:r>
          </a:p>
          <a:p>
            <a:pPr algn="just">
              <a:defRPr/>
            </a:pPr>
            <a:endParaRPr lang="es-ES" sz="2400" b="1" dirty="0">
              <a:latin typeface="Calibri" pitchFamily="34" charset="0"/>
              <a:cs typeface="Calibri" pitchFamily="34" charset="0"/>
            </a:endParaRPr>
          </a:p>
          <a:p>
            <a:pPr algn="just">
              <a:defRPr/>
            </a:pPr>
            <a:endParaRPr lang="es-ES" sz="2400" b="1" dirty="0">
              <a:latin typeface="Calibri" pitchFamily="34" charset="0"/>
              <a:cs typeface="Calibri" pitchFamily="34" charset="0"/>
            </a:endParaRPr>
          </a:p>
          <a:p>
            <a:pPr algn="just">
              <a:defRPr/>
            </a:pPr>
            <a:r>
              <a:rPr lang="es-ES" sz="2400" b="1" dirty="0">
                <a:latin typeface="Calibri" pitchFamily="34" charset="0"/>
                <a:cs typeface="Calibri" pitchFamily="34" charset="0"/>
              </a:rPr>
              <a:t>Técnicas:</a:t>
            </a:r>
          </a:p>
          <a:p>
            <a:pPr marL="457200" indent="-457200" algn="just">
              <a:buFontTx/>
              <a:buAutoNum type="alphaLcParenR"/>
              <a:defRPr/>
            </a:pPr>
            <a:r>
              <a:rPr lang="es-ES" u="sng" dirty="0">
                <a:latin typeface="Calibri" pitchFamily="34" charset="0"/>
                <a:cs typeface="Calibri" pitchFamily="34" charset="0"/>
              </a:rPr>
              <a:t>Fuente primaria</a:t>
            </a:r>
            <a:r>
              <a:rPr lang="es-ES" dirty="0">
                <a:latin typeface="Calibri" pitchFamily="34" charset="0"/>
                <a:cs typeface="Calibri" pitchFamily="34" charset="0"/>
              </a:rPr>
              <a:t>: Relato de aprendiz (</a:t>
            </a:r>
            <a:r>
              <a:rPr lang="es-ES" dirty="0" err="1">
                <a:latin typeface="Calibri" pitchFamily="34" charset="0"/>
                <a:cs typeface="Calibri" pitchFamily="34" charset="0"/>
              </a:rPr>
              <a:t>Contat</a:t>
            </a:r>
            <a:r>
              <a:rPr lang="es-ES" dirty="0">
                <a:latin typeface="Calibri" pitchFamily="34" charset="0"/>
                <a:cs typeface="Calibri" pitchFamily="34" charset="0"/>
              </a:rPr>
              <a:t>) que participó en el episodio</a:t>
            </a:r>
          </a:p>
          <a:p>
            <a:pPr marL="457200" indent="-457200" algn="just">
              <a:buFontTx/>
              <a:buAutoNum type="alphaLcParenR"/>
              <a:defRPr/>
            </a:pPr>
            <a:r>
              <a:rPr lang="es-ES" u="sng" dirty="0">
                <a:latin typeface="Calibri" pitchFamily="34" charset="0"/>
                <a:cs typeface="Calibri" pitchFamily="34" charset="0"/>
              </a:rPr>
              <a:t>Fuentes secundarias</a:t>
            </a:r>
            <a:r>
              <a:rPr lang="es-ES" dirty="0">
                <a:latin typeface="Calibri" pitchFamily="34" charset="0"/>
                <a:cs typeface="Calibri" pitchFamily="34" charset="0"/>
              </a:rPr>
              <a:t>: Documentos y archivos de la Société </a:t>
            </a:r>
            <a:r>
              <a:rPr lang="es-ES" dirty="0" err="1">
                <a:latin typeface="Calibri" pitchFamily="34" charset="0"/>
                <a:cs typeface="Calibri" pitchFamily="34" charset="0"/>
              </a:rPr>
              <a:t>Typographique</a:t>
            </a:r>
            <a:r>
              <a:rPr lang="es-ES" dirty="0">
                <a:latin typeface="Calibri" pitchFamily="34" charset="0"/>
                <a:cs typeface="Calibri" pitchFamily="34" charset="0"/>
              </a:rPr>
              <a:t> du Neuchâtel, Historiografía de la época, Literatura sobre el folclore y la cultura francesa, mitos, creencias, así como cuentos, supersticiones, y medicina popular.  </a:t>
            </a:r>
          </a:p>
          <a:p>
            <a:pPr marL="914400" lvl="1" indent="-457200" algn="just">
              <a:defRPr/>
            </a:pPr>
            <a:endParaRPr lang="es-ES" sz="2400" b="1"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276225" y="228600"/>
            <a:ext cx="8591550" cy="1066801"/>
          </a:xfrm>
        </p:spPr>
        <p:txBody>
          <a:bodyPr/>
          <a:lstStyle/>
          <a:p>
            <a:r>
              <a:rPr lang="es-MX" b="1" dirty="0" smtClean="0"/>
              <a:t>Construcción del problema y del dato</a:t>
            </a:r>
            <a:endParaRPr lang="es-MX" b="1" dirty="0"/>
          </a:p>
        </p:txBody>
      </p:sp>
      <p:sp>
        <p:nvSpPr>
          <p:cNvPr id="5" name="4 Rectángulo"/>
          <p:cNvSpPr/>
          <p:nvPr/>
        </p:nvSpPr>
        <p:spPr>
          <a:xfrm>
            <a:off x="467544" y="1484784"/>
            <a:ext cx="8208912" cy="489654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MX" sz="2400" dirty="0">
              <a:solidFill>
                <a:srgbClr val="002060"/>
              </a:solidFill>
            </a:endParaRPr>
          </a:p>
        </p:txBody>
      </p:sp>
      <p:sp>
        <p:nvSpPr>
          <p:cNvPr id="8" name="7 Rectángulo"/>
          <p:cNvSpPr/>
          <p:nvPr/>
        </p:nvSpPr>
        <p:spPr>
          <a:xfrm>
            <a:off x="1547664" y="2204864"/>
            <a:ext cx="6048672" cy="3108543"/>
          </a:xfrm>
          <a:prstGeom prst="rect">
            <a:avLst/>
          </a:prstGeom>
        </p:spPr>
        <p:txBody>
          <a:bodyPr wrap="square">
            <a:spAutoFit/>
          </a:bodyPr>
          <a:lstStyle/>
          <a:p>
            <a:pPr algn="just"/>
            <a:r>
              <a:rPr lang="es-MX" sz="2800" dirty="0" smtClean="0">
                <a:solidFill>
                  <a:srgbClr val="002060"/>
                </a:solidFill>
              </a:rPr>
              <a:t>¿ Por qué  matar a los gatos?</a:t>
            </a:r>
          </a:p>
          <a:p>
            <a:pPr algn="just"/>
            <a:endParaRPr lang="es-MX" sz="2800" dirty="0" smtClean="0">
              <a:solidFill>
                <a:srgbClr val="002060"/>
              </a:solidFill>
            </a:endParaRPr>
          </a:p>
          <a:p>
            <a:pPr algn="just"/>
            <a:r>
              <a:rPr lang="es-MX" sz="2800" dirty="0" smtClean="0">
                <a:solidFill>
                  <a:srgbClr val="002060"/>
                </a:solidFill>
              </a:rPr>
              <a:t>¿Por qué está forma de venganza?</a:t>
            </a:r>
          </a:p>
          <a:p>
            <a:pPr algn="just"/>
            <a:endParaRPr lang="es-MX" sz="2800" dirty="0" smtClean="0">
              <a:solidFill>
                <a:srgbClr val="002060"/>
              </a:solidFill>
            </a:endParaRPr>
          </a:p>
          <a:p>
            <a:pPr algn="just"/>
            <a:r>
              <a:rPr lang="es-MX" sz="2800" dirty="0" smtClean="0">
                <a:solidFill>
                  <a:srgbClr val="002060"/>
                </a:solidFill>
              </a:rPr>
              <a:t>¿ Por qué disfrutar de esta matanza</a:t>
            </a:r>
          </a:p>
          <a:p>
            <a:pPr algn="just"/>
            <a:endParaRPr lang="es-MX" sz="2800" dirty="0" smtClean="0">
              <a:solidFill>
                <a:srgbClr val="002060"/>
              </a:solidFill>
            </a:endParaRPr>
          </a:p>
          <a:p>
            <a:pPr algn="just"/>
            <a:r>
              <a:rPr lang="es-MX" sz="2800" dirty="0" smtClean="0">
                <a:solidFill>
                  <a:srgbClr val="002060"/>
                </a:solidFill>
              </a:rPr>
              <a:t>¿Cómo explicar la orden  y la acción ?</a:t>
            </a:r>
            <a:endParaRPr lang="es-MX" sz="2400" dirty="0">
              <a:solidFill>
                <a:srgbClr val="002060"/>
              </a:solidFill>
            </a:endParaRPr>
          </a:p>
        </p:txBody>
      </p:sp>
      <p:pic>
        <p:nvPicPr>
          <p:cNvPr id="7" name="~PP4020.WAV">
            <a:hlinkClick r:id="" action="ppaction://media"/>
          </p:cNvPr>
          <p:cNvPicPr>
            <a:picLocks noRot="1" noChangeAspect="1"/>
          </p:cNvPicPr>
          <p:nvPr>
            <a:wavAudioFile r:embed="rId1" name="~PP4020.WAV"/>
          </p:nvPr>
        </p:nvPicPr>
        <p:blipFill>
          <a:blip r:embed="rId3" cstate="print"/>
          <a:stretch>
            <a:fillRect/>
          </a:stretch>
        </p:blipFill>
        <p:spPr>
          <a:xfrm>
            <a:off x="8632825" y="6346825"/>
            <a:ext cx="304800" cy="304800"/>
          </a:xfrm>
          <a:prstGeom prst="rect">
            <a:avLst/>
          </a:prstGeom>
        </p:spPr>
      </p:pic>
    </p:spTree>
    <p:extLst>
      <p:ext uri="{BB962C8B-B14F-4D97-AF65-F5344CB8AC3E}">
        <p14:creationId xmlns:p14="http://schemas.microsoft.com/office/powerpoint/2010/main" val="3981804376"/>
      </p:ext>
    </p:extLst>
  </p:cSld>
  <p:clrMapOvr>
    <a:masterClrMapping/>
  </p:clrMapOvr>
  <p:transition advTm="3018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7"/>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276225" y="228600"/>
            <a:ext cx="8591550" cy="1066801"/>
          </a:xfrm>
        </p:spPr>
        <p:txBody>
          <a:bodyPr/>
          <a:lstStyle/>
          <a:p>
            <a:r>
              <a:rPr lang="es-MX" b="1" dirty="0" smtClean="0"/>
              <a:t>Construcción del problema y del dato</a:t>
            </a:r>
            <a:endParaRPr lang="es-MX" b="1" dirty="0"/>
          </a:p>
        </p:txBody>
      </p:sp>
      <p:sp>
        <p:nvSpPr>
          <p:cNvPr id="5" name="4 Rectángulo"/>
          <p:cNvSpPr/>
          <p:nvPr/>
        </p:nvSpPr>
        <p:spPr>
          <a:xfrm>
            <a:off x="467544" y="1484784"/>
            <a:ext cx="8208912" cy="489654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MX" sz="2400" dirty="0">
              <a:solidFill>
                <a:srgbClr val="002060"/>
              </a:solidFill>
            </a:endParaRPr>
          </a:p>
        </p:txBody>
      </p:sp>
      <p:sp>
        <p:nvSpPr>
          <p:cNvPr id="8" name="7 Rectángulo"/>
          <p:cNvSpPr/>
          <p:nvPr/>
        </p:nvSpPr>
        <p:spPr>
          <a:xfrm>
            <a:off x="1547664" y="2204864"/>
            <a:ext cx="6048672" cy="3046988"/>
          </a:xfrm>
          <a:prstGeom prst="rect">
            <a:avLst/>
          </a:prstGeom>
        </p:spPr>
        <p:txBody>
          <a:bodyPr wrap="square">
            <a:spAutoFit/>
          </a:bodyPr>
          <a:lstStyle/>
          <a:p>
            <a:pPr marL="457200" indent="-457200" algn="just"/>
            <a:r>
              <a:rPr lang="es-MX" sz="2400" dirty="0" smtClean="0">
                <a:solidFill>
                  <a:srgbClr val="002060"/>
                </a:solidFill>
              </a:rPr>
              <a:t>Anotaciones Metodológicas</a:t>
            </a:r>
          </a:p>
          <a:p>
            <a:pPr marL="457200" indent="-457200" algn="just"/>
            <a:endParaRPr lang="es-MX" sz="2400" dirty="0" smtClean="0">
              <a:solidFill>
                <a:srgbClr val="002060"/>
              </a:solidFill>
            </a:endParaRPr>
          </a:p>
          <a:p>
            <a:pPr marL="457200" indent="-457200" algn="just">
              <a:buAutoNum type="arabicPeriod"/>
            </a:pPr>
            <a:r>
              <a:rPr lang="es-MX" sz="2400" dirty="0" smtClean="0">
                <a:solidFill>
                  <a:srgbClr val="002060"/>
                </a:solidFill>
              </a:rPr>
              <a:t>No parte de hipótesis</a:t>
            </a:r>
          </a:p>
          <a:p>
            <a:pPr marL="457200" indent="-457200" algn="just"/>
            <a:endParaRPr lang="es-MX" sz="2400" dirty="0" smtClean="0">
              <a:solidFill>
                <a:srgbClr val="002060"/>
              </a:solidFill>
            </a:endParaRPr>
          </a:p>
          <a:p>
            <a:pPr marL="457200" indent="-457200" algn="just">
              <a:buAutoNum type="arabicPeriod"/>
            </a:pPr>
            <a:r>
              <a:rPr lang="es-MX" sz="2400" dirty="0" smtClean="0">
                <a:solidFill>
                  <a:srgbClr val="002060"/>
                </a:solidFill>
              </a:rPr>
              <a:t>Sitúa el problema en un espacio y tiempo</a:t>
            </a:r>
          </a:p>
          <a:p>
            <a:pPr marL="457200" indent="-457200" algn="just"/>
            <a:endParaRPr lang="es-MX" sz="2400" dirty="0" smtClean="0">
              <a:solidFill>
                <a:srgbClr val="002060"/>
              </a:solidFill>
            </a:endParaRPr>
          </a:p>
          <a:p>
            <a:pPr marL="457200" indent="-457200" algn="just">
              <a:buAutoNum type="arabicPeriod"/>
            </a:pPr>
            <a:r>
              <a:rPr lang="es-MX" sz="2400" dirty="0" smtClean="0">
                <a:solidFill>
                  <a:srgbClr val="002060"/>
                </a:solidFill>
              </a:rPr>
              <a:t>Diferentes niveles de la realidad</a:t>
            </a:r>
          </a:p>
          <a:p>
            <a:pPr algn="just"/>
            <a:endParaRPr lang="es-MX" sz="2400" dirty="0">
              <a:solidFill>
                <a:srgbClr val="002060"/>
              </a:solidFill>
            </a:endParaRPr>
          </a:p>
        </p:txBody>
      </p:sp>
      <p:pic>
        <p:nvPicPr>
          <p:cNvPr id="6" name="~PP1405.WAV">
            <a:hlinkClick r:id="" action="ppaction://media"/>
          </p:cNvPr>
          <p:cNvPicPr>
            <a:picLocks noRot="1" noChangeAspect="1"/>
          </p:cNvPicPr>
          <p:nvPr>
            <a:wavAudioFile r:embed="rId1" name="~PP1405.WAV"/>
          </p:nvPr>
        </p:nvPicPr>
        <p:blipFill>
          <a:blip r:embed="rId3" cstate="print"/>
          <a:stretch>
            <a:fillRect/>
          </a:stretch>
        </p:blipFill>
        <p:spPr>
          <a:xfrm>
            <a:off x="8632825" y="6346825"/>
            <a:ext cx="304800" cy="304800"/>
          </a:xfrm>
          <a:prstGeom prst="rect">
            <a:avLst/>
          </a:prstGeom>
        </p:spPr>
      </p:pic>
    </p:spTree>
    <p:extLst>
      <p:ext uri="{BB962C8B-B14F-4D97-AF65-F5344CB8AC3E}">
        <p14:creationId xmlns:p14="http://schemas.microsoft.com/office/powerpoint/2010/main" val="3047801204"/>
      </p:ext>
    </p:extLst>
  </p:cSld>
  <p:clrMapOvr>
    <a:masterClrMapping/>
  </p:clrMapOvr>
  <p:transition advTm="12256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276225" y="228600"/>
            <a:ext cx="8591550" cy="1066801"/>
          </a:xfrm>
        </p:spPr>
        <p:txBody>
          <a:bodyPr/>
          <a:lstStyle/>
          <a:p>
            <a:r>
              <a:rPr lang="es-MX" b="1" dirty="0" smtClean="0"/>
              <a:t>Construcción del problema y del dato</a:t>
            </a:r>
            <a:endParaRPr lang="es-MX" b="1" dirty="0"/>
          </a:p>
        </p:txBody>
      </p:sp>
      <p:sp>
        <p:nvSpPr>
          <p:cNvPr id="5" name="4 Rectángulo"/>
          <p:cNvSpPr/>
          <p:nvPr/>
        </p:nvSpPr>
        <p:spPr>
          <a:xfrm>
            <a:off x="467544" y="1484784"/>
            <a:ext cx="8208912" cy="489654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MX" sz="2400" dirty="0">
              <a:solidFill>
                <a:srgbClr val="002060"/>
              </a:solidFill>
            </a:endParaRPr>
          </a:p>
        </p:txBody>
      </p:sp>
      <p:sp>
        <p:nvSpPr>
          <p:cNvPr id="8" name="7 Rectángulo"/>
          <p:cNvSpPr/>
          <p:nvPr/>
        </p:nvSpPr>
        <p:spPr>
          <a:xfrm>
            <a:off x="1547664" y="2204864"/>
            <a:ext cx="6048672" cy="4154984"/>
          </a:xfrm>
          <a:prstGeom prst="rect">
            <a:avLst/>
          </a:prstGeom>
        </p:spPr>
        <p:txBody>
          <a:bodyPr wrap="square">
            <a:spAutoFit/>
          </a:bodyPr>
          <a:lstStyle/>
          <a:p>
            <a:pPr marL="457200" indent="-457200" algn="just"/>
            <a:r>
              <a:rPr lang="es-MX" sz="2400" dirty="0" smtClean="0">
                <a:solidFill>
                  <a:srgbClr val="002060"/>
                </a:solidFill>
              </a:rPr>
              <a:t>¿Cómo saber los motivos de la acción?</a:t>
            </a:r>
          </a:p>
          <a:p>
            <a:pPr marL="457200" indent="-457200" algn="just"/>
            <a:endParaRPr lang="es-MX" sz="2400" dirty="0" smtClean="0">
              <a:solidFill>
                <a:srgbClr val="002060"/>
              </a:solidFill>
            </a:endParaRPr>
          </a:p>
          <a:p>
            <a:pPr marL="457200" indent="-457200" algn="just"/>
            <a:r>
              <a:rPr lang="es-MX" sz="2400" dirty="0" smtClean="0">
                <a:solidFill>
                  <a:srgbClr val="002060"/>
                </a:solidFill>
              </a:rPr>
              <a:t>¿ Cómo validar la interpretación?</a:t>
            </a:r>
          </a:p>
          <a:p>
            <a:pPr marL="457200" indent="-457200" algn="just"/>
            <a:endParaRPr lang="es-MX" sz="2400" dirty="0" smtClean="0">
              <a:solidFill>
                <a:srgbClr val="002060"/>
              </a:solidFill>
            </a:endParaRPr>
          </a:p>
          <a:p>
            <a:pPr marL="457200" indent="-457200" algn="just"/>
            <a:r>
              <a:rPr lang="es-MX" sz="2400" dirty="0" smtClean="0">
                <a:solidFill>
                  <a:srgbClr val="002060"/>
                </a:solidFill>
              </a:rPr>
              <a:t>¿Cómo tratar el tema de la doble hermenéutica?</a:t>
            </a:r>
          </a:p>
          <a:p>
            <a:pPr marL="457200" indent="-457200" algn="just"/>
            <a:endParaRPr lang="es-MX" sz="2400" dirty="0" smtClean="0">
              <a:solidFill>
                <a:srgbClr val="002060"/>
              </a:solidFill>
            </a:endParaRPr>
          </a:p>
          <a:p>
            <a:pPr marL="457200" indent="-457200" algn="just"/>
            <a:r>
              <a:rPr lang="es-MX" sz="2400" dirty="0" smtClean="0">
                <a:solidFill>
                  <a:srgbClr val="002060"/>
                </a:solidFill>
              </a:rPr>
              <a:t>La relación objeto/sujeto</a:t>
            </a:r>
          </a:p>
          <a:p>
            <a:pPr marL="457200" indent="-457200" algn="just"/>
            <a:r>
              <a:rPr lang="es-MX" sz="2400" dirty="0" smtClean="0">
                <a:solidFill>
                  <a:srgbClr val="002060"/>
                </a:solidFill>
              </a:rPr>
              <a:t> </a:t>
            </a:r>
          </a:p>
          <a:p>
            <a:pPr marL="457200" indent="-457200" algn="just"/>
            <a:endParaRPr lang="es-MX" sz="2400" dirty="0" smtClean="0">
              <a:solidFill>
                <a:srgbClr val="002060"/>
              </a:solidFill>
            </a:endParaRPr>
          </a:p>
          <a:p>
            <a:pPr algn="just"/>
            <a:endParaRPr lang="es-MX" sz="2400" dirty="0">
              <a:solidFill>
                <a:srgbClr val="002060"/>
              </a:solidFill>
            </a:endParaRPr>
          </a:p>
        </p:txBody>
      </p:sp>
      <p:pic>
        <p:nvPicPr>
          <p:cNvPr id="6" name="~PP1621.WAV">
            <a:hlinkClick r:id="" action="ppaction://media"/>
          </p:cNvPr>
          <p:cNvPicPr>
            <a:picLocks noRot="1" noChangeAspect="1"/>
          </p:cNvPicPr>
          <p:nvPr>
            <a:wavAudioFile r:embed="rId1" name="~PP1621.WAV"/>
          </p:nvPr>
        </p:nvPicPr>
        <p:blipFill>
          <a:blip r:embed="rId3" cstate="print"/>
          <a:stretch>
            <a:fillRect/>
          </a:stretch>
        </p:blipFill>
        <p:spPr>
          <a:xfrm>
            <a:off x="8632825" y="6346825"/>
            <a:ext cx="304800" cy="304800"/>
          </a:xfrm>
          <a:prstGeom prst="rect">
            <a:avLst/>
          </a:prstGeom>
        </p:spPr>
      </p:pic>
    </p:spTree>
    <p:extLst>
      <p:ext uri="{BB962C8B-B14F-4D97-AF65-F5344CB8AC3E}">
        <p14:creationId xmlns:p14="http://schemas.microsoft.com/office/powerpoint/2010/main" val="224607460"/>
      </p:ext>
    </p:extLst>
  </p:cSld>
  <p:clrMapOvr>
    <a:masterClrMapping/>
  </p:clrMapOvr>
  <p:transition advTm="4512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276225" y="228600"/>
            <a:ext cx="8591550" cy="1066801"/>
          </a:xfrm>
        </p:spPr>
        <p:txBody>
          <a:bodyPr/>
          <a:lstStyle/>
          <a:p>
            <a:r>
              <a:rPr lang="es-MX" b="1" dirty="0" smtClean="0"/>
              <a:t>Construcción del dato</a:t>
            </a:r>
            <a:endParaRPr lang="es-MX" b="1" dirty="0"/>
          </a:p>
        </p:txBody>
      </p:sp>
      <p:sp>
        <p:nvSpPr>
          <p:cNvPr id="5" name="4 Rectángulo"/>
          <p:cNvSpPr/>
          <p:nvPr/>
        </p:nvSpPr>
        <p:spPr>
          <a:xfrm>
            <a:off x="467544" y="1484784"/>
            <a:ext cx="8208912" cy="489654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MX" sz="2400" dirty="0">
              <a:solidFill>
                <a:srgbClr val="002060"/>
              </a:solidFill>
            </a:endParaRPr>
          </a:p>
        </p:txBody>
      </p:sp>
      <p:sp>
        <p:nvSpPr>
          <p:cNvPr id="8" name="7 Rectángulo"/>
          <p:cNvSpPr/>
          <p:nvPr/>
        </p:nvSpPr>
        <p:spPr>
          <a:xfrm>
            <a:off x="1547664" y="2204864"/>
            <a:ext cx="6048672" cy="5632311"/>
          </a:xfrm>
          <a:prstGeom prst="rect">
            <a:avLst/>
          </a:prstGeom>
        </p:spPr>
        <p:txBody>
          <a:bodyPr wrap="square">
            <a:spAutoFit/>
          </a:bodyPr>
          <a:lstStyle/>
          <a:p>
            <a:pPr algn="just"/>
            <a:r>
              <a:rPr lang="es-MX" sz="2400" dirty="0" smtClean="0">
                <a:solidFill>
                  <a:srgbClr val="002060"/>
                </a:solidFill>
              </a:rPr>
              <a:t>Primer conglomerado de datos</a:t>
            </a:r>
          </a:p>
          <a:p>
            <a:pPr algn="just"/>
            <a:endParaRPr lang="es-MX" sz="2400" dirty="0" smtClean="0">
              <a:solidFill>
                <a:srgbClr val="002060"/>
              </a:solidFill>
            </a:endParaRPr>
          </a:p>
          <a:p>
            <a:pPr algn="just"/>
            <a:r>
              <a:rPr lang="es-MX" sz="2400" dirty="0" smtClean="0">
                <a:solidFill>
                  <a:srgbClr val="002060"/>
                </a:solidFill>
              </a:rPr>
              <a:t> - Estadística de la época: No. De obreros, talleres, densidad de las prensas (1666-1721)</a:t>
            </a:r>
          </a:p>
          <a:p>
            <a:pPr algn="just"/>
            <a:endParaRPr lang="es-MX" sz="2400" dirty="0" smtClean="0">
              <a:solidFill>
                <a:srgbClr val="002060"/>
              </a:solidFill>
            </a:endParaRPr>
          </a:p>
          <a:p>
            <a:pPr algn="just"/>
            <a:r>
              <a:rPr lang="es-MX" sz="2400" dirty="0" smtClean="0">
                <a:solidFill>
                  <a:srgbClr val="002060"/>
                </a:solidFill>
              </a:rPr>
              <a:t> - Investigaciones realizadas sobre el antiguo</a:t>
            </a:r>
          </a:p>
          <a:p>
            <a:pPr algn="just"/>
            <a:r>
              <a:rPr lang="es-MX" sz="2400" dirty="0" smtClean="0">
                <a:solidFill>
                  <a:srgbClr val="002060"/>
                </a:solidFill>
              </a:rPr>
              <a:t>   Régimen: condiciones de trabajo, relación trabajador-patrón</a:t>
            </a:r>
          </a:p>
          <a:p>
            <a:pPr algn="just"/>
            <a:endParaRPr lang="es-MX" sz="2400" dirty="0" smtClean="0">
              <a:solidFill>
                <a:srgbClr val="002060"/>
              </a:solidFill>
            </a:endParaRPr>
          </a:p>
          <a:p>
            <a:pPr algn="just"/>
            <a:r>
              <a:rPr lang="es-MX" sz="2400" dirty="0" smtClean="0">
                <a:solidFill>
                  <a:srgbClr val="002060"/>
                </a:solidFill>
              </a:rPr>
              <a:t> -Edictos publicados (1723)</a:t>
            </a:r>
          </a:p>
          <a:p>
            <a:pPr algn="just"/>
            <a:endParaRPr lang="es-MX" sz="2400" dirty="0" smtClean="0">
              <a:solidFill>
                <a:srgbClr val="002060"/>
              </a:solidFill>
            </a:endParaRPr>
          </a:p>
          <a:p>
            <a:pPr algn="r"/>
            <a:r>
              <a:rPr lang="es-MX" sz="2400" dirty="0" smtClean="0">
                <a:solidFill>
                  <a:srgbClr val="002060"/>
                </a:solidFill>
              </a:rPr>
              <a:t>      </a:t>
            </a:r>
          </a:p>
          <a:p>
            <a:pPr algn="just"/>
            <a:endParaRPr lang="es-MX" sz="2400" dirty="0" smtClean="0">
              <a:solidFill>
                <a:srgbClr val="002060"/>
              </a:solidFill>
            </a:endParaRPr>
          </a:p>
          <a:p>
            <a:pPr algn="just"/>
            <a:endParaRPr lang="es-MX" sz="2400" dirty="0" smtClean="0">
              <a:solidFill>
                <a:srgbClr val="002060"/>
              </a:solidFill>
            </a:endParaRPr>
          </a:p>
          <a:p>
            <a:pPr algn="just"/>
            <a:endParaRPr lang="es-MX" sz="2400" dirty="0">
              <a:solidFill>
                <a:srgbClr val="002060"/>
              </a:solidFill>
            </a:endParaRPr>
          </a:p>
        </p:txBody>
      </p:sp>
      <p:pic>
        <p:nvPicPr>
          <p:cNvPr id="6" name="~PP3419.WAV">
            <a:hlinkClick r:id="" action="ppaction://media"/>
          </p:cNvPr>
          <p:cNvPicPr>
            <a:picLocks noRot="1" noChangeAspect="1"/>
          </p:cNvPicPr>
          <p:nvPr>
            <a:wavAudioFile r:embed="rId1" name="~PP3419.WAV"/>
          </p:nvPr>
        </p:nvPicPr>
        <p:blipFill>
          <a:blip r:embed="rId3" cstate="print"/>
          <a:stretch>
            <a:fillRect/>
          </a:stretch>
        </p:blipFill>
        <p:spPr>
          <a:xfrm>
            <a:off x="8632825" y="6346825"/>
            <a:ext cx="304800" cy="304800"/>
          </a:xfrm>
          <a:prstGeom prst="rect">
            <a:avLst/>
          </a:prstGeom>
        </p:spPr>
      </p:pic>
    </p:spTree>
    <p:extLst>
      <p:ext uri="{BB962C8B-B14F-4D97-AF65-F5344CB8AC3E}">
        <p14:creationId xmlns:p14="http://schemas.microsoft.com/office/powerpoint/2010/main" val="1097158567"/>
      </p:ext>
    </p:extLst>
  </p:cSld>
  <p:clrMapOvr>
    <a:masterClrMapping/>
  </p:clrMapOvr>
  <p:transition advTm="12478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p:txBody>
          <a:bodyPr/>
          <a:lstStyle/>
          <a:p>
            <a:r>
              <a:rPr lang="es-MX" b="1" dirty="0" smtClean="0">
                <a:solidFill>
                  <a:srgbClr val="002060"/>
                </a:solidFill>
              </a:rPr>
              <a:t>ESTRUCTURA DEL TEXTO</a:t>
            </a:r>
            <a:endParaRPr lang="es-MX" b="1" dirty="0">
              <a:solidFill>
                <a:srgbClr val="002060"/>
              </a:solidFill>
            </a:endParaRPr>
          </a:p>
        </p:txBody>
      </p:sp>
      <p:cxnSp>
        <p:nvCxnSpPr>
          <p:cNvPr id="7" name="6 Conector recto de flecha"/>
          <p:cNvCxnSpPr/>
          <p:nvPr/>
        </p:nvCxnSpPr>
        <p:spPr>
          <a:xfrm>
            <a:off x="4516145" y="2348880"/>
            <a:ext cx="0" cy="55820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8" name="7 CuadroTexto"/>
          <p:cNvSpPr txBox="1"/>
          <p:nvPr/>
        </p:nvSpPr>
        <p:spPr>
          <a:xfrm>
            <a:off x="2931968" y="5146855"/>
            <a:ext cx="1928063" cy="707886"/>
          </a:xfrm>
          <a:prstGeom prst="rect">
            <a:avLst/>
          </a:prstGeom>
          <a:noFill/>
        </p:spPr>
        <p:txBody>
          <a:bodyPr wrap="square" rtlCol="0">
            <a:spAutoFit/>
          </a:bodyPr>
          <a:lstStyle/>
          <a:p>
            <a:r>
              <a:rPr lang="es-MX" sz="2000" b="1" dirty="0" smtClean="0"/>
              <a:t>Creencias, valores, normas</a:t>
            </a:r>
            <a:endParaRPr lang="es-MX" sz="2000" b="1" dirty="0"/>
          </a:p>
        </p:txBody>
      </p:sp>
      <p:cxnSp>
        <p:nvCxnSpPr>
          <p:cNvPr id="10" name="9 Conector recto de flecha"/>
          <p:cNvCxnSpPr/>
          <p:nvPr/>
        </p:nvCxnSpPr>
        <p:spPr>
          <a:xfrm>
            <a:off x="4571999" y="4293096"/>
            <a:ext cx="1" cy="54028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2" name="11 Elipse"/>
          <p:cNvSpPr/>
          <p:nvPr/>
        </p:nvSpPr>
        <p:spPr>
          <a:xfrm>
            <a:off x="3380170" y="3356992"/>
            <a:ext cx="2271950" cy="936104"/>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s-MX" b="1" dirty="0" smtClean="0">
              <a:solidFill>
                <a:srgbClr val="002060"/>
              </a:solidFill>
            </a:endParaRPr>
          </a:p>
          <a:p>
            <a:pPr algn="ctr"/>
            <a:r>
              <a:rPr lang="es-MX" b="1" dirty="0" smtClean="0">
                <a:solidFill>
                  <a:srgbClr val="002060"/>
                </a:solidFill>
              </a:rPr>
              <a:t>En el mundo del trabajo </a:t>
            </a:r>
          </a:p>
        </p:txBody>
      </p:sp>
      <p:sp>
        <p:nvSpPr>
          <p:cNvPr id="13" name="12 CuadroTexto"/>
          <p:cNvSpPr txBox="1"/>
          <p:nvPr/>
        </p:nvSpPr>
        <p:spPr>
          <a:xfrm>
            <a:off x="3437335" y="1736522"/>
            <a:ext cx="2564967" cy="400110"/>
          </a:xfrm>
          <a:prstGeom prst="rect">
            <a:avLst/>
          </a:prstGeom>
          <a:noFill/>
        </p:spPr>
        <p:txBody>
          <a:bodyPr wrap="square" rtlCol="0">
            <a:spAutoFit/>
          </a:bodyPr>
          <a:lstStyle/>
          <a:p>
            <a:r>
              <a:rPr lang="es-MX" sz="2000" b="1" dirty="0" smtClean="0"/>
              <a:t>Narración de  hechos</a:t>
            </a:r>
            <a:endParaRPr lang="es-MX" sz="2000" b="1" dirty="0"/>
          </a:p>
        </p:txBody>
      </p:sp>
      <p:sp>
        <p:nvSpPr>
          <p:cNvPr id="17" name="16 CuadroTexto"/>
          <p:cNvSpPr txBox="1"/>
          <p:nvPr/>
        </p:nvSpPr>
        <p:spPr>
          <a:xfrm>
            <a:off x="827584" y="5136039"/>
            <a:ext cx="1584176" cy="707886"/>
          </a:xfrm>
          <a:prstGeom prst="rect">
            <a:avLst/>
          </a:prstGeom>
          <a:noFill/>
        </p:spPr>
        <p:txBody>
          <a:bodyPr wrap="square" rtlCol="0">
            <a:spAutoFit/>
          </a:bodyPr>
          <a:lstStyle/>
          <a:p>
            <a:r>
              <a:rPr lang="es-MX" sz="2000" b="1" dirty="0" smtClean="0"/>
              <a:t>Condiciones de trabajo</a:t>
            </a:r>
            <a:endParaRPr lang="es-MX" sz="2000" b="1" dirty="0"/>
          </a:p>
        </p:txBody>
      </p:sp>
      <p:sp>
        <p:nvSpPr>
          <p:cNvPr id="18" name="17 CuadroTexto"/>
          <p:cNvSpPr txBox="1"/>
          <p:nvPr/>
        </p:nvSpPr>
        <p:spPr>
          <a:xfrm>
            <a:off x="4847861" y="5182206"/>
            <a:ext cx="1452331" cy="707886"/>
          </a:xfrm>
          <a:prstGeom prst="rect">
            <a:avLst/>
          </a:prstGeom>
          <a:noFill/>
        </p:spPr>
        <p:txBody>
          <a:bodyPr wrap="square" rtlCol="0">
            <a:spAutoFit/>
          </a:bodyPr>
          <a:lstStyle/>
          <a:p>
            <a:r>
              <a:rPr lang="es-MX" sz="2000" b="1" dirty="0" smtClean="0"/>
              <a:t>Ritos, diversiones</a:t>
            </a:r>
          </a:p>
        </p:txBody>
      </p:sp>
      <p:sp>
        <p:nvSpPr>
          <p:cNvPr id="19" name="18 CuadroTexto"/>
          <p:cNvSpPr txBox="1"/>
          <p:nvPr/>
        </p:nvSpPr>
        <p:spPr>
          <a:xfrm>
            <a:off x="6693295" y="5198363"/>
            <a:ext cx="1656184" cy="1323439"/>
          </a:xfrm>
          <a:prstGeom prst="rect">
            <a:avLst/>
          </a:prstGeom>
          <a:noFill/>
        </p:spPr>
        <p:txBody>
          <a:bodyPr wrap="square" rtlCol="0">
            <a:spAutoFit/>
          </a:bodyPr>
          <a:lstStyle/>
          <a:p>
            <a:r>
              <a:rPr lang="es-MX" sz="2000" b="1" dirty="0" smtClean="0"/>
              <a:t>Pasiones y debilidades de los patrones</a:t>
            </a:r>
            <a:endParaRPr lang="es-MX" sz="2000" b="1" dirty="0"/>
          </a:p>
        </p:txBody>
      </p:sp>
      <p:sp>
        <p:nvSpPr>
          <p:cNvPr id="21" name="20 Rectángulo"/>
          <p:cNvSpPr/>
          <p:nvPr/>
        </p:nvSpPr>
        <p:spPr>
          <a:xfrm>
            <a:off x="6300192" y="1412776"/>
            <a:ext cx="2049287"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smtClean="0"/>
          </a:p>
          <a:p>
            <a:pPr algn="ctr"/>
            <a:endParaRPr lang="es-MX" b="1" dirty="0" smtClean="0"/>
          </a:p>
          <a:p>
            <a:pPr algn="ctr"/>
            <a:r>
              <a:rPr lang="es-MX" b="1" dirty="0" smtClean="0"/>
              <a:t>Contexto general Francia  y mundo de vida siglo XVIII</a:t>
            </a:r>
          </a:p>
          <a:p>
            <a:pPr algn="ctr"/>
            <a:r>
              <a:rPr lang="es-MX" b="1" dirty="0" smtClean="0"/>
              <a:t>El de la imprenta oficios y trabajadores</a:t>
            </a:r>
          </a:p>
          <a:p>
            <a:pPr algn="ctr"/>
            <a:endParaRPr lang="es-MX" b="1" dirty="0"/>
          </a:p>
        </p:txBody>
      </p:sp>
      <p:sp>
        <p:nvSpPr>
          <p:cNvPr id="28" name="27 CuadroTexto"/>
          <p:cNvSpPr txBox="1"/>
          <p:nvPr/>
        </p:nvSpPr>
        <p:spPr>
          <a:xfrm>
            <a:off x="3013835" y="2996952"/>
            <a:ext cx="3070333" cy="369332"/>
          </a:xfrm>
          <a:prstGeom prst="rect">
            <a:avLst/>
          </a:prstGeom>
          <a:noFill/>
        </p:spPr>
        <p:txBody>
          <a:bodyPr wrap="square" rtlCol="0">
            <a:spAutoFit/>
          </a:bodyPr>
          <a:lstStyle/>
          <a:p>
            <a:r>
              <a:rPr lang="es-MX" b="1" dirty="0" smtClean="0"/>
              <a:t>Relación  patrón y trabajador</a:t>
            </a:r>
            <a:endParaRPr lang="es-MX" b="1" dirty="0"/>
          </a:p>
        </p:txBody>
      </p:sp>
      <p:pic>
        <p:nvPicPr>
          <p:cNvPr id="15" name="~PP1154.WAV">
            <a:hlinkClick r:id="" action="ppaction://media"/>
          </p:cNvPr>
          <p:cNvPicPr>
            <a:picLocks noRot="1" noChangeAspect="1"/>
          </p:cNvPicPr>
          <p:nvPr>
            <a:wavAudioFile r:embed="rId1" name="~PP1154.WAV"/>
          </p:nvPr>
        </p:nvPicPr>
        <p:blipFill>
          <a:blip r:embed="rId4" cstate="print"/>
          <a:stretch>
            <a:fillRect/>
          </a:stretch>
        </p:blipFill>
        <p:spPr>
          <a:xfrm>
            <a:off x="8632825" y="6346825"/>
            <a:ext cx="304800" cy="304800"/>
          </a:xfrm>
          <a:prstGeom prst="rect">
            <a:avLst/>
          </a:prstGeom>
        </p:spPr>
      </p:pic>
    </p:spTree>
    <p:extLst>
      <p:ext uri="{BB962C8B-B14F-4D97-AF65-F5344CB8AC3E}">
        <p14:creationId xmlns:p14="http://schemas.microsoft.com/office/powerpoint/2010/main" val="2889555896"/>
      </p:ext>
    </p:extLst>
  </p:cSld>
  <p:clrMapOvr>
    <a:masterClrMapping/>
  </p:clrMapOvr>
  <p:transition advTm="11695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15"/>
                </p:tgtEl>
              </p:cMediaNode>
            </p:audio>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405</TotalTime>
  <Words>1101</Words>
  <Application>Microsoft Office PowerPoint</Application>
  <PresentationFormat>Presentación en pantalla (4:3)</PresentationFormat>
  <Paragraphs>199</Paragraphs>
  <Slides>17</Slides>
  <Notes>1</Notes>
  <HiddenSlides>0</HiddenSlides>
  <MMClips>8</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Calibri</vt:lpstr>
      <vt:lpstr>Calibri Light</vt:lpstr>
      <vt:lpstr>Wingdings</vt:lpstr>
      <vt:lpstr>Tema de Office</vt:lpstr>
      <vt:lpstr>Presentación de PowerPoint</vt:lpstr>
      <vt:lpstr>Presentación de PowerPoint</vt:lpstr>
      <vt:lpstr>Presentación de PowerPoint</vt:lpstr>
      <vt:lpstr>Presentación de PowerPoint</vt:lpstr>
      <vt:lpstr>Construcción del problema y del dato</vt:lpstr>
      <vt:lpstr>Construcción del problema y del dato</vt:lpstr>
      <vt:lpstr>Construcción del problema y del dato</vt:lpstr>
      <vt:lpstr>Construcción del dato</vt:lpstr>
      <vt:lpstr>ESTRUCTURA DEL TEXTO</vt:lpstr>
      <vt:lpstr>Presentación de PowerPoint</vt:lpstr>
      <vt:lpstr>Presentación de PowerPoint</vt:lpstr>
      <vt:lpstr>Construcción del dato</vt:lpstr>
      <vt:lpstr>Presentación de PowerPoint</vt:lpstr>
      <vt:lpstr>Presentación de PowerPoint</vt:lpstr>
      <vt:lpstr>Configuración del dato</vt:lpstr>
      <vt:lpstr>Identificación de códigos</vt:lpstr>
      <vt:lpstr>Presentación de PowerPoint</vt:lpstr>
    </vt:vector>
  </TitlesOfParts>
  <Company>INEGI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ines</dc:creator>
  <cp:lastModifiedBy>UAM-I</cp:lastModifiedBy>
  <cp:revision>77</cp:revision>
  <dcterms:created xsi:type="dcterms:W3CDTF">2011-03-13T17:45:12Z</dcterms:created>
  <dcterms:modified xsi:type="dcterms:W3CDTF">2019-10-22T15:16:29Z</dcterms:modified>
</cp:coreProperties>
</file>