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9551B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0"/>
    <p:restoredTop sz="9460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Haga clic para modificar el estilo de texto del patrón</a:t>
            </a:r>
          </a:p>
          <a:p>
            <a:pPr lvl="1"/>
            <a:r>
              <a:rPr lang="en-US" noProof="0" smtClean="0"/>
              <a:t>Segundo nivel</a:t>
            </a:r>
          </a:p>
          <a:p>
            <a:pPr lvl="2"/>
            <a:r>
              <a:rPr lang="en-US" noProof="0" smtClean="0"/>
              <a:t>Tercer nivel</a:t>
            </a:r>
          </a:p>
          <a:p>
            <a:pPr lvl="3"/>
            <a:r>
              <a:rPr lang="en-US" noProof="0" smtClean="0"/>
              <a:t>Cuarto nivel</a:t>
            </a:r>
          </a:p>
          <a:p>
            <a:pPr lvl="4"/>
            <a:r>
              <a:rPr lang="en-US" noProof="0" smtClean="0"/>
              <a:t>Quinto nivel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5751F8B8-4692-4B83-BC00-F8AA8F892CCF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0D48486-3E27-4DDE-9075-845B1DCE3453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5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 bwMode="auto"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743200" y="1752600"/>
            <a:ext cx="5486400" cy="8382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743200" y="2743200"/>
            <a:ext cx="5486400" cy="457200"/>
          </a:xfrm>
        </p:spPr>
        <p:txBody>
          <a:bodyPr/>
          <a:lstStyle>
            <a:lvl1pPr marL="0" indent="0">
              <a:buFontTx/>
              <a:buNone/>
              <a:defRPr sz="2000"/>
            </a:lvl1pPr>
          </a:lstStyle>
          <a:p>
            <a:r>
              <a:rPr lang="es-ES" smtClean="0"/>
              <a:t>Haga clic para modificar el estilo de subtítulo del patrón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6902C9-25D0-4949-839C-A4179428B08F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9284F5-3BC1-45B6-9C91-5CD3B21ECF5F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6413" y="762000"/>
            <a:ext cx="1370012" cy="49530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2741613" y="762000"/>
            <a:ext cx="3962400" cy="49530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B8CDF0-258A-4798-A46F-2847EB5BFFAB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5A36E5-6813-4AA7-96F8-86E762B8F222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0C66FD-0F15-43A1-AD7F-579EE6E741C6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2741613" y="1828800"/>
            <a:ext cx="2665412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559425" y="1828800"/>
            <a:ext cx="26670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B40CF5-812A-48CF-92D8-3BEAABD3135E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CAA9E5-6FCE-4A0C-9D43-0327252CEDBD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8A4038-32FE-47D1-AA56-2E68EFA5C284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F57ADC-DE71-4F57-BC77-C23002FD3C50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6FAB6F-B3D7-480C-8447-32E608AEA0AE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s-ES" noProof="0" smtClean="0"/>
              <a:t>Haga clic en el icono para agregar una imagen</a:t>
            </a:r>
            <a:endParaRPr lang="es-MX" noProof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B0E52A-734D-4AB2-9E14-6E637DDB392D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741613" y="762000"/>
            <a:ext cx="5484812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Haga clic para modificar el estilo de título del patrón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741613" y="1828800"/>
            <a:ext cx="5484812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5886450"/>
            <a:ext cx="17526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79551B"/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5886450"/>
            <a:ext cx="28956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79551B"/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4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477000" y="5886450"/>
            <a:ext cx="17526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79551B"/>
                </a:solidFill>
                <a:latin typeface="+mn-lt"/>
              </a:defRPr>
            </a:lvl1pPr>
          </a:lstStyle>
          <a:p>
            <a:pPr>
              <a:defRPr/>
            </a:pPr>
            <a:fld id="{43D3BD2D-BB99-4A07-8D15-003E752A19BF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0" r:id="rId1"/>
    <p:sldLayoutId id="2147483659" r:id="rId2"/>
    <p:sldLayoutId id="2147483658" r:id="rId3"/>
    <p:sldLayoutId id="2147483657" r:id="rId4"/>
    <p:sldLayoutId id="2147483656" r:id="rId5"/>
    <p:sldLayoutId id="2147483655" r:id="rId6"/>
    <p:sldLayoutId id="2147483654" r:id="rId7"/>
    <p:sldLayoutId id="2147483653" r:id="rId8"/>
    <p:sldLayoutId id="2147483652" r:id="rId9"/>
    <p:sldLayoutId id="2147483651" r:id="rId10"/>
    <p:sldLayoutId id="2147483650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3200">
          <a:solidFill>
            <a:srgbClr val="79551B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200">
          <a:solidFill>
            <a:srgbClr val="79551B"/>
          </a:solidFill>
          <a:latin typeface="Palatino Linotype" pitchFamily="18" charset="0"/>
        </a:defRPr>
      </a:lvl2pPr>
      <a:lvl3pPr algn="l" rtl="0" fontAlgn="base">
        <a:spcBef>
          <a:spcPct val="0"/>
        </a:spcBef>
        <a:spcAft>
          <a:spcPct val="0"/>
        </a:spcAft>
        <a:defRPr sz="3200">
          <a:solidFill>
            <a:srgbClr val="79551B"/>
          </a:solidFill>
          <a:latin typeface="Palatino Linotype" pitchFamily="18" charset="0"/>
        </a:defRPr>
      </a:lvl3pPr>
      <a:lvl4pPr algn="l" rtl="0" fontAlgn="base">
        <a:spcBef>
          <a:spcPct val="0"/>
        </a:spcBef>
        <a:spcAft>
          <a:spcPct val="0"/>
        </a:spcAft>
        <a:defRPr sz="3200">
          <a:solidFill>
            <a:srgbClr val="79551B"/>
          </a:solidFill>
          <a:latin typeface="Palatino Linotype" pitchFamily="18" charset="0"/>
        </a:defRPr>
      </a:lvl4pPr>
      <a:lvl5pPr algn="l" rtl="0" fontAlgn="base">
        <a:spcBef>
          <a:spcPct val="0"/>
        </a:spcBef>
        <a:spcAft>
          <a:spcPct val="0"/>
        </a:spcAft>
        <a:defRPr sz="3200">
          <a:solidFill>
            <a:srgbClr val="79551B"/>
          </a:solidFill>
          <a:latin typeface="Palatino Linotype" pitchFamily="18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79551B"/>
          </a:solidFill>
          <a:latin typeface="Palatino Linotype" pitchFamily="18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79551B"/>
          </a:solidFill>
          <a:latin typeface="Palatino Linotype" pitchFamily="18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79551B"/>
          </a:solidFill>
          <a:latin typeface="Palatino Linotype" pitchFamily="18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79551B"/>
          </a:solidFill>
          <a:latin typeface="Palatino Linotype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2800">
          <a:solidFill>
            <a:srgbClr val="79551B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400">
          <a:solidFill>
            <a:srgbClr val="79551B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rgbClr val="79551B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>
          <a:solidFill>
            <a:srgbClr val="79551B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rgbClr val="79551B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rgbClr val="79551B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rgbClr val="79551B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rgbClr val="79551B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rgbClr val="79551B"/>
          </a:solidFill>
          <a:latin typeface="+mn-lt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743200" y="1557338"/>
            <a:ext cx="5486400" cy="2519362"/>
          </a:xfrm>
        </p:spPr>
        <p:txBody>
          <a:bodyPr/>
          <a:lstStyle/>
          <a:p>
            <a:r>
              <a:rPr lang="en-GB" sz="4800" smtClean="0"/>
              <a:t>La fenomenología de Alfred Schutz          (síntesis)</a:t>
            </a:r>
          </a:p>
        </p:txBody>
      </p:sp>
      <p:sp>
        <p:nvSpPr>
          <p:cNvPr id="14338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700338" y="4652963"/>
            <a:ext cx="5486400" cy="457200"/>
          </a:xfrm>
        </p:spPr>
        <p:txBody>
          <a:bodyPr/>
          <a:lstStyle/>
          <a:p>
            <a:pPr algn="r"/>
            <a:r>
              <a:rPr lang="en-GB" smtClean="0"/>
              <a:t>Dr. Enrique de la Garza Toledo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2 Marcador de contenido"/>
          <p:cNvSpPr>
            <a:spLocks noGrp="1"/>
          </p:cNvSpPr>
          <p:nvPr>
            <p:ph idx="1"/>
          </p:nvPr>
        </p:nvSpPr>
        <p:spPr>
          <a:xfrm>
            <a:off x="971550" y="692150"/>
            <a:ext cx="7272338" cy="5545138"/>
          </a:xfrm>
        </p:spPr>
        <p:txBody>
          <a:bodyPr/>
          <a:lstStyle/>
          <a:p>
            <a:pPr>
              <a:buFontTx/>
              <a:buNone/>
            </a:pPr>
            <a:r>
              <a:rPr lang="es-MX" smtClean="0"/>
              <a:t>         Inteligencia práctica (manejar situaciones imprevistas (acerbos de conocimiento, no son sistémicos)</a:t>
            </a:r>
          </a:p>
          <a:p>
            <a:pPr>
              <a:buFontTx/>
              <a:buNone/>
            </a:pPr>
            <a:r>
              <a:rPr lang="es-MX" smtClean="0"/>
              <a:t>Por prueba y error se afinan tipificaciones y recetas</a:t>
            </a:r>
          </a:p>
          <a:p>
            <a:pPr>
              <a:buFontTx/>
              <a:buNone/>
            </a:pPr>
            <a:r>
              <a:rPr lang="es-MX" smtClean="0"/>
              <a:t>De los signos y exposiciones, incluyendo los corporales, a través de esquemas interpretativos (significados subjetivos)     significados objetivos</a:t>
            </a:r>
          </a:p>
          <a:p>
            <a:pPr>
              <a:buFontTx/>
              <a:buNone/>
            </a:pPr>
            <a:r>
              <a:rPr lang="es-MX" smtClean="0"/>
              <a:t>	c)  Configuraciones de significado: unidad reflexiva del significado de varios actos.</a:t>
            </a:r>
          </a:p>
          <a:p>
            <a:pPr>
              <a:buFontTx/>
              <a:buNone/>
            </a:pPr>
            <a:endParaRPr lang="es-MX" smtClean="0"/>
          </a:p>
        </p:txBody>
      </p:sp>
      <p:cxnSp>
        <p:nvCxnSpPr>
          <p:cNvPr id="6" name="5 Conector recto de flecha"/>
          <p:cNvCxnSpPr/>
          <p:nvPr/>
        </p:nvCxnSpPr>
        <p:spPr>
          <a:xfrm>
            <a:off x="1042988" y="981075"/>
            <a:ext cx="720725" cy="1588"/>
          </a:xfrm>
          <a:prstGeom prst="straightConnector1">
            <a:avLst/>
          </a:prstGeom>
          <a:ln w="222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6 Conector recto de flecha"/>
          <p:cNvCxnSpPr/>
          <p:nvPr/>
        </p:nvCxnSpPr>
        <p:spPr>
          <a:xfrm>
            <a:off x="6732588" y="3644900"/>
            <a:ext cx="792162" cy="1588"/>
          </a:xfrm>
          <a:prstGeom prst="straightConnector1">
            <a:avLst/>
          </a:prstGeom>
          <a:ln w="222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2 Marcador de contenido"/>
          <p:cNvSpPr>
            <a:spLocks noGrp="1"/>
          </p:cNvSpPr>
          <p:nvPr>
            <p:ph idx="1"/>
          </p:nvPr>
        </p:nvSpPr>
        <p:spPr>
          <a:xfrm>
            <a:off x="900113" y="1341438"/>
            <a:ext cx="7343775" cy="4248150"/>
          </a:xfrm>
        </p:spPr>
        <p:txBody>
          <a:bodyPr/>
          <a:lstStyle/>
          <a:p>
            <a:pPr>
              <a:buFontTx/>
              <a:buNone/>
            </a:pPr>
            <a:r>
              <a:rPr lang="es-MX" smtClean="0"/>
              <a:t>	d)  Esquemas de experiencia: contextos de significado que forman una configuración de experiencias pasadas (indexalidad) (no son sistémicos)</a:t>
            </a:r>
          </a:p>
          <a:p>
            <a:pPr>
              <a:buFontTx/>
              <a:buNone/>
            </a:pPr>
            <a:r>
              <a:rPr lang="es-MX" smtClean="0"/>
              <a:t>	e) El significado no es la vivencia, es un ángulo de análisis de un aspecto de la vivencia</a:t>
            </a:r>
          </a:p>
          <a:p>
            <a:pPr>
              <a:buFontTx/>
              <a:buNone/>
            </a:pPr>
            <a:r>
              <a:rPr lang="es-MX" smtClean="0"/>
              <a:t>	f) Las vivencias significativas se captan reflexivamente</a:t>
            </a:r>
          </a:p>
          <a:p>
            <a:pPr>
              <a:buFontTx/>
              <a:buNone/>
            </a:pPr>
            <a:endParaRPr lang="es-MX" smtClean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2 Marcador de contenido"/>
          <p:cNvSpPr>
            <a:spLocks noGrp="1"/>
          </p:cNvSpPr>
          <p:nvPr>
            <p:ph idx="1"/>
          </p:nvPr>
        </p:nvSpPr>
        <p:spPr>
          <a:xfrm>
            <a:off x="1187450" y="1052513"/>
            <a:ext cx="6769100" cy="4968875"/>
          </a:xfrm>
        </p:spPr>
        <p:txBody>
          <a:bodyPr/>
          <a:lstStyle/>
          <a:p>
            <a:pPr>
              <a:buFontTx/>
              <a:buNone/>
            </a:pPr>
            <a:r>
              <a:rPr lang="es-MX" smtClean="0"/>
              <a:t>11. Reinos de la realidad social</a:t>
            </a:r>
          </a:p>
          <a:p>
            <a:pPr>
              <a:buFontTx/>
              <a:buAutoNum type="alphaLcParenR"/>
            </a:pPr>
            <a:r>
              <a:rPr lang="es-MX" smtClean="0"/>
              <a:t>La directamente experimentada</a:t>
            </a:r>
          </a:p>
          <a:p>
            <a:pPr>
              <a:buFontTx/>
              <a:buAutoNum type="alphaLcParenR"/>
            </a:pPr>
            <a:r>
              <a:rPr lang="es-MX" smtClean="0"/>
              <a:t>La indirectamente</a:t>
            </a:r>
          </a:p>
          <a:p>
            <a:pPr>
              <a:buFontTx/>
              <a:buAutoNum type="alphaLcParenR"/>
            </a:pPr>
            <a:r>
              <a:rPr lang="es-MX" smtClean="0"/>
              <a:t>El de los predecesores</a:t>
            </a:r>
          </a:p>
          <a:p>
            <a:pPr>
              <a:buFontTx/>
              <a:buAutoNum type="alphaLcParenR"/>
            </a:pPr>
            <a:r>
              <a:rPr lang="es-MX" smtClean="0"/>
              <a:t>El de los sucesores</a:t>
            </a:r>
          </a:p>
          <a:p>
            <a:pPr>
              <a:buFontTx/>
              <a:buNone/>
            </a:pPr>
            <a:r>
              <a:rPr lang="es-MX" smtClean="0"/>
              <a:t>Sin embargo: la realidad está constituida por experiencias y no por la estructura ontológica de los objetos</a:t>
            </a:r>
          </a:p>
          <a:p>
            <a:pPr>
              <a:buFontTx/>
              <a:buNone/>
            </a:pPr>
            <a:endParaRPr lang="es-MX" smtClean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2 Marcador de contenido"/>
          <p:cNvSpPr>
            <a:spLocks noGrp="1"/>
          </p:cNvSpPr>
          <p:nvPr>
            <p:ph idx="1"/>
          </p:nvPr>
        </p:nvSpPr>
        <p:spPr>
          <a:xfrm>
            <a:off x="1187450" y="1052513"/>
            <a:ext cx="6769100" cy="4968875"/>
          </a:xfrm>
        </p:spPr>
        <p:txBody>
          <a:bodyPr/>
          <a:lstStyle/>
          <a:p>
            <a:pPr>
              <a:buFontTx/>
              <a:buNone/>
            </a:pPr>
            <a:r>
              <a:rPr lang="es-MX" smtClean="0"/>
              <a:t>Unas relaciones, “nosotros” (a) y otras “ellos” (ámbitos finitos de sentido) (admiten la contradicción)</a:t>
            </a:r>
          </a:p>
          <a:p>
            <a:r>
              <a:rPr lang="es-MX" smtClean="0"/>
              <a:t>Cara a cara en el pasado</a:t>
            </a:r>
          </a:p>
          <a:p>
            <a:r>
              <a:rPr lang="es-MX" smtClean="0"/>
              <a:t>A través de personas que conocemos</a:t>
            </a:r>
          </a:p>
          <a:p>
            <a:r>
              <a:rPr lang="es-MX" smtClean="0"/>
              <a:t>Por posiciones de roles</a:t>
            </a:r>
          </a:p>
          <a:p>
            <a:r>
              <a:rPr lang="es-MX" smtClean="0"/>
              <a:t>Colectividades cercanas o ajenas</a:t>
            </a:r>
          </a:p>
          <a:p>
            <a:r>
              <a:rPr lang="es-MX" smtClean="0"/>
              <a:t>Estructuras objetivas de significado</a:t>
            </a:r>
          </a:p>
          <a:p>
            <a:r>
              <a:rPr lang="es-MX" smtClean="0"/>
              <a:t>Objetos físicos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2 Marcador de contenido"/>
          <p:cNvSpPr>
            <a:spLocks noGrp="1"/>
          </p:cNvSpPr>
          <p:nvPr>
            <p:ph idx="1"/>
          </p:nvPr>
        </p:nvSpPr>
        <p:spPr>
          <a:xfrm>
            <a:off x="971550" y="692150"/>
            <a:ext cx="7129463" cy="4968875"/>
          </a:xfrm>
        </p:spPr>
        <p:txBody>
          <a:bodyPr/>
          <a:lstStyle/>
          <a:p>
            <a:pPr>
              <a:buFontTx/>
              <a:buNone/>
              <a:defRPr/>
            </a:pPr>
            <a:r>
              <a:rPr lang="es-MX" dirty="0" smtClean="0"/>
              <a:t>Conclusiones:</a:t>
            </a:r>
          </a:p>
          <a:p>
            <a:pPr marL="514350" indent="-514350">
              <a:buFontTx/>
              <a:buAutoNum type="arabicPeriod"/>
              <a:defRPr/>
            </a:pPr>
            <a:r>
              <a:rPr lang="es-MX" dirty="0" smtClean="0"/>
              <a:t>Si se consideran estructuras </a:t>
            </a:r>
            <a:r>
              <a:rPr lang="es-MX" b="1" dirty="0" smtClean="0"/>
              <a:t>&gt;</a:t>
            </a:r>
            <a:r>
              <a:rPr lang="es-MX" dirty="0" smtClean="0"/>
              <a:t> que el cara a cara aunque no se profundizan</a:t>
            </a:r>
          </a:p>
          <a:p>
            <a:pPr marL="514350" indent="-514350">
              <a:buFontTx/>
              <a:buAutoNum type="arabicPeriod"/>
              <a:defRPr/>
            </a:pPr>
            <a:r>
              <a:rPr lang="es-MX" dirty="0" smtClean="0"/>
              <a:t>La acción siempre es intencional, el actor proyecta conscientemente</a:t>
            </a:r>
          </a:p>
          <a:p>
            <a:pPr marL="514350" indent="-514350">
              <a:buFontTx/>
              <a:buAutoNum type="arabicPeriod"/>
              <a:defRPr/>
            </a:pPr>
            <a:r>
              <a:rPr lang="es-MX" dirty="0" smtClean="0"/>
              <a:t>En el fondo poco importa esa conciencia interna (no se puede penetrar) porque la acción se realiza con tipificaciones y recetas en la intersubjetividad</a:t>
            </a:r>
          </a:p>
          <a:p>
            <a:pPr marL="514350" indent="-514350">
              <a:buFontTx/>
              <a:buAutoNum type="arabicPeriod"/>
              <a:defRPr/>
            </a:pPr>
            <a:r>
              <a:rPr lang="es-MX" dirty="0" smtClean="0"/>
              <a:t>El significado no está implícito en la acción , ni en la vivencia, sino es un paso aparte de </a:t>
            </a:r>
            <a:r>
              <a:rPr lang="es-MX" u="sng" dirty="0" smtClean="0"/>
              <a:t>reflexión</a:t>
            </a:r>
            <a:endParaRPr lang="es-MX" u="sng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2 Marcador de contenido"/>
          <p:cNvSpPr>
            <a:spLocks noGrp="1"/>
          </p:cNvSpPr>
          <p:nvPr>
            <p:ph idx="1"/>
          </p:nvPr>
        </p:nvSpPr>
        <p:spPr>
          <a:xfrm>
            <a:off x="1187450" y="981075"/>
            <a:ext cx="6769100" cy="4968875"/>
          </a:xfrm>
        </p:spPr>
        <p:txBody>
          <a:bodyPr/>
          <a:lstStyle/>
          <a:p>
            <a:pPr>
              <a:buFontTx/>
              <a:buNone/>
              <a:defRPr/>
            </a:pPr>
            <a:r>
              <a:rPr lang="es-MX" dirty="0" smtClean="0"/>
              <a:t>Críticas:</a:t>
            </a:r>
          </a:p>
          <a:p>
            <a:pPr marL="514350" indent="-514350">
              <a:buFontTx/>
              <a:buAutoNum type="arabicPeriod"/>
              <a:defRPr/>
            </a:pPr>
            <a:r>
              <a:rPr lang="es-MX" dirty="0" smtClean="0"/>
              <a:t>No resuelve cabalmente el problema de la interpretación.</a:t>
            </a:r>
            <a:r>
              <a:rPr lang="es-MX" dirty="0"/>
              <a:t> </a:t>
            </a:r>
            <a:r>
              <a:rPr lang="es-MX" dirty="0" smtClean="0"/>
              <a:t>El listado de categorías del razonamiento cotidiano es muy limitado. No distinguen entre código y razonamiento.</a:t>
            </a:r>
          </a:p>
          <a:p>
            <a:pPr marL="514350" indent="-514350">
              <a:buFontTx/>
              <a:buAutoNum type="arabicPeriod"/>
              <a:defRPr/>
            </a:pPr>
            <a:r>
              <a:rPr lang="es-MX" dirty="0" smtClean="0"/>
              <a:t>No resuelven el problema de la relación entre Estructura y Subjetividad, solo consideran realidad como aparece al sujeto.</a:t>
            </a:r>
          </a:p>
          <a:p>
            <a:pPr marL="514350" indent="-514350">
              <a:buFontTx/>
              <a:buAutoNum type="arabicPeriod"/>
              <a:defRPr/>
            </a:pPr>
            <a:endParaRPr lang="es-MX" dirty="0" smtClean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2 Marcador de contenido"/>
          <p:cNvSpPr>
            <a:spLocks noGrp="1"/>
          </p:cNvSpPr>
          <p:nvPr>
            <p:ph idx="1"/>
          </p:nvPr>
        </p:nvSpPr>
        <p:spPr>
          <a:xfrm>
            <a:off x="1187450" y="981075"/>
            <a:ext cx="6769100" cy="4968875"/>
          </a:xfrm>
        </p:spPr>
        <p:txBody>
          <a:bodyPr/>
          <a:lstStyle/>
          <a:p>
            <a:pPr>
              <a:buFontTx/>
              <a:buNone/>
            </a:pPr>
            <a:r>
              <a:rPr lang="es-MX" smtClean="0"/>
              <a:t>3. Hay una exaltación de la intencionalidad  que sin embargo se niega como mundo interno</a:t>
            </a:r>
          </a:p>
          <a:p>
            <a:pPr>
              <a:buFontTx/>
              <a:buNone/>
            </a:pPr>
            <a:r>
              <a:rPr lang="es-MX" smtClean="0"/>
              <a:t>4. El foco es  la interacción</a:t>
            </a:r>
          </a:p>
          <a:p>
            <a:pPr>
              <a:buFontTx/>
              <a:buNone/>
            </a:pPr>
            <a:r>
              <a:rPr lang="es-MX" smtClean="0"/>
              <a:t>5. La objetividad del significado lo da la intersubjetividad       solo existe el objeto con significado para el sujeto</a:t>
            </a:r>
          </a:p>
          <a:p>
            <a:pPr>
              <a:buFontTx/>
              <a:buNone/>
            </a:pPr>
            <a:r>
              <a:rPr lang="es-MX" smtClean="0"/>
              <a:t>6. Ignora imposición de significados</a:t>
            </a:r>
          </a:p>
          <a:p>
            <a:pPr>
              <a:buFontTx/>
              <a:buNone/>
            </a:pPr>
            <a:r>
              <a:rPr lang="es-MX" smtClean="0"/>
              <a:t>7. El individualismo metodológico</a:t>
            </a:r>
          </a:p>
          <a:p>
            <a:pPr>
              <a:buFontTx/>
              <a:buNone/>
            </a:pPr>
            <a:r>
              <a:rPr lang="es-MX" smtClean="0"/>
              <a:t>8. La neutralidad valorativa</a:t>
            </a:r>
          </a:p>
        </p:txBody>
      </p:sp>
      <p:sp>
        <p:nvSpPr>
          <p:cNvPr id="5" name="4 Elipse"/>
          <p:cNvSpPr/>
          <p:nvPr/>
        </p:nvSpPr>
        <p:spPr>
          <a:xfrm>
            <a:off x="4500563" y="3573463"/>
            <a:ext cx="44450" cy="4603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MX"/>
          </a:p>
        </p:txBody>
      </p:sp>
      <p:sp>
        <p:nvSpPr>
          <p:cNvPr id="6" name="5 Elipse"/>
          <p:cNvSpPr/>
          <p:nvPr/>
        </p:nvSpPr>
        <p:spPr>
          <a:xfrm>
            <a:off x="4572000" y="3429000"/>
            <a:ext cx="46038" cy="460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MX"/>
          </a:p>
        </p:txBody>
      </p:sp>
      <p:sp>
        <p:nvSpPr>
          <p:cNvPr id="7" name="6 Elipse"/>
          <p:cNvSpPr/>
          <p:nvPr/>
        </p:nvSpPr>
        <p:spPr>
          <a:xfrm>
            <a:off x="4643438" y="3573463"/>
            <a:ext cx="46037" cy="4603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MX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1 Título"/>
          <p:cNvSpPr>
            <a:spLocks noGrp="1"/>
          </p:cNvSpPr>
          <p:nvPr>
            <p:ph type="title"/>
          </p:nvPr>
        </p:nvSpPr>
        <p:spPr>
          <a:xfrm>
            <a:off x="1187450" y="762000"/>
            <a:ext cx="6697663" cy="914400"/>
          </a:xfrm>
        </p:spPr>
        <p:txBody>
          <a:bodyPr/>
          <a:lstStyle/>
          <a:p>
            <a:r>
              <a:rPr lang="es-MX" b="1" smtClean="0"/>
              <a:t>Fenomenología mundana v.s. transcendental (Husserl)</a:t>
            </a:r>
          </a:p>
        </p:txBody>
      </p:sp>
      <p:sp>
        <p:nvSpPr>
          <p:cNvPr id="16386" name="2 Marcador de contenido"/>
          <p:cNvSpPr>
            <a:spLocks noGrp="1"/>
          </p:cNvSpPr>
          <p:nvPr>
            <p:ph idx="1"/>
          </p:nvPr>
        </p:nvSpPr>
        <p:spPr>
          <a:xfrm>
            <a:off x="1187450" y="2063750"/>
            <a:ext cx="6697663" cy="3886200"/>
          </a:xfrm>
        </p:spPr>
        <p:txBody>
          <a:bodyPr/>
          <a:lstStyle/>
          <a:p>
            <a:pPr marL="514350" indent="-514350">
              <a:buFontTx/>
              <a:buNone/>
            </a:pPr>
            <a:endParaRPr lang="es-MX" smtClean="0"/>
          </a:p>
          <a:p>
            <a:pPr marL="514350" indent="-514350">
              <a:buFontTx/>
              <a:buAutoNum type="arabicPeriod"/>
            </a:pPr>
            <a:r>
              <a:rPr lang="es-MX" smtClean="0"/>
              <a:t>Ciencia social = estudio de la acción social (conductas con significado subjetivo guiadas por la conducta de otros) + función comprensiva = busca significados objetivos a partir de los subjetivos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2 Marcador de contenido"/>
          <p:cNvSpPr>
            <a:spLocks noGrp="1"/>
          </p:cNvSpPr>
          <p:nvPr>
            <p:ph idx="1"/>
          </p:nvPr>
        </p:nvSpPr>
        <p:spPr>
          <a:xfrm>
            <a:off x="1258888" y="981075"/>
            <a:ext cx="6626225" cy="4968875"/>
          </a:xfrm>
        </p:spPr>
        <p:txBody>
          <a:bodyPr/>
          <a:lstStyle/>
          <a:p>
            <a:pPr>
              <a:buFontTx/>
              <a:buNone/>
            </a:pPr>
            <a:r>
              <a:rPr lang="es-MX" smtClean="0"/>
              <a:t>3. El acto significativo no es un término primitivo sino una zona compleja, hay que distinguir entre: </a:t>
            </a:r>
          </a:p>
          <a:p>
            <a:pPr>
              <a:buFontTx/>
              <a:buNone/>
            </a:pPr>
            <a:r>
              <a:rPr lang="es-MX" smtClean="0"/>
              <a:t>	1) Acción en curso y acto completo</a:t>
            </a:r>
          </a:p>
          <a:p>
            <a:pPr>
              <a:buFontTx/>
              <a:buNone/>
            </a:pPr>
            <a:r>
              <a:rPr lang="es-MX" smtClean="0"/>
              <a:t>	2) Significado de </a:t>
            </a:r>
            <a:r>
              <a:rPr lang="es-MX" u="sng" smtClean="0"/>
              <a:t>mi</a:t>
            </a:r>
            <a:r>
              <a:rPr lang="es-MX" smtClean="0"/>
              <a:t> acción y del </a:t>
            </a:r>
            <a:r>
              <a:rPr lang="es-MX" u="sng" smtClean="0"/>
              <a:t>otro</a:t>
            </a:r>
          </a:p>
          <a:p>
            <a:pPr>
              <a:buFontTx/>
              <a:buNone/>
            </a:pPr>
            <a:r>
              <a:rPr lang="es-MX" smtClean="0"/>
              <a:t>	3) El significado de producir y del objeto producido</a:t>
            </a:r>
          </a:p>
          <a:p>
            <a:pPr>
              <a:buFontTx/>
              <a:buNone/>
            </a:pPr>
            <a:r>
              <a:rPr lang="es-MX" smtClean="0"/>
              <a:t>	3) Como se construye el significado</a:t>
            </a:r>
          </a:p>
          <a:p>
            <a:pPr>
              <a:buFontTx/>
              <a:buNone/>
            </a:pPr>
            <a:r>
              <a:rPr lang="es-MX" smtClean="0"/>
              <a:t>	5) El motivo    significado subjetivo (es a posteriori)</a:t>
            </a:r>
          </a:p>
        </p:txBody>
      </p:sp>
      <p:cxnSp>
        <p:nvCxnSpPr>
          <p:cNvPr id="5" name="4 Conector recto"/>
          <p:cNvCxnSpPr/>
          <p:nvPr/>
        </p:nvCxnSpPr>
        <p:spPr>
          <a:xfrm rot="5400000">
            <a:off x="3635376" y="5013325"/>
            <a:ext cx="360362" cy="71437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7 Conector recto"/>
          <p:cNvCxnSpPr/>
          <p:nvPr/>
        </p:nvCxnSpPr>
        <p:spPr>
          <a:xfrm>
            <a:off x="3708400" y="5013325"/>
            <a:ext cx="215900" cy="0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8 Conector recto"/>
          <p:cNvCxnSpPr/>
          <p:nvPr/>
        </p:nvCxnSpPr>
        <p:spPr>
          <a:xfrm>
            <a:off x="3708400" y="5084763"/>
            <a:ext cx="215900" cy="0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2 Marcador de contenido"/>
          <p:cNvSpPr>
            <a:spLocks noGrp="1"/>
          </p:cNvSpPr>
          <p:nvPr>
            <p:ph idx="1"/>
          </p:nvPr>
        </p:nvSpPr>
        <p:spPr>
          <a:xfrm>
            <a:off x="1258888" y="981075"/>
            <a:ext cx="6626225" cy="4968875"/>
          </a:xfrm>
        </p:spPr>
        <p:txBody>
          <a:bodyPr/>
          <a:lstStyle/>
          <a:p>
            <a:pPr>
              <a:buFontTx/>
              <a:buNone/>
            </a:pPr>
            <a:r>
              <a:rPr lang="es-MX" smtClean="0"/>
              <a:t>4. No diferencia entre explicación observacional y comprensión motivacional</a:t>
            </a:r>
          </a:p>
          <a:p>
            <a:pPr>
              <a:buFontTx/>
              <a:buNone/>
            </a:pPr>
            <a:r>
              <a:rPr lang="es-MX" smtClean="0"/>
              <a:t>5. La doble hermenéutica</a:t>
            </a:r>
          </a:p>
          <a:p>
            <a:pPr>
              <a:buFontTx/>
              <a:buNone/>
            </a:pPr>
            <a:endParaRPr lang="es-MX" smtClean="0"/>
          </a:p>
          <a:p>
            <a:pPr>
              <a:buFontTx/>
              <a:buNone/>
            </a:pPr>
            <a:endParaRPr lang="es-MX" smtClean="0"/>
          </a:p>
          <a:p>
            <a:pPr>
              <a:buFontTx/>
              <a:buNone/>
            </a:pPr>
            <a:endParaRPr lang="es-MX" smtClean="0"/>
          </a:p>
          <a:p>
            <a:pPr>
              <a:buFontTx/>
              <a:buNone/>
            </a:pPr>
            <a:endParaRPr lang="es-MX" smtClean="0"/>
          </a:p>
          <a:p>
            <a:pPr>
              <a:buFontTx/>
              <a:buNone/>
            </a:pPr>
            <a:endParaRPr lang="es-MX" sz="800" smtClean="0"/>
          </a:p>
          <a:p>
            <a:pPr>
              <a:buFontTx/>
              <a:buNone/>
            </a:pPr>
            <a:r>
              <a:rPr lang="es-MX" smtClean="0"/>
              <a:t>La fragmentación del self (si mismo) del yo y del mi</a:t>
            </a:r>
          </a:p>
        </p:txBody>
      </p:sp>
      <p:sp>
        <p:nvSpPr>
          <p:cNvPr id="5" name="4 Elipse"/>
          <p:cNvSpPr/>
          <p:nvPr/>
        </p:nvSpPr>
        <p:spPr>
          <a:xfrm>
            <a:off x="2268538" y="3275013"/>
            <a:ext cx="1655762" cy="10080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MX"/>
          </a:p>
        </p:txBody>
      </p:sp>
      <p:sp>
        <p:nvSpPr>
          <p:cNvPr id="18435" name="5 CuadroTexto"/>
          <p:cNvSpPr txBox="1">
            <a:spLocks noChangeArrowheads="1"/>
          </p:cNvSpPr>
          <p:nvPr/>
        </p:nvSpPr>
        <p:spPr bwMode="auto">
          <a:xfrm>
            <a:off x="2411413" y="3419475"/>
            <a:ext cx="1368425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/>
              <a:t>Acto significativo</a:t>
            </a:r>
          </a:p>
        </p:txBody>
      </p:sp>
      <p:sp>
        <p:nvSpPr>
          <p:cNvPr id="18436" name="6 CuadroTexto"/>
          <p:cNvSpPr txBox="1">
            <a:spLocks noChangeArrowheads="1"/>
          </p:cNvSpPr>
          <p:nvPr/>
        </p:nvSpPr>
        <p:spPr bwMode="auto">
          <a:xfrm>
            <a:off x="4932363" y="2987675"/>
            <a:ext cx="216058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MX">
                <a:solidFill>
                  <a:srgbClr val="79551B"/>
                </a:solidFill>
              </a:rPr>
              <a:t>Para otro actor (mi)</a:t>
            </a:r>
          </a:p>
        </p:txBody>
      </p:sp>
      <p:sp>
        <p:nvSpPr>
          <p:cNvPr id="18437" name="7 CuadroTexto"/>
          <p:cNvSpPr txBox="1">
            <a:spLocks noChangeArrowheads="1"/>
          </p:cNvSpPr>
          <p:nvPr/>
        </p:nvSpPr>
        <p:spPr bwMode="auto">
          <a:xfrm>
            <a:off x="5508625" y="3708400"/>
            <a:ext cx="2016125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MX">
                <a:solidFill>
                  <a:srgbClr val="79551B"/>
                </a:solidFill>
              </a:rPr>
              <a:t>Para el científico</a:t>
            </a:r>
          </a:p>
        </p:txBody>
      </p:sp>
      <p:sp>
        <p:nvSpPr>
          <p:cNvPr id="18438" name="8 CuadroTexto"/>
          <p:cNvSpPr txBox="1">
            <a:spLocks noChangeArrowheads="1"/>
          </p:cNvSpPr>
          <p:nvPr/>
        </p:nvSpPr>
        <p:spPr bwMode="auto">
          <a:xfrm>
            <a:off x="3779838" y="4500563"/>
            <a:ext cx="230505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MX">
                <a:solidFill>
                  <a:srgbClr val="79551B"/>
                </a:solidFill>
              </a:rPr>
              <a:t>Para el actor (yo)</a:t>
            </a:r>
          </a:p>
        </p:txBody>
      </p:sp>
      <p:sp>
        <p:nvSpPr>
          <p:cNvPr id="18439" name="9 CuadroTexto"/>
          <p:cNvSpPr txBox="1">
            <a:spLocks noChangeArrowheads="1"/>
          </p:cNvSpPr>
          <p:nvPr/>
        </p:nvSpPr>
        <p:spPr bwMode="auto">
          <a:xfrm>
            <a:off x="3419475" y="4211638"/>
            <a:ext cx="5048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MX">
                <a:solidFill>
                  <a:srgbClr val="79551B"/>
                </a:solidFill>
              </a:rPr>
              <a:t>S</a:t>
            </a:r>
            <a:r>
              <a:rPr lang="es-MX" sz="1400">
                <a:solidFill>
                  <a:srgbClr val="79551B"/>
                </a:solidFill>
              </a:rPr>
              <a:t>1</a:t>
            </a:r>
          </a:p>
        </p:txBody>
      </p:sp>
      <p:sp>
        <p:nvSpPr>
          <p:cNvPr id="18440" name="10 CuadroTexto"/>
          <p:cNvSpPr txBox="1">
            <a:spLocks noChangeArrowheads="1"/>
          </p:cNvSpPr>
          <p:nvPr/>
        </p:nvSpPr>
        <p:spPr bwMode="auto">
          <a:xfrm>
            <a:off x="5076825" y="3708400"/>
            <a:ext cx="50323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MX">
                <a:solidFill>
                  <a:srgbClr val="79551B"/>
                </a:solidFill>
              </a:rPr>
              <a:t>S</a:t>
            </a:r>
            <a:r>
              <a:rPr lang="es-MX" sz="1400">
                <a:solidFill>
                  <a:srgbClr val="79551B"/>
                </a:solidFill>
              </a:rPr>
              <a:t>3</a:t>
            </a:r>
          </a:p>
        </p:txBody>
      </p:sp>
      <p:sp>
        <p:nvSpPr>
          <p:cNvPr id="18441" name="11 CuadroTexto"/>
          <p:cNvSpPr txBox="1">
            <a:spLocks noChangeArrowheads="1"/>
          </p:cNvSpPr>
          <p:nvPr/>
        </p:nvSpPr>
        <p:spPr bwMode="auto">
          <a:xfrm>
            <a:off x="4067175" y="2987675"/>
            <a:ext cx="5048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MX">
                <a:solidFill>
                  <a:srgbClr val="79551B"/>
                </a:solidFill>
              </a:rPr>
              <a:t>S</a:t>
            </a:r>
            <a:r>
              <a:rPr lang="es-MX" sz="1400">
                <a:solidFill>
                  <a:srgbClr val="79551B"/>
                </a:solidFill>
              </a:rPr>
              <a:t>2</a:t>
            </a:r>
          </a:p>
        </p:txBody>
      </p:sp>
      <p:cxnSp>
        <p:nvCxnSpPr>
          <p:cNvPr id="18" name="17 Conector recto de flecha"/>
          <p:cNvCxnSpPr>
            <a:endCxn id="18436" idx="1"/>
          </p:cNvCxnSpPr>
          <p:nvPr/>
        </p:nvCxnSpPr>
        <p:spPr>
          <a:xfrm flipV="1">
            <a:off x="3779838" y="3171825"/>
            <a:ext cx="1152525" cy="320675"/>
          </a:xfrm>
          <a:prstGeom prst="straightConnector1">
            <a:avLst/>
          </a:prstGeom>
          <a:ln w="222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19 Conector recto de flecha"/>
          <p:cNvCxnSpPr>
            <a:endCxn id="18440" idx="1"/>
          </p:cNvCxnSpPr>
          <p:nvPr/>
        </p:nvCxnSpPr>
        <p:spPr>
          <a:xfrm>
            <a:off x="3924300" y="3779838"/>
            <a:ext cx="1152525" cy="112712"/>
          </a:xfrm>
          <a:prstGeom prst="straightConnector1">
            <a:avLst/>
          </a:prstGeom>
          <a:ln w="222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21 Conector recto de flecha"/>
          <p:cNvCxnSpPr>
            <a:stCxn id="5" idx="5"/>
          </p:cNvCxnSpPr>
          <p:nvPr/>
        </p:nvCxnSpPr>
        <p:spPr>
          <a:xfrm rot="16200000" flipH="1">
            <a:off x="3620294" y="4196557"/>
            <a:ext cx="365125" cy="242887"/>
          </a:xfrm>
          <a:prstGeom prst="straightConnector1">
            <a:avLst/>
          </a:prstGeom>
          <a:ln w="222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2 Marcador de contenido"/>
          <p:cNvSpPr>
            <a:spLocks noGrp="1"/>
          </p:cNvSpPr>
          <p:nvPr>
            <p:ph idx="1"/>
          </p:nvPr>
        </p:nvSpPr>
        <p:spPr>
          <a:xfrm>
            <a:off x="1258888" y="1484313"/>
            <a:ext cx="6626225" cy="4465637"/>
          </a:xfrm>
        </p:spPr>
        <p:txBody>
          <a:bodyPr/>
          <a:lstStyle/>
          <a:p>
            <a:pPr>
              <a:buFontTx/>
              <a:buNone/>
            </a:pPr>
            <a:r>
              <a:rPr lang="es-MX" smtClean="0"/>
              <a:t>6. El significado como fenómeno intersubjetivo (se comparte con otros el tiempo y el espacio) </a:t>
            </a:r>
          </a:p>
          <a:p>
            <a:pPr>
              <a:buFontTx/>
              <a:buNone/>
            </a:pPr>
            <a:endParaRPr lang="es-MX" smtClean="0"/>
          </a:p>
          <a:p>
            <a:pPr>
              <a:buFontTx/>
              <a:buNone/>
            </a:pPr>
            <a:r>
              <a:rPr lang="es-MX" smtClean="0"/>
              <a:t>    mundo de vida = mundo de la intersubjetividad, del sentido común, de la actitud natural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2 Marcador de contenido"/>
          <p:cNvSpPr>
            <a:spLocks noGrp="1"/>
          </p:cNvSpPr>
          <p:nvPr>
            <p:ph idx="1"/>
          </p:nvPr>
        </p:nvSpPr>
        <p:spPr>
          <a:xfrm>
            <a:off x="1187450" y="908050"/>
            <a:ext cx="6769100" cy="4968875"/>
          </a:xfrm>
        </p:spPr>
        <p:txBody>
          <a:bodyPr/>
          <a:lstStyle/>
          <a:p>
            <a:pPr>
              <a:buFontTx/>
              <a:buNone/>
            </a:pPr>
            <a:r>
              <a:rPr lang="es-MX" smtClean="0"/>
              <a:t>7. Características del mundo de vida </a:t>
            </a:r>
          </a:p>
          <a:p>
            <a:pPr>
              <a:buFontTx/>
              <a:buNone/>
            </a:pPr>
            <a:r>
              <a:rPr lang="es-MX" smtClean="0"/>
              <a:t>	a) Implica estado de alerta</a:t>
            </a:r>
          </a:p>
          <a:p>
            <a:pPr>
              <a:buFontTx/>
              <a:buNone/>
            </a:pPr>
            <a:r>
              <a:rPr lang="es-MX" smtClean="0"/>
              <a:t>	b) No se duda de su existencia</a:t>
            </a:r>
          </a:p>
          <a:p>
            <a:pPr>
              <a:buFontTx/>
              <a:buNone/>
            </a:pPr>
            <a:r>
              <a:rPr lang="es-MX" smtClean="0"/>
              <a:t>	c) Implica intersubjetividad</a:t>
            </a:r>
          </a:p>
          <a:p>
            <a:pPr>
              <a:buFontTx/>
              <a:buNone/>
            </a:pPr>
            <a:r>
              <a:rPr lang="es-MX" smtClean="0"/>
              <a:t>	d) Interaccionan el tiempo personal con el social</a:t>
            </a:r>
          </a:p>
          <a:p>
            <a:pPr>
              <a:buFontTx/>
              <a:buNone/>
            </a:pPr>
            <a:r>
              <a:rPr lang="es-MX" smtClean="0"/>
              <a:t>	e) El trabajo está en el centro</a:t>
            </a:r>
          </a:p>
          <a:p>
            <a:pPr>
              <a:buFontTx/>
              <a:buNone/>
            </a:pPr>
            <a:r>
              <a:rPr lang="es-MX" smtClean="0"/>
              <a:t>El mundo de vida es social, nos precede y nos limita.</a:t>
            </a:r>
          </a:p>
          <a:p>
            <a:pPr>
              <a:buFontTx/>
              <a:buNone/>
            </a:pPr>
            <a:r>
              <a:rPr lang="es-MX" smtClean="0"/>
              <a:t>El mundo cultural es externo y coercitivo.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2 Marcador de contenido"/>
          <p:cNvSpPr>
            <a:spLocks noGrp="1"/>
          </p:cNvSpPr>
          <p:nvPr>
            <p:ph idx="1"/>
          </p:nvPr>
        </p:nvSpPr>
        <p:spPr>
          <a:xfrm>
            <a:off x="1042988" y="765175"/>
            <a:ext cx="7058025" cy="5327650"/>
          </a:xfrm>
        </p:spPr>
        <p:txBody>
          <a:bodyPr/>
          <a:lstStyle/>
          <a:p>
            <a:pPr>
              <a:buFontTx/>
              <a:buNone/>
            </a:pPr>
            <a:r>
              <a:rPr lang="es-MX" smtClean="0"/>
              <a:t>8. Significados y motivos</a:t>
            </a:r>
          </a:p>
          <a:p>
            <a:pPr>
              <a:buFontTx/>
              <a:buNone/>
            </a:pPr>
            <a:r>
              <a:rPr lang="es-MX" smtClean="0"/>
              <a:t>Significado: Conciencia profunda (no es directamente lo manifestado)</a:t>
            </a:r>
          </a:p>
          <a:p>
            <a:pPr>
              <a:buFontTx/>
              <a:buNone/>
            </a:pPr>
            <a:r>
              <a:rPr lang="es-MX" smtClean="0"/>
              <a:t>Significado subjetivo: es individual y no analizable</a:t>
            </a:r>
          </a:p>
          <a:p>
            <a:pPr>
              <a:buFontTx/>
              <a:buNone/>
            </a:pPr>
            <a:r>
              <a:rPr lang="es-MX" smtClean="0"/>
              <a:t>Significado objetivo: cultural y compartido</a:t>
            </a:r>
          </a:p>
          <a:p>
            <a:pPr>
              <a:buFontTx/>
              <a:buNone/>
            </a:pPr>
            <a:r>
              <a:rPr lang="es-MX" smtClean="0"/>
              <a:t>Motivos: Razones para la acción</a:t>
            </a:r>
          </a:p>
          <a:p>
            <a:pPr>
              <a:buFontTx/>
              <a:buNone/>
            </a:pPr>
            <a:r>
              <a:rPr lang="es-MX" smtClean="0"/>
              <a:t>Motivos </a:t>
            </a:r>
            <a:r>
              <a:rPr lang="es-MX" u="sng" smtClean="0"/>
              <a:t>para</a:t>
            </a:r>
            <a:r>
              <a:rPr lang="es-MX" smtClean="0"/>
              <a:t>: Razones de la acción para alcanzar un objetivo</a:t>
            </a:r>
          </a:p>
          <a:p>
            <a:pPr>
              <a:buFontTx/>
              <a:buNone/>
            </a:pPr>
            <a:r>
              <a:rPr lang="es-MX" smtClean="0"/>
              <a:t>Motivos </a:t>
            </a:r>
            <a:r>
              <a:rPr lang="es-MX" u="sng" smtClean="0"/>
              <a:t>porque</a:t>
            </a:r>
            <a:r>
              <a:rPr lang="es-MX" smtClean="0"/>
              <a:t>: Para acciones ya ocurridas, justificación retrospectiva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2 Marcador de contenido"/>
          <p:cNvSpPr>
            <a:spLocks noGrp="1"/>
          </p:cNvSpPr>
          <p:nvPr>
            <p:ph idx="1"/>
          </p:nvPr>
        </p:nvSpPr>
        <p:spPr>
          <a:xfrm>
            <a:off x="1187450" y="1700213"/>
            <a:ext cx="6769100" cy="3097212"/>
          </a:xfrm>
        </p:spPr>
        <p:txBody>
          <a:bodyPr/>
          <a:lstStyle/>
          <a:p>
            <a:pPr>
              <a:buFontTx/>
              <a:buNone/>
            </a:pPr>
            <a:r>
              <a:rPr lang="es-MX" smtClean="0"/>
              <a:t>9. Relación </a:t>
            </a:r>
            <a:r>
              <a:rPr lang="es-MX" u="sng" smtClean="0"/>
              <a:t>nosotros</a:t>
            </a:r>
            <a:r>
              <a:rPr lang="es-MX" smtClean="0"/>
              <a:t> y ellos </a:t>
            </a:r>
          </a:p>
          <a:p>
            <a:pPr>
              <a:buFontTx/>
              <a:buNone/>
            </a:pPr>
            <a:r>
              <a:rPr lang="es-MX" smtClean="0"/>
              <a:t>En la primera se comparte el mundo de vida, se trata de penetrar la conciencia del otro por prueba y error (cara a cara) </a:t>
            </a:r>
          </a:p>
          <a:p>
            <a:pPr>
              <a:buFontTx/>
              <a:buNone/>
            </a:pPr>
            <a:r>
              <a:rPr lang="es-MX" u="sng" smtClean="0"/>
              <a:t>Relación ellos</a:t>
            </a:r>
            <a:r>
              <a:rPr lang="es-MX" smtClean="0"/>
              <a:t>: Con personas tipo o estructuras no en interacción cara/cara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2 Marcador de contenido"/>
          <p:cNvSpPr>
            <a:spLocks noGrp="1"/>
          </p:cNvSpPr>
          <p:nvPr>
            <p:ph idx="1"/>
          </p:nvPr>
        </p:nvSpPr>
        <p:spPr>
          <a:xfrm>
            <a:off x="900113" y="836613"/>
            <a:ext cx="7343775" cy="5472112"/>
          </a:xfrm>
        </p:spPr>
        <p:txBody>
          <a:bodyPr/>
          <a:lstStyle/>
          <a:p>
            <a:pPr>
              <a:buFontTx/>
              <a:buNone/>
            </a:pPr>
            <a:r>
              <a:rPr lang="es-MX" smtClean="0"/>
              <a:t>10. Lo métodos de construcción de significados y de comprensión de los de los otros</a:t>
            </a:r>
          </a:p>
          <a:p>
            <a:pPr>
              <a:buFontTx/>
              <a:buNone/>
            </a:pPr>
            <a:r>
              <a:rPr lang="es-MX" smtClean="0"/>
              <a:t>	a) Tipificaciones (características generales)</a:t>
            </a:r>
          </a:p>
          <a:p>
            <a:pPr>
              <a:buFontTx/>
              <a:buNone/>
            </a:pPr>
            <a:r>
              <a:rPr lang="es-MX" smtClean="0"/>
              <a:t>	b)Recetas: Reglas de cómo proceder en situaciones tipificadas</a:t>
            </a:r>
          </a:p>
          <a:p>
            <a:pPr>
              <a:buFontTx/>
              <a:buNone/>
            </a:pPr>
            <a:r>
              <a:rPr lang="es-MX" smtClean="0"/>
              <a:t>     c). Principio etcétera</a:t>
            </a:r>
          </a:p>
          <a:p>
            <a:pPr>
              <a:buFontTx/>
              <a:buNone/>
            </a:pPr>
            <a:r>
              <a:rPr lang="es-MX" smtClean="0"/>
              <a:t>En acción recurrente se da la acumulación social de conocimientos como no hay garantía de la comprensión del significado:</a:t>
            </a:r>
          </a:p>
          <a:p>
            <a:pPr>
              <a:buFontTx/>
              <a:buNone/>
            </a:pPr>
            <a:r>
              <a:rPr lang="es-MX" smtClean="0"/>
              <a:t>estado de alerta para situaciones problemáticas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lantilla de diseño de columnas corintias">
  <a:themeElements>
    <a:clrScheme name="Tema de Office 11">
      <a:dk1>
        <a:srgbClr val="3E3E5C"/>
      </a:dk1>
      <a:lt1>
        <a:srgbClr val="FFFFFF"/>
      </a:lt1>
      <a:dk2>
        <a:srgbClr val="666699"/>
      </a:dk2>
      <a:lt2>
        <a:srgbClr val="FFFFFF"/>
      </a:lt2>
      <a:accent1>
        <a:srgbClr val="60597B"/>
      </a:accent1>
      <a:accent2>
        <a:srgbClr val="6666FF"/>
      </a:accent2>
      <a:accent3>
        <a:srgbClr val="B8B8CA"/>
      </a:accent3>
      <a:accent4>
        <a:srgbClr val="DADADA"/>
      </a:accent4>
      <a:accent5>
        <a:srgbClr val="B6B5BF"/>
      </a:accent5>
      <a:accent6>
        <a:srgbClr val="5C5CE7"/>
      </a:accent6>
      <a:hlink>
        <a:srgbClr val="99CCFF"/>
      </a:hlink>
      <a:folHlink>
        <a:srgbClr val="FFFF99"/>
      </a:folHlink>
    </a:clrScheme>
    <a:fontScheme name="Tema de Office">
      <a:majorFont>
        <a:latin typeface="Palatino Linotype"/>
        <a:ea typeface=""/>
        <a:cs typeface=""/>
      </a:majorFont>
      <a:minorFont>
        <a:latin typeface="Palatino Linotyp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Tema de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e Offic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e Offic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e Offic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e Offic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e Offic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e Offic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e Offic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e Offic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e Offic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e Offic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e Offic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Plantilla de diseño de columnas corintias</Template>
  <TotalTime>62</TotalTime>
  <Words>600</Words>
  <Application>Microsoft Office PowerPoint</Application>
  <PresentationFormat>Presentación en pantalla (4:3)</PresentationFormat>
  <Paragraphs>88</Paragraphs>
  <Slides>16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16</vt:i4>
      </vt:variant>
    </vt:vector>
  </HeadingPairs>
  <TitlesOfParts>
    <vt:vector size="17" baseType="lpstr">
      <vt:lpstr>Plantilla de diseño de columnas corintias</vt:lpstr>
      <vt:lpstr>La fenomenología de Alfred Schutz          (síntesis)</vt:lpstr>
      <vt:lpstr>Fenomenología mundana v.s. transcendental (Husserl)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  <vt:lpstr>Diapositiva 12</vt:lpstr>
      <vt:lpstr>Diapositiva 13</vt:lpstr>
      <vt:lpstr>Diapositiva 14</vt:lpstr>
      <vt:lpstr>Diapositiva 15</vt:lpstr>
      <vt:lpstr>Diapositiva 16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fenomenología de Alfred Schutz (síntesis)</dc:title>
  <dc:creator>Enrique de la Garza</dc:creator>
  <cp:lastModifiedBy>UAMI</cp:lastModifiedBy>
  <cp:revision>13</cp:revision>
  <dcterms:created xsi:type="dcterms:W3CDTF">2011-02-09T19:34:13Z</dcterms:created>
  <dcterms:modified xsi:type="dcterms:W3CDTF">2016-02-10T23:44:17Z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TC011594393082</vt:lpwstr>
  </property>
</Properties>
</file>