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8A048A-B2BD-48FA-806F-391ED7DDB5D6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672407" cy="1260629"/>
          </a:xfrm>
        </p:spPr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06442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Contexto del surgimiento de la Sociología como ciencia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reflexión sobre la sociedad es tan antigua como el hombre pero: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Teñida </a:t>
            </a:r>
            <a:r>
              <a:rPr lang="es-MX" dirty="0" smtClean="0"/>
              <a:t>de la tradición, la religión y la monarquía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Tomó forma de Filosofía social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No apareció claro el concepto de ciencia social hasta el Renacimiento-Ilustración y sobre todo el positivismo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4141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08720"/>
            <a:ext cx="7344815" cy="5472608"/>
          </a:xfrm>
        </p:spPr>
        <p:txBody>
          <a:bodyPr/>
          <a:lstStyle/>
          <a:p>
            <a:r>
              <a:rPr lang="es-MX" dirty="0" smtClean="0"/>
              <a:t>La Sociología moderna nace en S. XIX influenciada por: 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Revolución Industrial-Capitalismo industrial</a:t>
            </a:r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Explotación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Polarización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Movimiento obrero-socialismo y Revolución</a:t>
            </a:r>
          </a:p>
          <a:p>
            <a:pPr lvl="1">
              <a:buFont typeface="Wingdings" pitchFamily="2" charset="2"/>
              <a:buChar char="ü"/>
            </a:pPr>
            <a:endParaRPr lang="es-MX" sz="1000" dirty="0" smtClean="0"/>
          </a:p>
          <a:p>
            <a:pPr marL="0" lvl="1" indent="0">
              <a:buNone/>
            </a:pPr>
            <a:r>
              <a:rPr lang="es-MX" dirty="0" smtClean="0"/>
              <a:t>La sociología nació por el temor a la Revolución proletaria y fue conservadora y a lo sumo reformista.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91680" y="2747141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2"/>
                </a:solidFill>
              </a:rPr>
              <a:t>La cuestión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44587" y="2362419"/>
            <a:ext cx="3643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* Migración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Bajo nivel de vida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Segmentación en modos de vida y derechos políticos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4355975" y="2362419"/>
            <a:ext cx="488611" cy="120032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236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3508977"/>
          </a:xfrm>
        </p:spPr>
        <p:txBody>
          <a:bodyPr/>
          <a:lstStyle/>
          <a:p>
            <a:pPr marL="525780" indent="-457200">
              <a:buFont typeface="+mj-lt"/>
              <a:buAutoNum type="arabicPeriod" startAt="2"/>
            </a:pPr>
            <a:r>
              <a:rPr lang="es-MX" dirty="0" smtClean="0"/>
              <a:t>La era de las Revoluciones: </a:t>
            </a:r>
            <a:r>
              <a:rPr lang="es-MX" dirty="0" smtClean="0"/>
              <a:t>se </a:t>
            </a:r>
            <a:r>
              <a:rPr lang="es-MX" dirty="0" smtClean="0"/>
              <a:t>inició muy incipientemente en Inglaterra (</a:t>
            </a:r>
            <a:r>
              <a:rPr lang="es-MX" dirty="0" err="1" smtClean="0"/>
              <a:t>Cronwell</a:t>
            </a:r>
            <a:r>
              <a:rPr lang="es-MX" dirty="0" smtClean="0"/>
              <a:t>), </a:t>
            </a:r>
            <a:r>
              <a:rPr lang="es-MX" dirty="0" smtClean="0"/>
              <a:t>seguida de </a:t>
            </a:r>
            <a:r>
              <a:rPr lang="es-MX" dirty="0" smtClean="0"/>
              <a:t>la Francesa y Americana: El miedo al caos y a la irrupción de las clases subalternas (preocupación por el orden social: Comte, Durkheim, Parsons)</a:t>
            </a:r>
          </a:p>
          <a:p>
            <a:pPr marL="68580" indent="0">
              <a:buNone/>
            </a:pPr>
            <a:r>
              <a:rPr lang="es-MX" dirty="0" smtClean="0"/>
              <a:t>La sociología nace en parte contra la Ilustración (base intelectual de la Revolución </a:t>
            </a:r>
            <a:r>
              <a:rPr lang="es-MX" dirty="0" smtClean="0"/>
              <a:t>burguesa</a:t>
            </a:r>
            <a:r>
              <a:rPr lang="es-MX" dirty="0" smtClean="0"/>
              <a:t>)</a:t>
            </a:r>
          </a:p>
          <a:p>
            <a:pPr marL="6858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337604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8" y="184657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Pensadores de la Ilustración 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427984" y="172346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Descartes      </a:t>
            </a:r>
            <a:r>
              <a:rPr lang="es-MX" dirty="0" err="1" smtClean="0"/>
              <a:t>Diderot</a:t>
            </a:r>
            <a:endParaRPr lang="es-MX" dirty="0" smtClean="0"/>
          </a:p>
          <a:p>
            <a:r>
              <a:rPr lang="es-MX" dirty="0" smtClean="0"/>
              <a:t>Hobbes          Rousseau</a:t>
            </a:r>
          </a:p>
          <a:p>
            <a:r>
              <a:rPr lang="es-MX" sz="2000" dirty="0"/>
              <a:t>Locke</a:t>
            </a:r>
            <a:r>
              <a:rPr lang="es-MX" dirty="0" smtClean="0"/>
              <a:t>            Montesquieu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2080" y="1340768"/>
            <a:ext cx="966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S. XVII</a:t>
            </a: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>
            <a:off x="3779912" y="1723468"/>
            <a:ext cx="488611" cy="95410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763688" y="3037615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(</a:t>
            </a:r>
            <a:r>
              <a:rPr lang="es-MX" sz="2000" dirty="0" smtClean="0"/>
              <a:t>Sistemas filosóficos abstractos deductivos no empíricos)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427984" y="404572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Derivaron en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03648" y="4837815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Racionalismo         Empirismo (Modelo </a:t>
            </a:r>
            <a:r>
              <a:rPr lang="es-MX" sz="2000" dirty="0" smtClean="0"/>
              <a:t>Newtoniano</a:t>
            </a:r>
            <a:r>
              <a:rPr lang="es-MX" sz="2000" dirty="0" smtClean="0"/>
              <a:t>)</a:t>
            </a:r>
            <a:endParaRPr lang="es-MX" sz="2000" dirty="0"/>
          </a:p>
        </p:txBody>
      </p:sp>
      <p:sp>
        <p:nvSpPr>
          <p:cNvPr id="11" name="10 Cruz"/>
          <p:cNvSpPr/>
          <p:nvPr/>
        </p:nvSpPr>
        <p:spPr>
          <a:xfrm>
            <a:off x="3347864" y="4869753"/>
            <a:ext cx="288032" cy="328102"/>
          </a:xfrm>
          <a:prstGeom prst="plus">
            <a:avLst>
              <a:gd name="adj" fmla="val 37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4268523" y="3829703"/>
            <a:ext cx="26747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8984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259468"/>
            <a:ext cx="6777317" cy="3508977"/>
          </a:xfrm>
        </p:spPr>
        <p:txBody>
          <a:bodyPr/>
          <a:lstStyle/>
          <a:p>
            <a:r>
              <a:rPr lang="es-MX" dirty="0" smtClean="0"/>
              <a:t>Pero implicaba una crítica al mundo social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Dominio del mundo por la razón </a:t>
            </a:r>
            <a:r>
              <a:rPr lang="es-MX" dirty="0" err="1" smtClean="0"/>
              <a:t>v.s.</a:t>
            </a:r>
            <a:r>
              <a:rPr lang="es-MX" dirty="0" smtClean="0"/>
              <a:t> tradición y religión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Leyes universales (incluyendo sociales)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Crítica de la realidad y búsqueda de un mundo mejor, en especial crítica al derecho divino de los Reyes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4829090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La Restauración           Rechazo de la Ilustración           Sociología</a:t>
            </a:r>
            <a:endParaRPr lang="es-MX" sz="2000" dirty="0"/>
          </a:p>
        </p:txBody>
      </p:sp>
      <p:sp>
        <p:nvSpPr>
          <p:cNvPr id="5" name="4 Flecha derecha"/>
          <p:cNvSpPr/>
          <p:nvPr/>
        </p:nvSpPr>
        <p:spPr>
          <a:xfrm>
            <a:off x="2699792" y="4936812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6588224" y="4921423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5280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052736"/>
            <a:ext cx="7056784" cy="51125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dirty="0" smtClean="0"/>
              <a:t>(Mezcla de ideas conservadoras en lo social y modernas en epistemología). Francia fue el eje de Revoluciones 1832, 1844, </a:t>
            </a:r>
            <a:r>
              <a:rPr lang="es-MX" dirty="0" smtClean="0"/>
              <a:t>1870</a:t>
            </a:r>
            <a:endParaRPr lang="es-MX" dirty="0" smtClean="0"/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Sociología:  </a:t>
            </a:r>
            <a:r>
              <a:rPr lang="es-MX" sz="2000" dirty="0" smtClean="0"/>
              <a:t>predominio de la sociedad / individuo. La sociedad socializa y crea al individuo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La estructura social no se compone de individuos sino roles, instituciones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Sociedad = Sistema (partes interrelacionadas e integradas)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Destrucción de instituciones = caos (industrialización, urbanización, burocratización,           , eran criticados)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Apoyo a un sistema jerárquico</a:t>
            </a:r>
            <a:endParaRPr lang="es-MX" dirty="0" smtClean="0"/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0747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760640"/>
          </a:xfrm>
        </p:spPr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 startAt="3"/>
            </a:pPr>
            <a:r>
              <a:rPr lang="es-MX" dirty="0" smtClean="0"/>
              <a:t>El positivismo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Una ciencia, un método</a:t>
            </a:r>
          </a:p>
          <a:p>
            <a:pPr marL="365760" lvl="1" indent="0">
              <a:buNone/>
            </a:pPr>
            <a:r>
              <a:rPr lang="es-MX" dirty="0" smtClean="0"/>
              <a:t>Comte: Anti ilustración, contrarrevolucionario</a:t>
            </a:r>
          </a:p>
          <a:p>
            <a:pPr marL="365760" lvl="1" indent="0">
              <a:buNone/>
            </a:pPr>
            <a:r>
              <a:rPr lang="es-MX" dirty="0"/>
              <a:t>	 </a:t>
            </a:r>
            <a:r>
              <a:rPr lang="es-MX" dirty="0" smtClean="0"/>
              <a:t>      Leyes sociales universales</a:t>
            </a:r>
          </a:p>
          <a:p>
            <a:pPr marL="365760" lvl="1" indent="0">
              <a:buNone/>
            </a:pPr>
            <a:r>
              <a:rPr lang="es-MX" dirty="0" smtClean="0"/>
              <a:t>Alemania: Hegel y Kant</a:t>
            </a:r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r>
              <a:rPr lang="es-MX" dirty="0" smtClean="0"/>
              <a:t>Inglaterra</a:t>
            </a:r>
            <a:r>
              <a:rPr lang="es-MX" dirty="0"/>
              <a:t>: Influencia de la 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Economía Política	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Reformismo social ante la cuestión social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 err="1"/>
              <a:t>Revolucionismo</a:t>
            </a:r>
            <a:r>
              <a:rPr lang="es-MX" sz="1900" dirty="0"/>
              <a:t> (Spencer)</a:t>
            </a:r>
          </a:p>
          <a:p>
            <a:pPr marL="982662" lvl="1" indent="0">
              <a:buNone/>
            </a:pPr>
            <a:r>
              <a:rPr lang="es-MX" sz="1900" dirty="0"/>
              <a:t>    Spencer: liberal (</a:t>
            </a:r>
            <a:r>
              <a:rPr lang="es-MX" sz="1900" dirty="0" err="1"/>
              <a:t>lassez</a:t>
            </a:r>
            <a:r>
              <a:rPr lang="es-MX" sz="1900" dirty="0"/>
              <a:t>-faire</a:t>
            </a:r>
            <a:r>
              <a:rPr lang="es-MX" sz="1900" dirty="0" smtClean="0"/>
              <a:t>), </a:t>
            </a:r>
            <a:r>
              <a:rPr lang="es-MX" sz="1900" dirty="0"/>
              <a:t>darwinista (la</a:t>
            </a:r>
          </a:p>
          <a:p>
            <a:pPr marL="982662" lvl="1" indent="0">
              <a:buNone/>
            </a:pPr>
            <a:r>
              <a:rPr lang="es-MX" sz="1900" dirty="0"/>
              <a:t>    supervivencia del más apto)</a:t>
            </a:r>
          </a:p>
          <a:p>
            <a:pPr marL="365760" lvl="1" indent="0">
              <a:buNone/>
            </a:pPr>
            <a:endParaRPr lang="es-MX" sz="17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62224" y="285525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Marx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285525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Weber y </a:t>
            </a:r>
            <a:r>
              <a:rPr lang="es-MX" dirty="0" err="1" smtClean="0"/>
              <a:t>Simmel</a:t>
            </a:r>
            <a:endParaRPr lang="es-MX" dirty="0" smtClean="0"/>
          </a:p>
          <a:p>
            <a:pPr algn="ctr"/>
            <a:r>
              <a:rPr lang="es-MX" dirty="0" smtClean="0"/>
              <a:t>(Su obra contra Marx)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3923928" y="3431322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Las ideas no son producto de la materia</a:t>
            </a:r>
          </a:p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No solo la economía determina</a:t>
            </a:r>
            <a:endParaRPr lang="es-MX" sz="1600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627784" y="2567226"/>
            <a:ext cx="36004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4139952" y="2567226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4402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379</Words>
  <Application>Microsoft Office PowerPoint</Application>
  <PresentationFormat>Presentación en pantalla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Introducción</vt:lpstr>
      <vt:lpstr>Contexto del surgimiento de la Sociología como ciencia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UAM</dc:creator>
  <cp:lastModifiedBy>UAM-I</cp:lastModifiedBy>
  <cp:revision>13</cp:revision>
  <dcterms:created xsi:type="dcterms:W3CDTF">2013-03-25T15:53:39Z</dcterms:created>
  <dcterms:modified xsi:type="dcterms:W3CDTF">2013-04-03T21:18:54Z</dcterms:modified>
</cp:coreProperties>
</file>