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D8FC7-139F-47D0-9D75-4247B0A8BF1C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0B8D2-F045-4615-93C3-00FAD3D6F4F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CFD3-C6B9-4865-929A-AD3FF0280AD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B8D71-4DB3-4B13-9A8C-91C5F8C5289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C0F85-CBD2-4CA0-8524-84E3DD95FF3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82061-09EE-4A6B-B3E6-164F0F0465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9D148-6D21-4D73-A41F-E00F78F8D50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234E5-8A78-4B9E-B7DA-132F45F2992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80686-D060-4624-A7CF-D737659895A1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F81D-E2D4-40C9-AA78-47E3CBAA843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AC5C-789D-460F-9C8B-4E881440240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D011-014F-4C82-8EA0-0993A37E1EC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9A41-9587-4D7A-BE0C-B36E105B08D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92ADE-BDA5-41DD-9738-AEF60ACE053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7CEB1-35CC-4737-AD2A-06C9C2CCF15C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D3B64-E8A3-4C95-9D15-1509A0CCB2E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756F-89EE-4907-A3D2-A09EEF117714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79F06-5ADC-447C-ADCB-555ED573C91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3AF55-0F36-49CA-A1E5-298CB8DB16E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C2540-E7C2-4AF5-84F7-FC00BE1E1B9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5C357-B600-4B86-9C9F-B573E4AB958C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0588-8FFD-4364-9029-E86250844B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F0E688-1F65-470D-948E-CE2251F044F5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4F1BD9-A96D-4B68-BE8B-68F340E72E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88" r:id="rId4"/>
    <p:sldLayoutId id="2147483694" r:id="rId5"/>
    <p:sldLayoutId id="2147483689" r:id="rId6"/>
    <p:sldLayoutId id="2147483695" r:id="rId7"/>
    <p:sldLayoutId id="2147483696" r:id="rId8"/>
    <p:sldLayoutId id="2147483697" r:id="rId9"/>
    <p:sldLayoutId id="2147483690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2204864"/>
            <a:ext cx="6567264" cy="1222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7200" dirty="0" smtClean="0"/>
              <a:t>Introducción</a:t>
            </a:r>
            <a:endParaRPr lang="es-MX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29150" y="4797425"/>
            <a:ext cx="4479925" cy="5540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Dr. Enrique de la Garza Toledo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Nuevo contexto</a:t>
            </a:r>
            <a:endParaRPr lang="es-MX" dirty="0"/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18150"/>
          </a:xfrm>
        </p:spPr>
        <p:txBody>
          <a:bodyPr/>
          <a:lstStyle/>
          <a:p>
            <a:pPr eaLnBrk="1" hangingPunct="1"/>
            <a:r>
              <a:rPr lang="es-MX" sz="2900" smtClean="0"/>
              <a:t>Años 70, movimiento estudiantil: las posiciones en las estructuras no determinaban conciencia ni acción</a:t>
            </a:r>
          </a:p>
          <a:p>
            <a:pPr eaLnBrk="1" hangingPunct="1"/>
            <a:endParaRPr lang="es-MX" sz="2900" smtClean="0"/>
          </a:p>
          <a:p>
            <a:pPr eaLnBrk="1" hangingPunct="1"/>
            <a:endParaRPr lang="es-MX" sz="2900" smtClean="0"/>
          </a:p>
          <a:p>
            <a:pPr eaLnBrk="1" hangingPunct="1">
              <a:buFont typeface="Wingdings 2" pitchFamily="18" charset="2"/>
              <a:buNone/>
            </a:pPr>
            <a:r>
              <a:rPr lang="es-MX" sz="2400" smtClean="0"/>
              <a:t>Marx: “Los sujetos hacen la Historia en condiciones que no escogieron”</a:t>
            </a:r>
          </a:p>
          <a:p>
            <a:pPr eaLnBrk="1" hangingPunct="1"/>
            <a:r>
              <a:rPr lang="es-MX" sz="2900" smtClean="0"/>
              <a:t>El sujeto es objeto; sobre el sujeto influyen las estructuras pero este con su acción (mediada por la conciencia) se vuelve sobre las estructuras y las transforma         </a:t>
            </a:r>
            <a:r>
              <a:rPr lang="es-MX" b="1" smtClean="0"/>
              <a:t>E – S – A </a:t>
            </a:r>
          </a:p>
        </p:txBody>
      </p:sp>
      <p:sp>
        <p:nvSpPr>
          <p:cNvPr id="19460" name="3 CuadroTexto"/>
          <p:cNvSpPr txBox="1">
            <a:spLocks noChangeArrowheads="1"/>
          </p:cNvSpPr>
          <p:nvPr/>
        </p:nvSpPr>
        <p:spPr bwMode="auto">
          <a:xfrm>
            <a:off x="1763713" y="2565400"/>
            <a:ext cx="2663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Recuperación de la hermenéutica subjetivista</a:t>
            </a:r>
          </a:p>
        </p:txBody>
      </p:sp>
      <p:sp>
        <p:nvSpPr>
          <p:cNvPr id="19461" name="4 CuadroTexto"/>
          <p:cNvSpPr txBox="1">
            <a:spLocks noChangeArrowheads="1"/>
          </p:cNvSpPr>
          <p:nvPr/>
        </p:nvSpPr>
        <p:spPr bwMode="auto">
          <a:xfrm>
            <a:off x="4932363" y="2565400"/>
            <a:ext cx="26638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Nuevas teorías de la Agencia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5003800" y="2205038"/>
            <a:ext cx="576263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 flipV="1">
            <a:off x="3779838" y="2205038"/>
            <a:ext cx="576262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5867400" y="3573463"/>
            <a:ext cx="5762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504056"/>
            <a:ext cx="8686800" cy="105273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effectLst>
                  <a:reflection blurRad="6350" stA="55000" endA="300" endPos="45500" dir="5400000" sy="-100000" algn="bl" rotWithShape="0"/>
                </a:effectLst>
              </a:rPr>
              <a:t>¿Cuál es la relación entre pensamiento y realidad?</a:t>
            </a:r>
            <a:endParaRPr lang="es-MX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304800" y="2217738"/>
            <a:ext cx="8686800" cy="3803650"/>
          </a:xfrm>
        </p:spPr>
        <p:txBody>
          <a:bodyPr/>
          <a:lstStyle/>
          <a:p>
            <a:pPr eaLnBrk="1" hangingPunct="1"/>
            <a:r>
              <a:rPr lang="es-MX" smtClean="0"/>
              <a:t>Positivismo: Criterio de demarcación entre ciencia y no ciencia = método +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mtClean="0"/>
              <a:t>	hecho o dato empírico = resultado de la observación a través de los sentidos = experiencia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680" y="7052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dirty="0" smtClean="0"/>
              <a:t>MÉTODO HIPOTÉTICO DEDUCTIVO</a:t>
            </a:r>
            <a:endParaRPr lang="es-MX" dirty="0"/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>
          <a:xfrm>
            <a:off x="-11113" y="981075"/>
            <a:ext cx="3790951" cy="5043488"/>
          </a:xfrm>
        </p:spPr>
        <p:txBody>
          <a:bodyPr/>
          <a:lstStyle/>
          <a:p>
            <a:pPr algn="ctr" eaLnBrk="1" hangingPunct="1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Problema</a:t>
            </a:r>
          </a:p>
          <a:p>
            <a:pPr algn="ctr" eaLnBrk="1" hangingPunct="1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Teoría</a:t>
            </a:r>
          </a:p>
          <a:p>
            <a:pPr algn="ctr" eaLnBrk="1" hangingPunct="1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teórica</a:t>
            </a:r>
          </a:p>
          <a:p>
            <a:pPr algn="ctr" eaLnBrk="1" hangingPunct="1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empírica</a:t>
            </a:r>
          </a:p>
          <a:p>
            <a:pPr algn="ctr" eaLnBrk="1" hangingPunct="1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Datos</a:t>
            </a:r>
          </a:p>
          <a:p>
            <a:pPr algn="ctr" eaLnBrk="1" hangingPunct="1">
              <a:buFont typeface="Wingdings 2" pitchFamily="18" charset="2"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1691482" y="1847056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1693069" y="2639219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1691482" y="3502819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1693069" y="4294981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16 CuadroTexto"/>
          <p:cNvSpPr txBox="1">
            <a:spLocks noChangeArrowheads="1"/>
          </p:cNvSpPr>
          <p:nvPr/>
        </p:nvSpPr>
        <p:spPr bwMode="auto">
          <a:xfrm>
            <a:off x="3851275" y="2781300"/>
            <a:ext cx="507682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600">
                <a:latin typeface="Franklin Gothic Book" pitchFamily="34" charset="0"/>
              </a:rPr>
              <a:t>a &gt; Pobreza             &gt; Delincuencia</a:t>
            </a:r>
          </a:p>
          <a:p>
            <a:endParaRPr lang="es-MX" sz="2600">
              <a:latin typeface="Franklin Gothic Book" pitchFamily="34" charset="0"/>
            </a:endParaRP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Nivel de ingreso          %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crímenes</a:t>
            </a: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Datos de ingreso         Datos de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crímenes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5797550" y="3068638"/>
            <a:ext cx="71913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4499769" y="3644107"/>
            <a:ext cx="7207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229350" y="4221163"/>
            <a:ext cx="64611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6200000" flipV="1">
            <a:off x="4464051" y="4832350"/>
            <a:ext cx="792162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 flipH="1" flipV="1">
            <a:off x="7339012" y="5053013"/>
            <a:ext cx="512763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¿Experiencia = Observación sensible? ¿Práctica y praxis?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¿Hay leyes universales? ¿Son neutrales o influyen normas, valores, intereses, etc.? ¿Leyes históricas?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El dato empírico está dado o es construido y mediado por concepciones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HISTORIA DE LA ESPISTEMOLOGÍA</a:t>
            </a:r>
            <a:endParaRPr lang="es-MX" dirty="0"/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304800" y="1841500"/>
            <a:ext cx="8686800" cy="3890963"/>
          </a:xfrm>
        </p:spPr>
        <p:txBody>
          <a:bodyPr/>
          <a:lstStyle/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La disputa por lo métodos: finales siglo XIX, hasta finales del los 30.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Predominio positivista (40-60)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Crisis del positivismo (70)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es-MX" smtClean="0"/>
              <a:t>Nuevos paradigmas: Agency, hermenéutica,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hermenéutica</a:t>
            </a:r>
            <a:endParaRPr lang="es-MX" dirty="0"/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Dilthey: Motivos internos de la acción, no pueden ser observados = comprensión = interpretar</a:t>
            </a:r>
          </a:p>
          <a:p>
            <a:pPr eaLnBrk="1" hangingPunct="1"/>
            <a:r>
              <a:rPr lang="es-MX" smtClean="0"/>
              <a:t>Husserl: Del ser en sí al ser para mí (el sujeto define lo real)        subjetivismo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mtClean="0"/>
              <a:t>Interaccionismo: El significado está en el acto, no en la conciencia        en punto de vista del actor en el cara a cara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132138" y="3933825"/>
            <a:ext cx="71755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3635375" y="5011738"/>
            <a:ext cx="64928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304800" y="981075"/>
            <a:ext cx="8686800" cy="33115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s-MX" smtClean="0"/>
              <a:t>El dato empírico: toda observación pone en juego conceptos o términos del lenguaje común: significados</a:t>
            </a:r>
          </a:p>
          <a:p>
            <a:pPr marL="1771650" lvl="3" indent="-514350" eaLnBrk="1" hangingPunct="1">
              <a:buFont typeface="Franklin Gothic Medium" pitchFamily="34" charset="0"/>
              <a:buAutoNum type="arabicParenR"/>
            </a:pPr>
            <a:r>
              <a:rPr lang="es-MX" sz="3000" smtClean="0"/>
              <a:t>Motivos no observables</a:t>
            </a:r>
          </a:p>
          <a:p>
            <a:pPr marL="1771650" lvl="3" indent="-514350" eaLnBrk="1" hangingPunct="1">
              <a:buFont typeface="Franklin Gothic Medium" pitchFamily="34" charset="0"/>
              <a:buAutoNum type="arabicParenR"/>
            </a:pPr>
            <a:r>
              <a:rPr lang="es-MX" sz="3000" smtClean="0"/>
              <a:t>Significados embebidos en la interacción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mtClean="0"/>
              <a:t>El dato como construcción: </a:t>
            </a:r>
            <a:endParaRPr lang="es-MX" sz="3000" smtClean="0"/>
          </a:p>
        </p:txBody>
      </p:sp>
      <p:sp>
        <p:nvSpPr>
          <p:cNvPr id="16387" name="4 CuadroTexto"/>
          <p:cNvSpPr txBox="1">
            <a:spLocks noChangeArrowheads="1"/>
          </p:cNvSpPr>
          <p:nvPr/>
        </p:nvSpPr>
        <p:spPr bwMode="auto">
          <a:xfrm>
            <a:off x="468313" y="4471988"/>
            <a:ext cx="842486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Franklin Gothic Book" pitchFamily="34" charset="0"/>
              </a:rPr>
              <a:t>Investigador                     Sujetos investigados (cultura)</a:t>
            </a:r>
          </a:p>
          <a:p>
            <a:endParaRPr lang="es-MX" sz="2000">
              <a:latin typeface="Franklin Gothic Book" pitchFamily="34" charset="0"/>
            </a:endParaRPr>
          </a:p>
          <a:p>
            <a:r>
              <a:rPr lang="es-MX" sz="2800">
                <a:latin typeface="Franklin Gothic Book" pitchFamily="34" charset="0"/>
              </a:rPr>
              <a:t>(Teoría, problema)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10800000" flipV="1">
            <a:off x="3492500" y="5119688"/>
            <a:ext cx="1800225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547813" y="5119688"/>
            <a:ext cx="1800225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Anulación o reducción del concepto de estructura (lo que no es cara a cara pero suscita significados)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Reducción a lo micro (cara a cara)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Desprecio de las teorías acumuladas: el punto de vista del actor con su lenguaje natural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Pero introducen plenamente el problema de cómo los sujetos construyen significados y el de la relación entre significados y acción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ESTRUCTURALISMO</a:t>
            </a:r>
            <a:endParaRPr lang="es-MX" dirty="0"/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434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s-MX" smtClean="0"/>
              <a:t>(Predominio en ¾ del siglo XX hasta años 60’s)</a:t>
            </a:r>
          </a:p>
          <a:p>
            <a:pPr eaLnBrk="1" hangingPunct="1"/>
            <a:r>
              <a:rPr lang="es-MX" smtClean="0"/>
              <a:t>Estructuras son realidades de segundo orden, no se reducen al cara a cara o lo que tiene significado, existen </a:t>
            </a:r>
            <a:r>
              <a:rPr lang="es-MX" u="sng" smtClean="0"/>
              <a:t>relativamente </a:t>
            </a:r>
            <a:r>
              <a:rPr lang="es-MX" smtClean="0"/>
              <a:t>independientes del sujeto y se imponen sobre el mismo</a:t>
            </a:r>
          </a:p>
          <a:p>
            <a:pPr eaLnBrk="1" hangingPunct="1"/>
            <a:r>
              <a:rPr lang="es-MX" smtClean="0"/>
              <a:t>Las posiciones de los sujetos en las estructuras determinan formas de conciencia y acciones</a:t>
            </a:r>
          </a:p>
          <a:p>
            <a:pPr eaLnBrk="1" hangingPunct="1"/>
            <a:endParaRPr lang="es-MX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451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 2</vt:lpstr>
      <vt:lpstr>Calibri</vt:lpstr>
      <vt:lpstr>Viajes</vt:lpstr>
      <vt:lpstr>Introducción</vt:lpstr>
      <vt:lpstr>¿Cuál es la relación entre pensamiento y realidad?</vt:lpstr>
      <vt:lpstr>MÉTODO HIPOTÉTICO DEDUCTIVO</vt:lpstr>
      <vt:lpstr>Problemas:</vt:lpstr>
      <vt:lpstr>HISTORIA DE LA ESPISTEMOLOGÍA</vt:lpstr>
      <vt:lpstr>hermenéutica</vt:lpstr>
      <vt:lpstr>Diapositiva 7</vt:lpstr>
      <vt:lpstr>Problemas:</vt:lpstr>
      <vt:lpstr>ESTRUCTURALISMO</vt:lpstr>
      <vt:lpstr>Nuevo contexto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Enrique de la Garza</dc:creator>
  <cp:lastModifiedBy>Enrique de la Garza</cp:lastModifiedBy>
  <cp:revision>12</cp:revision>
  <dcterms:created xsi:type="dcterms:W3CDTF">2011-09-05T17:41:48Z</dcterms:created>
  <dcterms:modified xsi:type="dcterms:W3CDTF">2011-09-13T17:03:39Z</dcterms:modified>
</cp:coreProperties>
</file>