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55151-DA52-4274-BE5C-DC3AD72C6689}" type="datetimeFigureOut">
              <a:rPr lang="es-MX" smtClean="0"/>
              <a:pPr/>
              <a:t>26/06/2014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C6AE3-5331-42DF-B9BF-39F29A6F9879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55151-DA52-4274-BE5C-DC3AD72C6689}" type="datetimeFigureOut">
              <a:rPr lang="es-MX" smtClean="0"/>
              <a:pPr/>
              <a:t>26/06/2014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C6AE3-5331-42DF-B9BF-39F29A6F9879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55151-DA52-4274-BE5C-DC3AD72C6689}" type="datetimeFigureOut">
              <a:rPr lang="es-MX" smtClean="0"/>
              <a:pPr/>
              <a:t>26/06/2014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C6AE3-5331-42DF-B9BF-39F29A6F9879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55151-DA52-4274-BE5C-DC3AD72C6689}" type="datetimeFigureOut">
              <a:rPr lang="es-MX" smtClean="0"/>
              <a:pPr/>
              <a:t>26/06/2014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C6AE3-5331-42DF-B9BF-39F29A6F9879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55151-DA52-4274-BE5C-DC3AD72C6689}" type="datetimeFigureOut">
              <a:rPr lang="es-MX" smtClean="0"/>
              <a:pPr/>
              <a:t>26/06/2014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C6AE3-5331-42DF-B9BF-39F29A6F9879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55151-DA52-4274-BE5C-DC3AD72C6689}" type="datetimeFigureOut">
              <a:rPr lang="es-MX" smtClean="0"/>
              <a:pPr/>
              <a:t>26/06/2014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C6AE3-5331-42DF-B9BF-39F29A6F9879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55151-DA52-4274-BE5C-DC3AD72C6689}" type="datetimeFigureOut">
              <a:rPr lang="es-MX" smtClean="0"/>
              <a:pPr/>
              <a:t>26/06/2014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C6AE3-5331-42DF-B9BF-39F29A6F9879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55151-DA52-4274-BE5C-DC3AD72C6689}" type="datetimeFigureOut">
              <a:rPr lang="es-MX" smtClean="0"/>
              <a:pPr/>
              <a:t>26/06/2014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C6AE3-5331-42DF-B9BF-39F29A6F9879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55151-DA52-4274-BE5C-DC3AD72C6689}" type="datetimeFigureOut">
              <a:rPr lang="es-MX" smtClean="0"/>
              <a:pPr/>
              <a:t>26/06/2014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C6AE3-5331-42DF-B9BF-39F29A6F9879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55151-DA52-4274-BE5C-DC3AD72C6689}" type="datetimeFigureOut">
              <a:rPr lang="es-MX" smtClean="0"/>
              <a:pPr/>
              <a:t>26/06/2014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C6AE3-5331-42DF-B9BF-39F29A6F9879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55151-DA52-4274-BE5C-DC3AD72C6689}" type="datetimeFigureOut">
              <a:rPr lang="es-MX" smtClean="0"/>
              <a:pPr/>
              <a:t>26/06/2014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C6AE3-5331-42DF-B9BF-39F29A6F9879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455151-DA52-4274-BE5C-DC3AD72C6689}" type="datetimeFigureOut">
              <a:rPr lang="es-MX" smtClean="0"/>
              <a:pPr/>
              <a:t>26/06/2014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C6AE3-5331-42DF-B9BF-39F29A6F9879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zt.uam.mx/sotraem" TargetMode="External"/><Relationship Id="rId2" Type="http://schemas.openxmlformats.org/officeDocument/2006/relationships/hyperlink" Target="http://docencia..izt.uam.mx/egt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  ¿Innovación y Aprendizaje Tecnológico sin Trabajo?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Enrique de la Garza Toledo</a:t>
            </a:r>
          </a:p>
          <a:p>
            <a:r>
              <a:rPr lang="es-MX" dirty="0" smtClean="0">
                <a:hlinkClick r:id="rId2"/>
              </a:rPr>
              <a:t>http://docencia..izt.uam.mx/egt</a:t>
            </a:r>
            <a:endParaRPr lang="es-MX" dirty="0" smtClean="0"/>
          </a:p>
          <a:p>
            <a:r>
              <a:rPr lang="es-MX" dirty="0" smtClean="0">
                <a:hlinkClick r:id="rId3"/>
              </a:rPr>
              <a:t>http://www.izt.uam.mx/sotraem</a:t>
            </a:r>
            <a:endParaRPr lang="es-MX" dirty="0" smtClean="0"/>
          </a:p>
          <a:p>
            <a:endParaRPr lang="es-MX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Críticas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s-MX" dirty="0" smtClean="0"/>
              <a:t>El problema se inicia con una definición. Tecnología  es = conocimiento aplicado en la producción, etc.</a:t>
            </a:r>
          </a:p>
          <a:p>
            <a:pPr marL="514350" indent="-514350">
              <a:buAutoNum type="arabicPeriod"/>
            </a:pPr>
            <a:r>
              <a:rPr lang="es-MX" dirty="0" smtClean="0"/>
              <a:t>Lleva a una regresión ad infinitum: todo es conocimiento= idealismo.</a:t>
            </a:r>
          </a:p>
          <a:p>
            <a:pPr marL="514350" indent="-514350">
              <a:buNone/>
            </a:pPr>
            <a:r>
              <a:rPr lang="es-MX" dirty="0"/>
              <a:t> </a:t>
            </a:r>
            <a:r>
              <a:rPr lang="es-MX" dirty="0" smtClean="0"/>
              <a:t>     *Aparente paradoja: Maquinaria y equipo de tecnología sofisticada puede ser operado con mano de obra poco calificada</a:t>
            </a:r>
            <a:endParaRPr lang="es-MX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(2)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s-MX" dirty="0" smtClean="0"/>
              <a:t>3. El Valor agregado es más que conocimiento.</a:t>
            </a:r>
          </a:p>
          <a:p>
            <a:pPr>
              <a:buNone/>
            </a:pPr>
            <a:r>
              <a:rPr lang="es-MX" dirty="0" smtClean="0"/>
              <a:t>El conocimiento es parte del valor de la fuerza de trabajo, pero éste es mayor que el primero.</a:t>
            </a:r>
          </a:p>
          <a:p>
            <a:pPr>
              <a:buNone/>
            </a:pPr>
            <a:r>
              <a:rPr lang="es-MX" dirty="0" smtClean="0"/>
              <a:t>Asimismo, en la productividad interviene el valor de la fuerza de trabajo y en esta el conocimiento, pero  es solo una parte del valor agregado: para la productividad no se puede uno desentender de la organización del trabajo, de las relaciones laborales del perfil de la mano de obra, de las culturas del trabajo y gerenciales , ni del valor de la tecnología como sistema de máquinas (</a:t>
            </a:r>
            <a:r>
              <a:rPr lang="es-MX" dirty="0" err="1" smtClean="0"/>
              <a:t>Cc</a:t>
            </a:r>
            <a:r>
              <a:rPr lang="es-MX" dirty="0" smtClean="0"/>
              <a:t>)</a:t>
            </a:r>
          </a:p>
          <a:p>
            <a:pPr>
              <a:buNone/>
            </a:pPr>
            <a:r>
              <a:rPr lang="es-MX" dirty="0" smtClean="0"/>
              <a:t>4. Los neoschumpeterianos solo ven la cara de la oferta de productos no el de la demanda de estos: la producción no crea su propia demanda</a:t>
            </a:r>
          </a:p>
          <a:p>
            <a:pPr>
              <a:buNone/>
            </a:pPr>
            <a:r>
              <a:rPr lang="es-MX" dirty="0" smtClean="0"/>
              <a:t>5. Esta perspectiva oscurece la importancia del trabajo. En como se trabaja importa el conocimiento, también la organización, las interacciones capacidades cognitivas, físicas, emocionales, las relaciones laborales.</a:t>
            </a:r>
          </a:p>
          <a:p>
            <a:pPr>
              <a:buNone/>
            </a:pPr>
            <a:r>
              <a:rPr lang="es-MX" dirty="0" smtClean="0"/>
              <a:t>*Con mayor razón en los servicios.</a:t>
            </a:r>
            <a:endParaRPr lang="es-MX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Análisis del proceso de cognición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s-MX" dirty="0" smtClean="0"/>
              <a:t>La mayoría no pasa de la tipolog</a:t>
            </a:r>
            <a:r>
              <a:rPr lang="es-MX" dirty="0"/>
              <a:t>í</a:t>
            </a:r>
            <a:r>
              <a:rPr lang="es-MX" dirty="0" smtClean="0"/>
              <a:t>a entre codificado y tácito</a:t>
            </a:r>
          </a:p>
          <a:p>
            <a:pPr marL="514350" indent="-514350">
              <a:buAutoNum type="arabicPeriod"/>
            </a:pPr>
            <a:r>
              <a:rPr lang="es-MX" dirty="0" smtClean="0"/>
              <a:t>Domina mucho el concepto de rutina e isomorfismo</a:t>
            </a:r>
          </a:p>
          <a:p>
            <a:pPr marL="514350" indent="-514350">
              <a:buAutoNum type="arabicPeriod"/>
            </a:pPr>
            <a:r>
              <a:rPr lang="es-MX" dirty="0" smtClean="0"/>
              <a:t>Algunos van hacia las redes neuronales (esquemas cognitivos), teoría de sistemas y darwinismo: son supuestos tautológicos que no agregan nada a la explicación</a:t>
            </a:r>
            <a:endParaRPr lang="es-MX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La Economía del Conocimiento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s-MX" dirty="0" smtClean="0"/>
              <a:t>Tesis 1: La consideración de ver a la Tecnología como conocimiento aplicado a la producción acerca a la innovación con la Economía del conocimiento.</a:t>
            </a:r>
          </a:p>
          <a:p>
            <a:pPr>
              <a:buNone/>
            </a:pPr>
            <a:r>
              <a:rPr lang="es-MX" dirty="0" smtClean="0"/>
              <a:t>Pero, el tema de conocimiento e innovación requiere de dos conceptos de mediación: conocimiento objetivado en maquinaria, equipo, método de producción (que no es puro conocimiento) + conocimiento subjetivado, incorporado en la mano de obra</a:t>
            </a:r>
          </a:p>
          <a:p>
            <a:pPr>
              <a:buNone/>
            </a:pPr>
            <a:r>
              <a:rPr lang="es-MX" dirty="0" smtClean="0"/>
              <a:t>En la producción de servicios &gt; economía del conocimiento</a:t>
            </a:r>
            <a:endParaRPr lang="es-MX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(2)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s-MX" dirty="0" smtClean="0"/>
              <a:t>Tesis 2: No solo importan los conocimientos, tanto en la producción material como inmaterial, sino otros símbolos + interacciones</a:t>
            </a:r>
          </a:p>
          <a:p>
            <a:pPr>
              <a:buNone/>
            </a:pPr>
            <a:r>
              <a:rPr lang="es-MX" dirty="0" smtClean="0"/>
              <a:t>Tesis 3: Conocimiento es más que informacional, y servicio es más que conocimiento. Trabajo en general es más que conocimiento. Quien transforma las materias primas son máquinas y la mano de obra, no el conocimiento. El concepto de calificación es más abarcante que el de conocimiento</a:t>
            </a:r>
          </a:p>
          <a:p>
            <a:pPr>
              <a:buNone/>
            </a:pPr>
            <a:r>
              <a:rPr lang="es-MX" dirty="0" smtClean="0"/>
              <a:t>Tesis 4: el debate entre convergencia y divergencia en modelos de producción: ¿Convergencia hacia la economía del conocimiento?</a:t>
            </a:r>
          </a:p>
          <a:p>
            <a:pPr>
              <a:buNone/>
            </a:pPr>
            <a:endParaRPr lang="es-MX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Configuración Sociotécnica vs. Aprendizaje tecnológico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s-MX" dirty="0" smtClean="0"/>
              <a:t>Introducción: las Reestructuraciones Productivas iniciadas en los 80s del siglo XX: cambio tecnológico, organizacional, en relaciones laborales, en el perfil de la mano de obra, en culturas laborales y gerenciales, en las cadenas productivas y de clientes y proveedores</a:t>
            </a:r>
          </a:p>
          <a:p>
            <a:pPr>
              <a:buNone/>
            </a:pPr>
            <a:r>
              <a:rPr lang="es-MX" dirty="0" smtClean="0"/>
              <a:t>*Un paso adelante fue el concepto de Modelo de Producción</a:t>
            </a:r>
          </a:p>
          <a:p>
            <a:pPr>
              <a:buNone/>
            </a:pPr>
            <a:r>
              <a:rPr lang="es-MX" dirty="0" smtClean="0"/>
              <a:t>*Otro el de Configuración Sociotécnica (contradicciones, incoherencias, oscuridades, junto a relaciones causales, funcionales, deductivas) , no sistémica, concepto abierto a la realidad de las empresa , diferente de modelo teórico: </a:t>
            </a:r>
            <a:r>
              <a:rPr lang="es-MX" b="1" i="1" dirty="0" smtClean="0"/>
              <a:t>tecnología, organización, relaciones laborales, perfil de la mano de obra, culturas</a:t>
            </a:r>
            <a:endParaRPr lang="es-MX" b="1" i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(2) vs. Aprendizaje tecnológico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s-MX" dirty="0" smtClean="0"/>
              <a:t>a). No remite a un solo factor (el aprendizaje) dentro de la empresa: tecnología como sistema de máquinas, organización, relaciones laborales, culturas, perfil de la mano de obra</a:t>
            </a:r>
          </a:p>
          <a:p>
            <a:pPr>
              <a:buNone/>
            </a:pPr>
            <a:r>
              <a:rPr lang="es-MX" dirty="0" smtClean="0"/>
              <a:t>b). Gran importancia al contexto inmediato de la empresa (encadenamientos, mercado de trabajo, relaciones industriales, culturas regionales, instituciones, etc.) y al macro (exportaciones-importaciones, tasa de cambio, de interés, etc.)</a:t>
            </a:r>
            <a:endParaRPr lang="es-MX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(3)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s-MX" dirty="0" smtClean="0"/>
              <a:t>c). Da Agencia a los actores de la empresa y de fuera de esta (trabajadores, mandos medios, gerencia): estrategias de negocios y de otros tipos, interacciones, conflictos (poder), negociaciones</a:t>
            </a:r>
          </a:p>
          <a:p>
            <a:pPr>
              <a:buNone/>
            </a:pPr>
            <a:r>
              <a:rPr lang="es-MX" dirty="0" smtClean="0"/>
              <a:t>d). Esta complejidad para explicar el crecimiento económico, la competitividad, la productividad, la negociación o el conflicto, la construcción de sujetos, para nada se reduce a una dimensión, la cognitiva</a:t>
            </a:r>
            <a:endParaRPr lang="es-MX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Conclusiones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AutoNum type="arabicPeriod"/>
            </a:pPr>
            <a:r>
              <a:rPr lang="es-MX" dirty="0" smtClean="0"/>
              <a:t>La perspectiva del aprendizaje tecnológico, oscurece el Trabajo y con ello la realidad de las relaciones en la empresa: sigue la línea de desprecio al trabajo de la postmodernidad, el fin del trabajo, la fragmentación de las identidades, la sumisión voluntaria </a:t>
            </a:r>
          </a:p>
          <a:p>
            <a:pPr marL="514350" indent="-514350">
              <a:buAutoNum type="arabicPeriod"/>
            </a:pPr>
            <a:r>
              <a:rPr lang="es-MX" dirty="0" smtClean="0"/>
              <a:t>Es mistificadora y cumple un papel eminentemente ideológico para los empresarios, que en la práctica si se interesan por el Trabajo y no se conforman con que siempre hay aprendizaje tácito. Lo hay y, a la vez el crecimiento económico es bajo, de la productividad también y no se diga de los salarios, se invierte poco en capacitación vs. la búsqueda de casos exitosos</a:t>
            </a:r>
          </a:p>
          <a:p>
            <a:pPr marL="514350" indent="-514350">
              <a:buAutoNum type="arabicPeriod"/>
            </a:pPr>
            <a:r>
              <a:rPr lang="es-MX" dirty="0" smtClean="0"/>
              <a:t>Superioridad del concepto de configuración </a:t>
            </a:r>
            <a:r>
              <a:rPr lang="es-MX" dirty="0" err="1" smtClean="0"/>
              <a:t>sociotécnica</a:t>
            </a:r>
            <a:r>
              <a:rPr lang="es-MX" dirty="0" smtClean="0"/>
              <a:t> (incluye a la innovación) + sujetos que crean significados, interaccionan en una base estructural </a:t>
            </a:r>
            <a:r>
              <a:rPr lang="es-MX" dirty="0" err="1" smtClean="0"/>
              <a:t>sociotécnica</a:t>
            </a:r>
            <a:r>
              <a:rPr lang="es-MX" dirty="0" smtClean="0"/>
              <a:t> (concepto de Totalidad)</a:t>
            </a:r>
            <a:endParaRPr lang="es-MX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Punto Partida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AutoNum type="arabicPeriod"/>
            </a:pPr>
            <a:r>
              <a:rPr lang="es-MX" dirty="0" smtClean="0"/>
              <a:t>Si las teorías de la innovación tecnológica que tienden a reducir al aprendizaje son una opción a las de la Reestructuración Productiva</a:t>
            </a:r>
          </a:p>
          <a:p>
            <a:pPr marL="514350" indent="-514350">
              <a:buAutoNum type="arabicPeriod"/>
            </a:pPr>
            <a:r>
              <a:rPr lang="es-MX" dirty="0" smtClean="0"/>
              <a:t>Si bien la economía neoclásica tendió a ignorar la innovación tecnológica, es un tema clásico en la sociología del trabajo</a:t>
            </a:r>
          </a:p>
          <a:p>
            <a:pPr marL="514350" indent="-514350">
              <a:buAutoNum type="arabicPeriod"/>
            </a:pPr>
            <a:r>
              <a:rPr lang="es-MX" dirty="0" smtClean="0"/>
              <a:t>Los neoschumpeterianos, inspiradores de la innovación tecnológica en su versión latinoamericana, empezaron por el análisis de los grandes ciclos: concepto de tecnología (conocimientos aplicados a la producción circulación y/o consumo)</a:t>
            </a:r>
            <a:endParaRPr lang="es-MX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(2)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MX" dirty="0" smtClean="0"/>
              <a:t>Paradigma Tecnológico, Revolución Tecnológica</a:t>
            </a:r>
          </a:p>
          <a:p>
            <a:pPr>
              <a:buNone/>
            </a:pPr>
            <a:r>
              <a:rPr lang="es-MX" dirty="0" smtClean="0"/>
              <a:t>Críticas: determinismo tecnológico, estructuralismo y oscurecimiento del Trabajo</a:t>
            </a:r>
          </a:p>
          <a:p>
            <a:pPr>
              <a:buNone/>
            </a:pPr>
            <a:r>
              <a:rPr lang="es-MX" dirty="0" smtClean="0"/>
              <a:t>4. Al pasar en los noventa al aprendizaje tecnológico: relegamiento de los ciclos y de la I&amp;D frente al conocimiento tácito, necesidad de problematizar si lo fundamental de la innovación se debe al conocimiento tácito</a:t>
            </a:r>
            <a:endParaRPr lang="es-MX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Problematización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MX" dirty="0" smtClean="0"/>
              <a:t>1. Teorías que tienden a oscurecer el Trabajo frente al aprendizaje y a reducir a lo cognitivo, cuando el fenómeno laboral tiene otras dimensiones: se aprende para trabajar mejor y para producir mejor</a:t>
            </a:r>
          </a:p>
          <a:p>
            <a:r>
              <a:rPr lang="es-MX" dirty="0" smtClean="0"/>
              <a:t>2. El valor no se puede reducir a la intensidad de conocimiento, como tampoco la productividad</a:t>
            </a:r>
          </a:p>
          <a:p>
            <a:r>
              <a:rPr lang="es-MX" dirty="0" smtClean="0"/>
              <a:t>3. Los conceptos de Reestructuración Productiva y Modelo de Producción, incluyen a la innovación pero son más amplios para comprender la dinámica de las empresas</a:t>
            </a:r>
            <a:endParaRPr lang="es-MX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/>
          <a:lstStyle/>
          <a:p>
            <a:r>
              <a:rPr lang="es-MX" dirty="0" smtClean="0"/>
              <a:t>Tesis a rebatir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s-MX" dirty="0" smtClean="0"/>
              <a:t>En la innovación tecnológica lo fundamental es el conocimiento tácito, diferente del codificado (depende del proceso, del producto)</a:t>
            </a:r>
          </a:p>
          <a:p>
            <a:pPr marL="514350" indent="-514350">
              <a:buNone/>
            </a:pPr>
            <a:r>
              <a:rPr lang="es-MX" dirty="0" smtClean="0"/>
              <a:t>El paso de la invención a la planta productiva</a:t>
            </a:r>
          </a:p>
          <a:p>
            <a:pPr marL="514350" indent="-514350">
              <a:buNone/>
            </a:pPr>
            <a:r>
              <a:rPr lang="es-MX" dirty="0" smtClean="0"/>
              <a:t>Invención-planta piloto-diseño-construcción-</a:t>
            </a:r>
          </a:p>
          <a:p>
            <a:pPr marL="514350" indent="-514350">
              <a:buNone/>
            </a:pPr>
            <a:r>
              <a:rPr lang="es-MX" dirty="0" smtClean="0"/>
              <a:t>Arranque de la planta-operación en </a:t>
            </a:r>
            <a:r>
              <a:rPr lang="es-MX" dirty="0" err="1" smtClean="0"/>
              <a:t>steady</a:t>
            </a:r>
            <a:r>
              <a:rPr lang="es-MX" dirty="0" smtClean="0"/>
              <a:t> </a:t>
            </a:r>
            <a:r>
              <a:rPr lang="es-MX" dirty="0" err="1" smtClean="0"/>
              <a:t>state</a:t>
            </a:r>
            <a:endParaRPr lang="es-MX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(2)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MX" dirty="0" smtClean="0"/>
              <a:t>2. El crecimiento económico y de la productividad se debe fundamentalmente a la innovación= aprendizaje tácito generado en la propia producción</a:t>
            </a:r>
          </a:p>
          <a:p>
            <a:pPr>
              <a:buNone/>
            </a:pPr>
            <a:r>
              <a:rPr lang="es-MX" dirty="0" smtClean="0"/>
              <a:t>3. El Valor Agregado se genera por innovación, es incorporación de conocimiento basado en el aprendizaje</a:t>
            </a:r>
            <a:endParaRPr lang="es-MX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(3)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MX" dirty="0" smtClean="0"/>
              <a:t>3. Procesos y productos intensivos en conocimiento (le falta la relación entre proceso de trabajo y conocimiento, conocimiento como medio de producción y como producto)</a:t>
            </a:r>
          </a:p>
          <a:p>
            <a:pPr>
              <a:buNone/>
            </a:pPr>
            <a:endParaRPr lang="es-MX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A: Producción material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AutoNum type="arabicPeriod"/>
            </a:pPr>
            <a:r>
              <a:rPr lang="es-MX" dirty="0" smtClean="0"/>
              <a:t>El conocimiento generado en I&amp;D es un conocimiento  objetivado en métodos y medios de producción e incorporado a fuerza de trabajo en una etapa posterior</a:t>
            </a:r>
          </a:p>
          <a:p>
            <a:pPr marL="514350" indent="-514350">
              <a:buAutoNum type="arabicPeriod"/>
            </a:pPr>
            <a:r>
              <a:rPr lang="es-MX" dirty="0" smtClean="0"/>
              <a:t>El valor del producto final es mayor que el del conocimiento (Cc + Cv). Es una parte de Cc y de Cv</a:t>
            </a:r>
          </a:p>
          <a:p>
            <a:pPr marL="514350" indent="-514350">
              <a:buAutoNum type="arabicPeriod"/>
            </a:pPr>
            <a:r>
              <a:rPr lang="es-MX" dirty="0" smtClean="0"/>
              <a:t>El aprendizaje  tácito es mayor que cognición (informacional): interacciones, emociones, é</a:t>
            </a:r>
          </a:p>
          <a:p>
            <a:pPr marL="514350" indent="-514350">
              <a:buNone/>
            </a:pPr>
            <a:r>
              <a:rPr lang="es-MX" dirty="0" smtClean="0"/>
              <a:t>tica, estética, formas de razonamiento cotidianos</a:t>
            </a:r>
          </a:p>
          <a:p>
            <a:pPr marL="514350" indent="-514350">
              <a:buNone/>
            </a:pPr>
            <a:r>
              <a:rPr lang="es-MX" dirty="0" smtClean="0"/>
              <a:t>4. Equívoco decir intensivo en conocimiento sino en capital o en mano de obra de calificación superior</a:t>
            </a:r>
            <a:endParaRPr lang="es-MX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B. Producción inmaterial y simbólica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s-MX" dirty="0" smtClean="0"/>
              <a:t>No siempre lo que se produce son símbolos cognitivos: emocional, estético, moral, interactivo. Por lo tanto, es reductivo denominarlo intensivo en conocimiento.</a:t>
            </a:r>
          </a:p>
          <a:p>
            <a:pPr>
              <a:buNone/>
            </a:pPr>
            <a:r>
              <a:rPr lang="es-MX" dirty="0" smtClean="0"/>
              <a:t>*Por lo tanto el valor incorporado es &gt; que contenido de conocimiento</a:t>
            </a:r>
          </a:p>
          <a:p>
            <a:pPr>
              <a:buNone/>
            </a:pPr>
            <a:r>
              <a:rPr lang="es-MX" dirty="0" smtClean="0"/>
              <a:t>*Trabajo interactivo: su valor es &gt; conocimiento</a:t>
            </a:r>
          </a:p>
          <a:p>
            <a:pPr>
              <a:buNone/>
            </a:pPr>
            <a:r>
              <a:rPr lang="es-MX" dirty="0" smtClean="0"/>
              <a:t>*Trabajo del empleado + Trabajo del cliente</a:t>
            </a:r>
          </a:p>
          <a:p>
            <a:pPr>
              <a:buNone/>
            </a:pPr>
            <a:r>
              <a:rPr lang="es-MX" dirty="0" smtClean="0"/>
              <a:t>*Producción de símbolos objetivados o subjetivados</a:t>
            </a:r>
            <a:endParaRPr lang="es-MX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1414</Words>
  <Application>Microsoft Office PowerPoint</Application>
  <PresentationFormat>Presentación en pantalla (4:3)</PresentationFormat>
  <Paragraphs>75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19" baseType="lpstr">
      <vt:lpstr>Tema de Office</vt:lpstr>
      <vt:lpstr>  ¿Innovación y Aprendizaje Tecnológico sin Trabajo?</vt:lpstr>
      <vt:lpstr>Punto Partida</vt:lpstr>
      <vt:lpstr>(2)</vt:lpstr>
      <vt:lpstr>Problematización</vt:lpstr>
      <vt:lpstr>Tesis a rebatir </vt:lpstr>
      <vt:lpstr>(2)</vt:lpstr>
      <vt:lpstr>(3)</vt:lpstr>
      <vt:lpstr>A: Producción material</vt:lpstr>
      <vt:lpstr>B. Producción inmaterial y simbólica</vt:lpstr>
      <vt:lpstr>Críticas</vt:lpstr>
      <vt:lpstr>(2)</vt:lpstr>
      <vt:lpstr>Análisis del proceso de cognición</vt:lpstr>
      <vt:lpstr>La Economía del Conocimiento</vt:lpstr>
      <vt:lpstr>(2)</vt:lpstr>
      <vt:lpstr>Configuración Sociotécnica vs. Aprendizaje tecnológico</vt:lpstr>
      <vt:lpstr>(2) vs. Aprendizaje tecnológico</vt:lpstr>
      <vt:lpstr>(3)</vt:lpstr>
      <vt:lpstr>Conclusiones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¿Innovación y Aprendizaje Tecnológico sin Trabajo?</dc:title>
  <dc:creator>Enrique de la Garza</dc:creator>
  <cp:lastModifiedBy>UAMI</cp:lastModifiedBy>
  <cp:revision>18</cp:revision>
  <dcterms:created xsi:type="dcterms:W3CDTF">2013-10-14T20:09:17Z</dcterms:created>
  <dcterms:modified xsi:type="dcterms:W3CDTF">2014-06-26T15:29:26Z</dcterms:modified>
</cp:coreProperties>
</file>