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51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7CEE66-6DC9-44D0-A35C-E38B5816450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3E2C8-B950-4469-A49F-A0757B33C210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62C87-4C77-4F5F-9A16-4EC298D6D7B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07936-0307-4C7D-A149-C38AF242522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E2FFF-84DA-464D-9E8F-62B7DE27EB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939EF-C671-4234-8A66-052119FC9A4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59173-BE7F-432C-AB61-4DF25BA50ED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2FEE2-4BD0-4628-B883-4012DB8F690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6C689-A303-4A72-9D50-7CF4486EBE2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BB070-E44B-4096-8E4A-50FD9B3EFBB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6F953-391D-41E7-ADBE-BB09FC1C54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5613-C28E-4F30-9E2B-1F27A44E165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BC601-6C55-4E16-9DF7-0C4E52F9713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21E1C3D7-2081-4CDF-8A05-46D27ED01E00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Alienación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Enrique de la Garza Toledo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762000"/>
            <a:ext cx="7344816" cy="722784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effectLst>
                  <a:reflection blurRad="6350" stA="55000" endA="300" endPos="45500" dir="5400000" sy="-100000" algn="bl" rotWithShape="0"/>
                </a:effectLst>
              </a:rPr>
              <a:t>Manuscritos de 1844</a:t>
            </a:r>
            <a:endParaRPr lang="es-MX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556792"/>
            <a:ext cx="7632848" cy="46805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Permanecieron inéditos hasta 1932 (redactados marzo-septiembre 1844)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Predomina el aspecto ético-humanista en lugar del científico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Marx reivindica la categoría de la crítica (conocimiento y práctica)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No existe todavía la concepción materialista de la historia, pero está en germen: la enajenación es producto de las condiciones de trabajo 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755576" y="836712"/>
            <a:ext cx="7632848" cy="532859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s-MX" dirty="0" smtClean="0"/>
              <a:t>El comunismo es la propiedad privada general</a:t>
            </a:r>
          </a:p>
          <a:p>
            <a:pPr marL="914400" lvl="1" indent="-514350">
              <a:buFont typeface="+mj-lt"/>
              <a:buAutoNum type="arabicParenR"/>
            </a:pPr>
            <a:r>
              <a:rPr lang="es-MX" sz="2300" dirty="0" smtClean="0"/>
              <a:t>Una generalización de la propiedad privada</a:t>
            </a:r>
          </a:p>
          <a:p>
            <a:pPr marL="914400" lvl="1" indent="-514350">
              <a:buFont typeface="+mj-lt"/>
              <a:buAutoNum type="arabicParenR"/>
            </a:pPr>
            <a:r>
              <a:rPr lang="es-MX" sz="2300" dirty="0" smtClean="0"/>
              <a:t>Niega la comunidad de las mujeres</a:t>
            </a:r>
          </a:p>
          <a:p>
            <a:pPr marL="914400" lvl="1" indent="-514350">
              <a:buFont typeface="+mj-lt"/>
              <a:buAutoNum type="arabicParenR"/>
            </a:pPr>
            <a:r>
              <a:rPr lang="es-MX" sz="2300" dirty="0" smtClean="0"/>
              <a:t>Le contrapone el comunismo humano (universalmente válido)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z="1900" dirty="0" smtClean="0"/>
              <a:t>El comunismo como vuelta </a:t>
            </a:r>
            <a:r>
              <a:rPr lang="es-MX" sz="1900" dirty="0" smtClean="0"/>
              <a:t>a sí </a:t>
            </a:r>
            <a:r>
              <a:rPr lang="es-MX" sz="1900" dirty="0" smtClean="0"/>
              <a:t>del hombre, como superación </a:t>
            </a:r>
            <a:r>
              <a:rPr lang="es-MX" sz="1900" dirty="0" smtClean="0"/>
              <a:t>del extrañamiento </a:t>
            </a:r>
            <a:r>
              <a:rPr lang="es-MX" sz="1900" dirty="0" smtClean="0"/>
              <a:t>de sí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z="1900" dirty="0" smtClean="0"/>
              <a:t>Comunismo como superación de la propiedad </a:t>
            </a:r>
            <a:r>
              <a:rPr lang="es-MX" sz="1900" dirty="0" smtClean="0"/>
              <a:t>privada, </a:t>
            </a:r>
            <a:r>
              <a:rPr lang="es-MX" sz="1900" dirty="0" smtClean="0"/>
              <a:t>apropiación de la esencia humana</a:t>
            </a:r>
          </a:p>
          <a:p>
            <a:pPr marL="1314450" lvl="2" indent="-514350">
              <a:buFont typeface="Wingdings" pitchFamily="2" charset="2"/>
              <a:buChar char="ü"/>
            </a:pPr>
            <a:r>
              <a:rPr lang="es-MX" sz="1900" dirty="0" smtClean="0"/>
              <a:t>Es la solución del conflicto hombre-naturaleza, entre existencia y esencia, entre libertad y necesidad</a:t>
            </a:r>
          </a:p>
          <a:p>
            <a:pPr marL="914400" lvl="1" indent="-514350">
              <a:buFont typeface="+mj-lt"/>
              <a:buAutoNum type="arabicParenR"/>
            </a:pPr>
            <a:r>
              <a:rPr lang="es-MX" sz="2300" dirty="0" smtClean="0"/>
              <a:t>Diferencia emancipación política de la social o humana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899592" y="762000"/>
            <a:ext cx="7344816" cy="722784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MX" dirty="0" smtClean="0">
                <a:effectLst>
                  <a:reflection blurRad="6350" stA="55000" endA="300" endPos="45500" dir="5400000" sy="-100000" algn="bl" rotWithShape="0"/>
                </a:effectLst>
              </a:rPr>
              <a:t>El concepto de enajenación</a:t>
            </a:r>
            <a:endParaRPr lang="es-MX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755576" y="1844824"/>
            <a:ext cx="7632848" cy="230425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Antecedentes: </a:t>
            </a:r>
            <a:r>
              <a:rPr lang="es-MX" dirty="0" err="1" smtClean="0"/>
              <a:t>Feuerbach</a:t>
            </a:r>
            <a:r>
              <a:rPr lang="es-MX" dirty="0" smtClean="0"/>
              <a:t> </a:t>
            </a:r>
            <a:r>
              <a:rPr lang="es-MX" dirty="0" smtClean="0"/>
              <a:t>y Hegel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s-MX" dirty="0" err="1" smtClean="0"/>
              <a:t>Feuerbach</a:t>
            </a:r>
            <a:r>
              <a:rPr lang="es-MX" dirty="0" smtClean="0"/>
              <a:t>: Enajenación religiosa y dios, </a:t>
            </a:r>
            <a:r>
              <a:rPr lang="es-MX" dirty="0" err="1" smtClean="0"/>
              <a:t>autoenajenación</a:t>
            </a:r>
            <a:r>
              <a:rPr lang="es-MX" dirty="0" smtClean="0"/>
              <a:t> del hombre. El hombre se enajena así mismo al atribuir a dios sus propias características</a:t>
            </a:r>
          </a:p>
          <a:p>
            <a:pPr marL="914400" lvl="1" indent="-514350">
              <a:buFont typeface="Wingdings" pitchFamily="2" charset="2"/>
              <a:buChar char="ü"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27584" y="692697"/>
          <a:ext cx="7488831" cy="5486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736304"/>
                <a:gridCol w="2736303"/>
              </a:tblGrid>
              <a:tr h="653227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Feuerbach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Marx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5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Sujeto</a:t>
                      </a:r>
                      <a:r>
                        <a:rPr lang="es-MX" baseline="0" dirty="0" smtClean="0"/>
                        <a:t> que se enajena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El hombre en general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El obrero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5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Actividad</a:t>
                      </a:r>
                      <a:r>
                        <a:rPr lang="es-MX" baseline="0" dirty="0" smtClean="0"/>
                        <a:t> enajenada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Teórica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Práctica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5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Producto de</a:t>
                      </a:r>
                      <a:r>
                        <a:rPr lang="es-MX" baseline="0" dirty="0" smtClean="0"/>
                        <a:t> esa actividad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Dios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El</a:t>
                      </a:r>
                      <a:r>
                        <a:rPr lang="es-MX" baseline="0" dirty="0" smtClean="0"/>
                        <a:t> producto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5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Esfera de la enajenación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 conciencia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El trabajo humano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5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Contenido</a:t>
                      </a:r>
                      <a:r>
                        <a:rPr lang="es-MX" baseline="0" dirty="0" smtClean="0"/>
                        <a:t> de la enajenación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Deshumanización</a:t>
                      </a:r>
                      <a:r>
                        <a:rPr lang="es-MX" baseline="0" dirty="0" smtClean="0"/>
                        <a:t> del hombre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Deshumanización</a:t>
                      </a:r>
                      <a:r>
                        <a:rPr lang="es-MX" baseline="0" dirty="0" smtClean="0"/>
                        <a:t> del obrero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90001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Quien Domina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Dios domina al hombre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El producto del</a:t>
                      </a:r>
                      <a:r>
                        <a:rPr lang="es-MX" baseline="0" dirty="0" smtClean="0"/>
                        <a:t> trabajo se vuelve contra el hombre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5322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Que se enajena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 esencia humana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 esencia humana</a:t>
                      </a:r>
                      <a:endParaRPr lang="es-MX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755576" y="1052736"/>
            <a:ext cx="7632848" cy="4896544"/>
          </a:xfrm>
        </p:spPr>
        <p:txBody>
          <a:bodyPr/>
          <a:lstStyle/>
          <a:p>
            <a:pPr marL="541338" lvl="1" indent="-514350">
              <a:buFont typeface="Arial" pitchFamily="34" charset="0"/>
              <a:buChar char="•"/>
            </a:pPr>
            <a:r>
              <a:rPr lang="es-MX" sz="2800" dirty="0" smtClean="0"/>
              <a:t>Para </a:t>
            </a:r>
            <a:r>
              <a:rPr lang="es-MX" sz="2800" dirty="0" err="1" smtClean="0"/>
              <a:t>Feuerbach</a:t>
            </a:r>
            <a:r>
              <a:rPr lang="es-MX" sz="2800" dirty="0" smtClean="0"/>
              <a:t> </a:t>
            </a:r>
            <a:r>
              <a:rPr lang="es-MX" sz="2800" dirty="0" smtClean="0"/>
              <a:t>la filosofía tiene la misión de </a:t>
            </a:r>
            <a:r>
              <a:rPr lang="es-MX" sz="2800" dirty="0" err="1" smtClean="0"/>
              <a:t>desenajenar</a:t>
            </a:r>
            <a:r>
              <a:rPr lang="es-MX" sz="2800" dirty="0" smtClean="0"/>
              <a:t>, la enajenación se supera en el plano teórico</a:t>
            </a:r>
          </a:p>
          <a:p>
            <a:pPr marL="541338" lvl="1" indent="-514350">
              <a:buFont typeface="Arial" pitchFamily="34" charset="0"/>
              <a:buChar char="•"/>
            </a:pPr>
            <a:r>
              <a:rPr lang="es-MX" sz="2800" dirty="0" smtClean="0"/>
              <a:t>Hegel: El espíritu re-enajena, se </a:t>
            </a:r>
            <a:r>
              <a:rPr lang="es-MX" sz="2800" dirty="0" err="1" smtClean="0"/>
              <a:t>desenajena</a:t>
            </a:r>
            <a:r>
              <a:rPr lang="es-MX" sz="2800" dirty="0" smtClean="0"/>
              <a:t> por autoconciencia</a:t>
            </a:r>
          </a:p>
          <a:p>
            <a:pPr marL="541338" lvl="1" indent="-514350">
              <a:buFont typeface="Arial" pitchFamily="34" charset="0"/>
              <a:buChar char="•"/>
            </a:pPr>
            <a:endParaRPr lang="es-MX" sz="2800" dirty="0" smtClean="0"/>
          </a:p>
          <a:p>
            <a:pPr marL="541338" lvl="1" indent="-514350">
              <a:buFont typeface="Arial" pitchFamily="34" charset="0"/>
              <a:buChar char="•"/>
            </a:pPr>
            <a:endParaRPr lang="es-MX" sz="2800" dirty="0"/>
          </a:p>
          <a:p>
            <a:pPr marL="541338" lvl="1" indent="-514350">
              <a:buFont typeface="Arial" pitchFamily="34" charset="0"/>
              <a:buChar char="•"/>
            </a:pPr>
            <a:r>
              <a:rPr lang="es-MX" sz="2800" dirty="0" smtClean="0"/>
              <a:t>Joven Marx: </a:t>
            </a:r>
          </a:p>
          <a:p>
            <a:pPr marL="941388" lvl="2" indent="-514350">
              <a:buFont typeface="Arial" pitchFamily="34" charset="0"/>
              <a:buChar char="•"/>
            </a:pPr>
            <a:r>
              <a:rPr lang="es-MX" dirty="0" smtClean="0"/>
              <a:t>La enajenación es central pero pierde carácter abstracto. Se origina en determinadas condiciones históricas </a:t>
            </a:r>
          </a:p>
          <a:p>
            <a:pPr marL="541338" lvl="1" indent="-514350">
              <a:buFont typeface="Arial" pitchFamily="34" charset="0"/>
              <a:buChar char="•"/>
            </a:pP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043608" y="3615407"/>
            <a:ext cx="7056784" cy="461665"/>
          </a:xfrm>
          <a:prstGeom prst="rect">
            <a:avLst/>
          </a:prstGeom>
          <a:noFill/>
          <a:ln w="57150"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rgbClr val="79551B"/>
                </a:solidFill>
                <a:latin typeface="+mn-lt"/>
              </a:rPr>
              <a:t>En ambos es una enajenación abstracta, </a:t>
            </a:r>
            <a:r>
              <a:rPr lang="es-MX" sz="2400" dirty="0" err="1" smtClean="0">
                <a:solidFill>
                  <a:srgbClr val="79551B"/>
                </a:solidFill>
                <a:latin typeface="+mn-lt"/>
              </a:rPr>
              <a:t>ahistórica</a:t>
            </a:r>
            <a:endParaRPr lang="es-MX" sz="2400" dirty="0">
              <a:solidFill>
                <a:srgbClr val="79551B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755576" y="980728"/>
            <a:ext cx="7632848" cy="4896544"/>
          </a:xfrm>
        </p:spPr>
        <p:txBody>
          <a:bodyPr/>
          <a:lstStyle/>
          <a:p>
            <a:pPr marL="541338" lvl="1" indent="-514350">
              <a:buFont typeface="Arial" pitchFamily="34" charset="0"/>
              <a:buChar char="•"/>
            </a:pPr>
            <a:r>
              <a:rPr lang="es-MX" sz="2800" dirty="0" smtClean="0"/>
              <a:t>Joven Marx: </a:t>
            </a:r>
          </a:p>
          <a:p>
            <a:pPr marL="941388" lvl="2" indent="-514350">
              <a:buFont typeface="Arial" pitchFamily="34" charset="0"/>
              <a:buChar char="•"/>
            </a:pPr>
            <a:r>
              <a:rPr lang="es-MX" dirty="0" smtClean="0"/>
              <a:t>En determinada condiciones de producción            La </a:t>
            </a:r>
            <a:r>
              <a:rPr lang="es-MX" dirty="0" err="1" smtClean="0"/>
              <a:t>sup</a:t>
            </a:r>
            <a:r>
              <a:rPr lang="es-MX" dirty="0" smtClean="0"/>
              <a:t>. de esas condiciones hacen la </a:t>
            </a:r>
            <a:r>
              <a:rPr lang="es-MX" dirty="0" smtClean="0"/>
              <a:t>sup</a:t>
            </a:r>
            <a:r>
              <a:rPr lang="es-MX" dirty="0" smtClean="0"/>
              <a:t>eración</a:t>
            </a:r>
            <a:r>
              <a:rPr lang="es-MX" dirty="0" smtClean="0"/>
              <a:t> </a:t>
            </a:r>
            <a:r>
              <a:rPr lang="es-MX" dirty="0" smtClean="0"/>
              <a:t>de la enajenación</a:t>
            </a:r>
          </a:p>
          <a:p>
            <a:pPr marL="941388" lvl="2" indent="-514350">
              <a:buFont typeface="Arial" pitchFamily="34" charset="0"/>
              <a:buChar char="•"/>
            </a:pPr>
            <a:r>
              <a:rPr lang="es-MX" dirty="0" smtClean="0"/>
              <a:t>La enajenación, a diferencia de Hegel, no es inherente al trabajo humano</a:t>
            </a:r>
          </a:p>
          <a:p>
            <a:pPr marL="941388" lvl="2" indent="-514350">
              <a:buFont typeface="Arial" pitchFamily="34" charset="0"/>
              <a:buChar char="•"/>
            </a:pPr>
            <a:r>
              <a:rPr lang="es-MX" dirty="0" smtClean="0"/>
              <a:t>La enajenación surge cuando el producto del trabajo se enfrenta a su </a:t>
            </a:r>
            <a:r>
              <a:rPr lang="es-MX" dirty="0" smtClean="0"/>
              <a:t>productor </a:t>
            </a:r>
            <a:r>
              <a:rPr lang="es-MX" dirty="0" smtClean="0"/>
              <a:t>como algo extraño a </a:t>
            </a:r>
            <a:r>
              <a:rPr lang="es-MX" dirty="0" smtClean="0"/>
              <a:t>él, </a:t>
            </a:r>
            <a:r>
              <a:rPr lang="es-MX" dirty="0" smtClean="0"/>
              <a:t>como un poder que lo domina</a:t>
            </a:r>
          </a:p>
          <a:p>
            <a:pPr marL="541338" lvl="1" indent="-514350">
              <a:buFont typeface="Arial" pitchFamily="34" charset="0"/>
              <a:buChar char="•"/>
            </a:pPr>
            <a:r>
              <a:rPr lang="es-MX" sz="2800" dirty="0" smtClean="0"/>
              <a:t>Joven Marx: </a:t>
            </a:r>
          </a:p>
          <a:p>
            <a:pPr marL="941388" lvl="2" indent="-514350">
              <a:buFont typeface="Arial" pitchFamily="34" charset="0"/>
              <a:buChar char="•"/>
            </a:pPr>
            <a:r>
              <a:rPr lang="es-MX" dirty="0" smtClean="0"/>
              <a:t>Tesis doctoral	           Ideología </a:t>
            </a:r>
            <a:r>
              <a:rPr lang="es-MX" dirty="0" smtClean="0"/>
              <a:t>alemana</a:t>
            </a:r>
            <a:endParaRPr lang="es-MX" dirty="0" smtClean="0"/>
          </a:p>
          <a:p>
            <a:pPr marL="941388" lvl="2" indent="-514350">
              <a:buFont typeface="Arial" pitchFamily="34" charset="0"/>
              <a:buChar char="•"/>
            </a:pPr>
            <a:r>
              <a:rPr lang="es-MX" dirty="0" smtClean="0"/>
              <a:t>1843: Frecuenta círculos obreros en París; impresión vuelve a las enajenación central</a:t>
            </a:r>
          </a:p>
          <a:p>
            <a:pPr marL="941388" lvl="2" indent="-514350">
              <a:buFont typeface="Arial" pitchFamily="34" charset="0"/>
              <a:buChar char="•"/>
            </a:pPr>
            <a:endParaRPr lang="es-MX" dirty="0"/>
          </a:p>
        </p:txBody>
      </p:sp>
      <p:sp>
        <p:nvSpPr>
          <p:cNvPr id="5" name="4 Flecha derecha"/>
          <p:cNvSpPr/>
          <p:nvPr/>
        </p:nvSpPr>
        <p:spPr>
          <a:xfrm>
            <a:off x="6804248" y="1628800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3563888" y="443711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755576" y="908720"/>
            <a:ext cx="7632848" cy="5040560"/>
          </a:xfrm>
        </p:spPr>
        <p:txBody>
          <a:bodyPr/>
          <a:lstStyle/>
          <a:p>
            <a:pPr marL="541338" lvl="1" indent="-514350">
              <a:buFont typeface="Arial" pitchFamily="34" charset="0"/>
              <a:buChar char="•"/>
            </a:pPr>
            <a:r>
              <a:rPr lang="es-MX" sz="2800" dirty="0" smtClean="0"/>
              <a:t>Manuscritos: El comunismo como la superación de la enajenación</a:t>
            </a:r>
          </a:p>
          <a:p>
            <a:pPr marL="941388" lvl="2" indent="-514350">
              <a:buFont typeface="Wingdings" pitchFamily="2" charset="2"/>
              <a:buChar char="ü"/>
            </a:pPr>
            <a:r>
              <a:rPr lang="es-MX" dirty="0" smtClean="0"/>
              <a:t>Influencia del estudio de la economía política (esbozo de crítica de la Economía política de </a:t>
            </a:r>
            <a:r>
              <a:rPr lang="es-MX" dirty="0" err="1" smtClean="0"/>
              <a:t>Engels</a:t>
            </a:r>
            <a:r>
              <a:rPr lang="es-MX" dirty="0" smtClean="0"/>
              <a:t>)</a:t>
            </a:r>
          </a:p>
          <a:p>
            <a:pPr marL="941388" lvl="2" indent="-514350">
              <a:buFont typeface="Wingdings" pitchFamily="2" charset="2"/>
              <a:buChar char="ü"/>
            </a:pPr>
            <a:r>
              <a:rPr lang="es-MX" dirty="0" smtClean="0"/>
              <a:t>En la actividad productiva el objeto llega a dominar al sujeto</a:t>
            </a:r>
          </a:p>
          <a:p>
            <a:pPr marL="941388" lvl="2" indent="-514350">
              <a:buFont typeface="Wingdings" pitchFamily="2" charset="2"/>
              <a:buChar char="ü"/>
            </a:pPr>
            <a:r>
              <a:rPr lang="es-MX" dirty="0" smtClean="0"/>
              <a:t>Cuatro formas del trabajo enajenado</a:t>
            </a:r>
          </a:p>
          <a:p>
            <a:pPr marL="1398588" lvl="3" indent="-514350">
              <a:buFont typeface="+mj-lt"/>
              <a:buAutoNum type="arabicParenR"/>
            </a:pPr>
            <a:r>
              <a:rPr lang="es-MX" dirty="0" smtClean="0"/>
              <a:t>De los productos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547664" y="3978930"/>
            <a:ext cx="5904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79551B"/>
                </a:solidFill>
                <a:latin typeface="+mn-lt"/>
              </a:rPr>
              <a:t>Trabajo	          Actividad 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se transforma en 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objeto (objetivación)</a:t>
            </a:r>
          </a:p>
          <a:p>
            <a:r>
              <a:rPr lang="es-MX" dirty="0">
                <a:solidFill>
                  <a:srgbClr val="79551B"/>
                </a:solidFill>
                <a:latin typeface="+mn-lt"/>
              </a:rPr>
              <a:t>p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or la enajenación el objeto se 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indep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endiza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 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y lo domina</a:t>
            </a:r>
          </a:p>
          <a:p>
            <a:endParaRPr lang="es-MX" dirty="0">
              <a:solidFill>
                <a:srgbClr val="79551B"/>
              </a:solidFill>
              <a:latin typeface="+mn-lt"/>
            </a:endParaRPr>
          </a:p>
          <a:p>
            <a:pPr marL="1252538" indent="-355600"/>
            <a:r>
              <a:rPr lang="es-MX" dirty="0" smtClean="0">
                <a:solidFill>
                  <a:srgbClr val="79551B"/>
                </a:solidFill>
                <a:latin typeface="+mn-lt"/>
              </a:rPr>
              <a:t>	* Subjetivamente  (actitud)</a:t>
            </a:r>
          </a:p>
          <a:p>
            <a:pPr marL="1252538" indent="-355600"/>
            <a:r>
              <a:rPr lang="es-MX" dirty="0">
                <a:solidFill>
                  <a:srgbClr val="79551B"/>
                </a:solidFill>
                <a:latin typeface="+mn-lt"/>
              </a:rPr>
              <a:t>	</a:t>
            </a:r>
            <a:r>
              <a:rPr lang="es-MX" dirty="0" smtClean="0">
                <a:solidFill>
                  <a:srgbClr val="79551B"/>
                </a:solidFill>
                <a:latin typeface="+mn-lt"/>
              </a:rPr>
              <a:t>* Objetivamente: despojo por el capital del   producto</a:t>
            </a:r>
            <a:endParaRPr lang="es-MX" dirty="0">
              <a:solidFill>
                <a:srgbClr val="79551B"/>
              </a:solidFill>
              <a:latin typeface="+mn-lt"/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2483768" y="407707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755576" y="620688"/>
            <a:ext cx="7632848" cy="4392488"/>
          </a:xfrm>
        </p:spPr>
        <p:txBody>
          <a:bodyPr/>
          <a:lstStyle/>
          <a:p>
            <a:pPr marL="1398588" lvl="3" indent="-514350">
              <a:buFont typeface="+mj-lt"/>
              <a:buAutoNum type="arabicParenR" startAt="2"/>
            </a:pPr>
            <a:r>
              <a:rPr lang="es-MX" dirty="0" smtClean="0"/>
              <a:t>Enajenación de la actividad productiva, se encuentra fuera de su control: coercitividad, el trabajo se vuelve algo externo, un medio de vida, no medio de satisfacción de necesidades humanas</a:t>
            </a:r>
          </a:p>
          <a:p>
            <a:pPr marL="1398588" lvl="3" indent="-514350">
              <a:buFont typeface="+mj-lt"/>
              <a:buAutoNum type="arabicParenR" startAt="2"/>
            </a:pPr>
            <a:r>
              <a:rPr lang="es-MX" dirty="0" smtClean="0"/>
              <a:t>Enajenación del ser genérico (concepto de </a:t>
            </a:r>
            <a:r>
              <a:rPr lang="es-MX" dirty="0" err="1" smtClean="0"/>
              <a:t>Feuerbach</a:t>
            </a:r>
            <a:r>
              <a:rPr lang="es-MX" dirty="0" smtClean="0"/>
              <a:t>) y Marx, lo abandona posteriormente</a:t>
            </a:r>
          </a:p>
          <a:p>
            <a:pPr marL="1398588" lvl="3" indent="-514350">
              <a:buNone/>
            </a:pPr>
            <a:r>
              <a:rPr lang="es-MX" dirty="0" smtClean="0"/>
              <a:t>	* Ser genérico: el hombre es capaz de reflexionar sobre su esencia  +  transforma la naturaleza </a:t>
            </a:r>
            <a:r>
              <a:rPr lang="es-MX" dirty="0" err="1" smtClean="0"/>
              <a:t>concientemente</a:t>
            </a:r>
            <a:endParaRPr lang="es-MX" dirty="0" smtClean="0"/>
          </a:p>
          <a:p>
            <a:pPr marL="1398588" lvl="3" indent="-514350">
              <a:buFont typeface="+mj-lt"/>
              <a:buAutoNum type="arabicParenR" startAt="4"/>
            </a:pPr>
            <a:r>
              <a:rPr lang="es-MX" dirty="0" smtClean="0"/>
              <a:t>Enajenación de la relación entre los hombres, se enfrenta a otros hombres</a:t>
            </a:r>
          </a:p>
          <a:p>
            <a:pPr marL="1398588" lvl="3" indent="-514350">
              <a:buFont typeface="+mj-lt"/>
              <a:buAutoNum type="arabicParenR" startAt="4"/>
            </a:pPr>
            <a:endParaRPr lang="es-MX" dirty="0" smtClean="0"/>
          </a:p>
          <a:p>
            <a:pPr marL="538163" lvl="3" indent="-514350">
              <a:buFont typeface="Wingdings" pitchFamily="2" charset="2"/>
              <a:buChar char="ü"/>
            </a:pPr>
            <a:r>
              <a:rPr lang="es-MX" dirty="0" smtClean="0"/>
              <a:t>Obra de transición: pone el acento en la producción pero especula sobre la enajenación</a:t>
            </a:r>
          </a:p>
          <a:p>
            <a:pPr marL="538163" lvl="3" indent="-514350">
              <a:buFont typeface="Wingdings" pitchFamily="2" charset="2"/>
              <a:buChar char="ü"/>
            </a:pPr>
            <a:r>
              <a:rPr lang="es-MX" dirty="0" smtClean="0"/>
              <a:t>Madurez: causas enajenación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827584" y="51571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79551B"/>
                </a:solidFill>
                <a:latin typeface="+mn-lt"/>
              </a:rPr>
              <a:t>Fetichismo: relaciones sociales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499992" y="501491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79551B"/>
                </a:solidFill>
                <a:latin typeface="+mn-lt"/>
              </a:rPr>
              <a:t>Hombre-cosas</a:t>
            </a:r>
            <a:endParaRPr lang="es-MX" dirty="0" smtClean="0">
              <a:solidFill>
                <a:srgbClr val="79551B"/>
              </a:solidFill>
              <a:latin typeface="+mn-lt"/>
            </a:endParaRPr>
          </a:p>
          <a:p>
            <a:pPr algn="ctr"/>
            <a:r>
              <a:rPr lang="es-MX" dirty="0" smtClean="0">
                <a:solidFill>
                  <a:srgbClr val="79551B"/>
                </a:solidFill>
                <a:latin typeface="+mn-lt"/>
              </a:rPr>
              <a:t>Cosas-cosas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084168" y="5014917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79551B"/>
                </a:solidFill>
                <a:latin typeface="+mn-lt"/>
              </a:rPr>
              <a:t>(Propiedades sociales las cosas)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11560" y="586798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79551B"/>
                </a:solidFill>
                <a:latin typeface="+mn-lt"/>
              </a:rPr>
              <a:t>Subsunción real y formal</a:t>
            </a:r>
          </a:p>
        </p:txBody>
      </p:sp>
      <p:sp>
        <p:nvSpPr>
          <p:cNvPr id="8" name="7 Flecha arriba"/>
          <p:cNvSpPr/>
          <p:nvPr/>
        </p:nvSpPr>
        <p:spPr>
          <a:xfrm>
            <a:off x="2195736" y="551723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>
            <a:off x="4067944" y="522920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columnas corintias">
  <a:themeElements>
    <a:clrScheme name="Tema de Offic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Tema de Offic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columnas corintias</Template>
  <TotalTime>94</TotalTime>
  <Words>475</Words>
  <Application>Microsoft Office PowerPoint</Application>
  <PresentationFormat>Presentación en pantalla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Plantilla de diseño de columnas corintias</vt:lpstr>
      <vt:lpstr>Alienación</vt:lpstr>
      <vt:lpstr>Manuscritos de 1844</vt:lpstr>
      <vt:lpstr>Diapositiva 3</vt:lpstr>
      <vt:lpstr>El concepto de enajenación</vt:lpstr>
      <vt:lpstr>Diapositiva 5</vt:lpstr>
      <vt:lpstr>Diapositiva 6</vt:lpstr>
      <vt:lpstr>Diapositiva 7</vt:lpstr>
      <vt:lpstr>Diapositiva 8</vt:lpstr>
      <vt:lpstr>Diapositiva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de la Garza</dc:creator>
  <cp:lastModifiedBy>UAM-I</cp:lastModifiedBy>
  <cp:revision>15</cp:revision>
  <dcterms:created xsi:type="dcterms:W3CDTF">2012-06-19T18:43:43Z</dcterms:created>
  <dcterms:modified xsi:type="dcterms:W3CDTF">2012-06-21T02:51:18Z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TC011594393082</vt:lpwstr>
  </property>
</Properties>
</file>