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5" r:id="rId30"/>
    <p:sldId id="286"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AF58AC4-0AFD-4015-A936-447574E27D37}" type="slidenum">
              <a:rPr lang="en-US"/>
              <a:pPr/>
              <a:t>‹Nº›</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392BBC-A9AB-42EB-A670-2F3B8F104B94}" type="slidenum">
              <a:rPr lang="en-US"/>
              <a:pPr/>
              <a:t>1</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bwMode="auto">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371600"/>
            <a:ext cx="7772400" cy="1470025"/>
          </a:xfrm>
        </p:spPr>
        <p:txBody>
          <a:bodyPr/>
          <a:lstStyle>
            <a:lvl1pPr>
              <a:defRPr/>
            </a:lvl1pPr>
          </a:lstStyle>
          <a:p>
            <a:r>
              <a:rPr lang="es-ES" smtClean="0"/>
              <a:t>Haga clic para modificar el estilo de título del patrón</a:t>
            </a:r>
            <a:endParaRPr lang="en-US"/>
          </a:p>
        </p:txBody>
      </p:sp>
      <p:sp>
        <p:nvSpPr>
          <p:cNvPr id="3075" name="Rectangle 3"/>
          <p:cNvSpPr>
            <a:spLocks noGrp="1" noChangeArrowheads="1"/>
          </p:cNvSpPr>
          <p:nvPr>
            <p:ph type="subTitle" idx="1"/>
          </p:nvPr>
        </p:nvSpPr>
        <p:spPr>
          <a:xfrm>
            <a:off x="1295400" y="3048000"/>
            <a:ext cx="6400800" cy="685800"/>
          </a:xfrm>
        </p:spPr>
        <p:txBody>
          <a:bodyPr/>
          <a:lstStyle>
            <a:lvl1pPr marL="0" indent="0" algn="ctr">
              <a:buFontTx/>
              <a:buNone/>
              <a:defRPr/>
            </a:lvl1pPr>
          </a:lstStyle>
          <a:p>
            <a:r>
              <a:rPr lang="es-ES" smtClean="0"/>
              <a:t>Haga clic para modificar el estilo de subtítulo del patrón</a:t>
            </a:r>
            <a:endParaRPr lang="en-US"/>
          </a:p>
        </p:txBody>
      </p:sp>
      <p:sp>
        <p:nvSpPr>
          <p:cNvPr id="3076" name="Rectangle 4"/>
          <p:cNvSpPr>
            <a:spLocks noGrp="1" noChangeArrowheads="1"/>
          </p:cNvSpPr>
          <p:nvPr>
            <p:ph type="dt" sz="half" idx="2"/>
          </p:nvPr>
        </p:nvSpPr>
        <p:spPr/>
        <p:txBody>
          <a:bodyPr/>
          <a:lstStyle>
            <a:lvl1pPr>
              <a:defRPr sz="1200"/>
            </a:lvl1pPr>
          </a:lstStyle>
          <a:p>
            <a:endParaRPr lang="en-US"/>
          </a:p>
        </p:txBody>
      </p:sp>
      <p:sp>
        <p:nvSpPr>
          <p:cNvPr id="3077" name="Rectangle 5"/>
          <p:cNvSpPr>
            <a:spLocks noGrp="1" noChangeArrowheads="1"/>
          </p:cNvSpPr>
          <p:nvPr>
            <p:ph type="ftr" sz="quarter" idx="3"/>
          </p:nvPr>
        </p:nvSpPr>
        <p:spPr/>
        <p:txBody>
          <a:bodyPr/>
          <a:lstStyle>
            <a:lvl1pPr>
              <a:defRPr sz="1200"/>
            </a:lvl1pPr>
          </a:lstStyle>
          <a:p>
            <a:endParaRPr lang="en-US"/>
          </a:p>
        </p:txBody>
      </p:sp>
      <p:sp>
        <p:nvSpPr>
          <p:cNvPr id="3078" name="Rectangle 6"/>
          <p:cNvSpPr>
            <a:spLocks noGrp="1" noChangeArrowheads="1"/>
          </p:cNvSpPr>
          <p:nvPr>
            <p:ph type="sldNum" sz="quarter" idx="4"/>
          </p:nvPr>
        </p:nvSpPr>
        <p:spPr/>
        <p:txBody>
          <a:bodyPr/>
          <a:lstStyle>
            <a:lvl1pPr>
              <a:defRPr sz="1200"/>
            </a:lvl1pPr>
          </a:lstStyle>
          <a:p>
            <a:fld id="{C59E4BB1-F6D5-4A94-88FA-C2C698FE9A46}"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B096431E-ECF7-4271-8B48-EA8AE91C12BD}"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64F6ECEB-8E3B-4830-833D-75C7E01D7875}"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07853860-5906-49B8-87C5-9BC6261BE54C}"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4EABA5DE-737A-4FF7-AC96-C13B5FACA8C3}"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32217251-BDA7-478D-80DF-CBBF5B428AC1}"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endParaRPr lang="en-US"/>
          </a:p>
        </p:txBody>
      </p:sp>
      <p:sp>
        <p:nvSpPr>
          <p:cNvPr id="8" name="7 Marcador de pie de página"/>
          <p:cNvSpPr>
            <a:spLocks noGrp="1"/>
          </p:cNvSpPr>
          <p:nvPr>
            <p:ph type="ftr" sz="quarter" idx="11"/>
          </p:nvPr>
        </p:nvSpPr>
        <p:spPr/>
        <p:txBody>
          <a:bodyPr/>
          <a:lstStyle>
            <a:lvl1pPr>
              <a:defRPr/>
            </a:lvl1pPr>
          </a:lstStyle>
          <a:p>
            <a:endParaRPr lang="en-US"/>
          </a:p>
        </p:txBody>
      </p:sp>
      <p:sp>
        <p:nvSpPr>
          <p:cNvPr id="9" name="8 Marcador de número de diapositiva"/>
          <p:cNvSpPr>
            <a:spLocks noGrp="1"/>
          </p:cNvSpPr>
          <p:nvPr>
            <p:ph type="sldNum" sz="quarter" idx="12"/>
          </p:nvPr>
        </p:nvSpPr>
        <p:spPr/>
        <p:txBody>
          <a:bodyPr/>
          <a:lstStyle>
            <a:lvl1pPr>
              <a:defRPr/>
            </a:lvl1pPr>
          </a:lstStyle>
          <a:p>
            <a:fld id="{30CE03A2-8CF3-47D4-A228-0ACFA64858B7}"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endParaRPr lang="en-US"/>
          </a:p>
        </p:txBody>
      </p:sp>
      <p:sp>
        <p:nvSpPr>
          <p:cNvPr id="4" name="3 Marcador de pie de página"/>
          <p:cNvSpPr>
            <a:spLocks noGrp="1"/>
          </p:cNvSpPr>
          <p:nvPr>
            <p:ph type="ftr" sz="quarter" idx="11"/>
          </p:nvPr>
        </p:nvSpPr>
        <p:spPr/>
        <p:txBody>
          <a:bodyPr/>
          <a:lstStyle>
            <a:lvl1pPr>
              <a:defRPr/>
            </a:lvl1pPr>
          </a:lstStyle>
          <a:p>
            <a:endParaRPr lang="en-US"/>
          </a:p>
        </p:txBody>
      </p:sp>
      <p:sp>
        <p:nvSpPr>
          <p:cNvPr id="5" name="4 Marcador de número de diapositiva"/>
          <p:cNvSpPr>
            <a:spLocks noGrp="1"/>
          </p:cNvSpPr>
          <p:nvPr>
            <p:ph type="sldNum" sz="quarter" idx="12"/>
          </p:nvPr>
        </p:nvSpPr>
        <p:spPr/>
        <p:txBody>
          <a:bodyPr/>
          <a:lstStyle>
            <a:lvl1pPr>
              <a:defRPr/>
            </a:lvl1pPr>
          </a:lstStyle>
          <a:p>
            <a:fld id="{7538DFB3-E69A-4E30-8E80-B4F68F551505}"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n-US"/>
          </a:p>
        </p:txBody>
      </p:sp>
      <p:sp>
        <p:nvSpPr>
          <p:cNvPr id="3" name="2 Marcador de pie de página"/>
          <p:cNvSpPr>
            <a:spLocks noGrp="1"/>
          </p:cNvSpPr>
          <p:nvPr>
            <p:ph type="ftr" sz="quarter" idx="11"/>
          </p:nvPr>
        </p:nvSpPr>
        <p:spPr/>
        <p:txBody>
          <a:bodyPr/>
          <a:lstStyle>
            <a:lvl1pPr>
              <a:defRPr/>
            </a:lvl1pPr>
          </a:lstStyle>
          <a:p>
            <a:endParaRPr lang="en-US"/>
          </a:p>
        </p:txBody>
      </p:sp>
      <p:sp>
        <p:nvSpPr>
          <p:cNvPr id="4" name="3 Marcador de número de diapositiva"/>
          <p:cNvSpPr>
            <a:spLocks noGrp="1"/>
          </p:cNvSpPr>
          <p:nvPr>
            <p:ph type="sldNum" sz="quarter" idx="12"/>
          </p:nvPr>
        </p:nvSpPr>
        <p:spPr/>
        <p:txBody>
          <a:bodyPr/>
          <a:lstStyle>
            <a:lvl1pPr>
              <a:defRPr/>
            </a:lvl1pPr>
          </a:lstStyle>
          <a:p>
            <a:fld id="{8FE520E5-5508-4598-9C97-D7AF917D2769}"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22BC60F5-0359-4971-AC32-44834D143F49}"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4703343C-F802-4703-826A-492CD0BBDC94}"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Haga clic para modificar el estilo de título del patrón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B22D06B9-D5B8-4C66-B1A1-AEE46F6B4632}"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rebuchet MS" pitchFamily="34" charset="0"/>
        </a:defRPr>
      </a:lvl2pPr>
      <a:lvl3pPr algn="ctr" rtl="0" eaLnBrk="1" fontAlgn="base" hangingPunct="1">
        <a:spcBef>
          <a:spcPct val="0"/>
        </a:spcBef>
        <a:spcAft>
          <a:spcPct val="0"/>
        </a:spcAft>
        <a:defRPr sz="3600">
          <a:solidFill>
            <a:schemeClr val="tx2"/>
          </a:solidFill>
          <a:latin typeface="Trebuchet MS" pitchFamily="34" charset="0"/>
        </a:defRPr>
      </a:lvl3pPr>
      <a:lvl4pPr algn="ctr" rtl="0" eaLnBrk="1" fontAlgn="base" hangingPunct="1">
        <a:spcBef>
          <a:spcPct val="0"/>
        </a:spcBef>
        <a:spcAft>
          <a:spcPct val="0"/>
        </a:spcAft>
        <a:defRPr sz="3600">
          <a:solidFill>
            <a:schemeClr val="tx2"/>
          </a:solidFill>
          <a:latin typeface="Trebuchet MS" pitchFamily="34" charset="0"/>
        </a:defRPr>
      </a:lvl4pPr>
      <a:lvl5pPr algn="ctr" rtl="0" eaLnBrk="1" fontAlgn="base" hangingPunct="1">
        <a:spcBef>
          <a:spcPct val="0"/>
        </a:spcBef>
        <a:spcAft>
          <a:spcPct val="0"/>
        </a:spcAft>
        <a:defRPr sz="3600">
          <a:solidFill>
            <a:schemeClr val="tx2"/>
          </a:solidFill>
          <a:latin typeface="Trebuchet MS" pitchFamily="34" charset="0"/>
        </a:defRPr>
      </a:lvl5pPr>
      <a:lvl6pPr marL="457200" algn="ctr" rtl="0" eaLnBrk="1" fontAlgn="base" hangingPunct="1">
        <a:spcBef>
          <a:spcPct val="0"/>
        </a:spcBef>
        <a:spcAft>
          <a:spcPct val="0"/>
        </a:spcAft>
        <a:defRPr sz="3600">
          <a:solidFill>
            <a:schemeClr val="tx2"/>
          </a:solidFill>
          <a:latin typeface="Trebuchet MS" pitchFamily="34" charset="0"/>
        </a:defRPr>
      </a:lvl6pPr>
      <a:lvl7pPr marL="914400" algn="ctr" rtl="0" eaLnBrk="1" fontAlgn="base" hangingPunct="1">
        <a:spcBef>
          <a:spcPct val="0"/>
        </a:spcBef>
        <a:spcAft>
          <a:spcPct val="0"/>
        </a:spcAft>
        <a:defRPr sz="3600">
          <a:solidFill>
            <a:schemeClr val="tx2"/>
          </a:solidFill>
          <a:latin typeface="Trebuchet MS" pitchFamily="34" charset="0"/>
        </a:defRPr>
      </a:lvl7pPr>
      <a:lvl8pPr marL="1371600" algn="ctr" rtl="0" eaLnBrk="1" fontAlgn="base" hangingPunct="1">
        <a:spcBef>
          <a:spcPct val="0"/>
        </a:spcBef>
        <a:spcAft>
          <a:spcPct val="0"/>
        </a:spcAft>
        <a:defRPr sz="3600">
          <a:solidFill>
            <a:schemeClr val="tx2"/>
          </a:solidFill>
          <a:latin typeface="Trebuchet MS" pitchFamily="34" charset="0"/>
        </a:defRPr>
      </a:lvl8pPr>
      <a:lvl9pPr marL="1828800" algn="ctr" rtl="0" eaLnBrk="1" fontAlgn="base" hangingPunct="1">
        <a:spcBef>
          <a:spcPct val="0"/>
        </a:spcBef>
        <a:spcAft>
          <a:spcPct val="0"/>
        </a:spcAft>
        <a:defRPr sz="3600">
          <a:solidFill>
            <a:schemeClr val="tx2"/>
          </a:solidFill>
          <a:latin typeface="Trebuchet MS"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s-MX" dirty="0" smtClean="0"/>
              <a:t>La concepción materialista de la historia</a:t>
            </a:r>
            <a:endParaRPr lang="en-GB" dirty="0"/>
          </a:p>
        </p:txBody>
      </p:sp>
      <p:sp>
        <p:nvSpPr>
          <p:cNvPr id="2051" name="Rectangle 3"/>
          <p:cNvSpPr>
            <a:spLocks noGrp="1" noChangeArrowheads="1"/>
          </p:cNvSpPr>
          <p:nvPr>
            <p:ph type="subTitle" idx="1"/>
          </p:nvPr>
        </p:nvSpPr>
        <p:spPr/>
        <p:txBody>
          <a:bodyPr/>
          <a:lstStyle/>
          <a:p>
            <a:r>
              <a:rPr lang="es-MX" dirty="0" smtClean="0"/>
              <a:t>Dr. Enrique de la Garza Toledo</a:t>
            </a:r>
          </a:p>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8072"/>
            <a:ext cx="8229600" cy="5445224"/>
          </a:xfrm>
        </p:spPr>
        <p:txBody>
          <a:bodyPr/>
          <a:lstStyle/>
          <a:p>
            <a:pPr lvl="1">
              <a:buNone/>
            </a:pPr>
            <a:r>
              <a:rPr lang="es-MX" dirty="0" smtClean="0"/>
              <a:t>		y la manufactura, en una palabra las relaciones de 	producción feudales, ya no correspondían a las 	fuerzas productivas” (141)</a:t>
            </a:r>
          </a:p>
          <a:p>
            <a:pPr marL="914400" lvl="1" indent="-457200">
              <a:buFont typeface="+mj-lt"/>
              <a:buAutoNum type="arabicPeriod" startAt="4"/>
            </a:pPr>
            <a:r>
              <a:rPr lang="es-MX" dirty="0" smtClean="0"/>
              <a:t>Pero la burguesía se enfrenta a contradicciones similares que imponen la necesidad de la transformación de las relaciones burguesas de producción</a:t>
            </a:r>
          </a:p>
          <a:p>
            <a:pPr marL="914400" lvl="1" indent="-457200">
              <a:buFont typeface="+mj-lt"/>
              <a:buAutoNum type="arabicPeriod" startAt="4"/>
            </a:pPr>
            <a:r>
              <a:rPr lang="es-MX" dirty="0" smtClean="0"/>
              <a:t>La burguesía no sólo ha generado con su acción esta contradicción sino también a las masas que le darán muerte. En igual medida que se desarrolla la burguesía se desarrolla el proletariado</a:t>
            </a:r>
          </a:p>
          <a:p>
            <a:pPr marL="914400" lvl="1" indent="-457200">
              <a:buFont typeface="+mj-lt"/>
              <a:buAutoNum type="arabicPeriod" startAt="4"/>
            </a:pPr>
            <a:r>
              <a:rPr lang="es-MX" dirty="0" smtClean="0"/>
              <a:t>Las mediaciones en detalle:</a:t>
            </a:r>
          </a:p>
          <a:p>
            <a:pPr marL="1314450" lvl="2" indent="-457200">
              <a:buFont typeface="+mj-lt"/>
              <a:buAutoNum type="alphaLcParenR"/>
            </a:pPr>
            <a:r>
              <a:rPr lang="es-MX" dirty="0" smtClean="0"/>
              <a:t>La expansión de la máquina (FP) y la división del trabajo </a:t>
            </a:r>
            <a:r>
              <a:rPr lang="es-MX" dirty="0" smtClean="0"/>
              <a:t>han </a:t>
            </a:r>
            <a:r>
              <a:rPr lang="es-MX" dirty="0" smtClean="0"/>
              <a:t>convertido el trabajo del proletario en dependiente y</a:t>
            </a:r>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256584"/>
          </a:xfrm>
        </p:spPr>
        <p:txBody>
          <a:bodyPr/>
          <a:lstStyle/>
          <a:p>
            <a:pPr marL="1371600" lvl="2" indent="-457200">
              <a:buNone/>
            </a:pPr>
            <a:r>
              <a:rPr lang="es-MX" dirty="0" smtClean="0"/>
              <a:t>	ha dejado de tener atractivo para los trabajadores (enajenación y subsunción del trabajo al capital). El obrero se vuelve un accesorio de la máquina</a:t>
            </a:r>
          </a:p>
          <a:p>
            <a:pPr marL="1371600" lvl="2" indent="-457200">
              <a:buFont typeface="+mj-lt"/>
              <a:buAutoNum type="alphaLcParenR" startAt="2"/>
            </a:pPr>
            <a:r>
              <a:rPr lang="es-MX" dirty="0" smtClean="0"/>
              <a:t>La transformación del taller artesanal en gran fábrica ha organizado militarmente a los obreros, sometidos al despotismo del capital</a:t>
            </a:r>
          </a:p>
          <a:p>
            <a:pPr marL="1371600" lvl="2" indent="-457200">
              <a:buFont typeface="+mj-lt"/>
              <a:buAutoNum type="alphaLcParenR" startAt="2"/>
            </a:pPr>
            <a:r>
              <a:rPr lang="es-MX" dirty="0" smtClean="0"/>
              <a:t>Sobre el obrero no sólo se ensaña el capitalista industrial sino todos los capitalistas</a:t>
            </a:r>
          </a:p>
          <a:p>
            <a:pPr marL="1371600" lvl="2" indent="-457200">
              <a:buFont typeface="+mj-lt"/>
              <a:buAutoNum type="alphaLcParenR" startAt="2"/>
            </a:pPr>
            <a:r>
              <a:rPr lang="es-MX" dirty="0" smtClean="0"/>
              <a:t>Se da además una depreciación de la mano de obra y una caída del salario al darse la descalificación del trabajo</a:t>
            </a:r>
          </a:p>
          <a:p>
            <a:pPr marL="1371600" lvl="2" indent="-457200">
              <a:buFont typeface="+mj-lt"/>
              <a:buAutoNum type="alphaLcParenR" startAt="2"/>
            </a:pPr>
            <a:r>
              <a:rPr lang="es-MX" dirty="0" smtClean="0"/>
              <a:t>Todas estas condiciones </a:t>
            </a:r>
            <a:r>
              <a:rPr lang="es-MX" dirty="0" smtClean="0"/>
              <a:t>originan </a:t>
            </a:r>
            <a:r>
              <a:rPr lang="es-MX" dirty="0" smtClean="0"/>
              <a:t>una lucha entre capital y trabajo que recorre varias fases: </a:t>
            </a:r>
            <a:r>
              <a:rPr lang="es-MX" dirty="0" smtClean="0"/>
              <a:t> inicialmente </a:t>
            </a:r>
            <a:r>
              <a:rPr lang="es-MX" dirty="0" smtClean="0"/>
              <a:t>los obreros de una fábrica aislados, los obreros permanecen desunidos y aislados por la competencia. La unificación sólo se da con la hegemonía de la burguesía, pero marca el inicio de su unificación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764704"/>
            <a:ext cx="8229600" cy="5544616"/>
          </a:xfrm>
        </p:spPr>
        <p:txBody>
          <a:bodyPr/>
          <a:lstStyle/>
          <a:p>
            <a:pPr marL="1428750" lvl="2" indent="-514350">
              <a:buFont typeface="+mj-lt"/>
              <a:buAutoNum type="alphaLcParenR" startAt="6"/>
            </a:pPr>
            <a:r>
              <a:rPr lang="es-MX" dirty="0" smtClean="0"/>
              <a:t>El desarrollo del capitalismo acentúa las contradicciones entre las dos clases, tiende a igualar a los obreros, a concentrarlos, las crisis se acrecientan, las condiciones de vida decaen: los obreros comienzan a formar coaliciones</a:t>
            </a:r>
          </a:p>
          <a:p>
            <a:pPr marL="1428750" lvl="2" indent="-514350">
              <a:buFont typeface="+mj-lt"/>
              <a:buAutoNum type="alphaLcParenR" startAt="6"/>
            </a:pPr>
            <a:r>
              <a:rPr lang="es-MX" dirty="0" smtClean="0"/>
              <a:t>El desarrollo de los medios de comunicación y su extensión nacional hasta convertirse en una lucha política: sólo en esas condiciones se puede hablar de lucha de clases. Otra condición es su organización mediante un partido. Además la dirección intelectual se ve nutrida por elementos de las clases instruidas.</a:t>
            </a:r>
          </a:p>
          <a:p>
            <a:pPr marL="914400" lvl="1" indent="-457200">
              <a:buNone/>
            </a:pPr>
            <a:r>
              <a:rPr lang="es-MX" dirty="0" smtClean="0"/>
              <a:t>Marx en este texto quita el carácter impersonal a las fuerzas productivas restituyendo el carácter activo a los sujetos (los proletarios como el elemento más dinámico de las fuerzas productivas)</a:t>
            </a:r>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5205"/>
            <a:ext cx="8229600" cy="1143000"/>
          </a:xfrm>
        </p:spPr>
        <p:txBody>
          <a:bodyPr/>
          <a:lstStyle/>
          <a:p>
            <a:r>
              <a:rPr lang="es-MX" dirty="0" smtClean="0"/>
              <a:t>Conclusiones</a:t>
            </a:r>
            <a:endParaRPr lang="es-MX" dirty="0"/>
          </a:p>
        </p:txBody>
      </p:sp>
      <p:sp>
        <p:nvSpPr>
          <p:cNvPr id="3" name="2 Marcador de contenido"/>
          <p:cNvSpPr>
            <a:spLocks noGrp="1"/>
          </p:cNvSpPr>
          <p:nvPr>
            <p:ph idx="1"/>
          </p:nvPr>
        </p:nvSpPr>
        <p:spPr>
          <a:xfrm>
            <a:off x="457200" y="1567333"/>
            <a:ext cx="8229600" cy="4525963"/>
          </a:xfrm>
        </p:spPr>
        <p:txBody>
          <a:bodyPr/>
          <a:lstStyle/>
          <a:p>
            <a:pPr marL="514350" indent="-514350">
              <a:buFont typeface="+mj-lt"/>
              <a:buAutoNum type="arabicPeriod"/>
            </a:pPr>
            <a:r>
              <a:rPr lang="es-MX" dirty="0" smtClean="0"/>
              <a:t>En la concepción materialista de la historia no cabe una teoría de los movimientos sociales más allá de las consideraciones generales de esta concepción</a:t>
            </a:r>
          </a:p>
          <a:p>
            <a:pPr marL="514350" indent="-514350">
              <a:buFont typeface="+mj-lt"/>
              <a:buAutoNum type="arabicPeriod"/>
            </a:pPr>
            <a:r>
              <a:rPr lang="es-MX" dirty="0" smtClean="0"/>
              <a:t>En la Ideología y el Manifiesto se encuentra dado la mediación entre lo </a:t>
            </a:r>
            <a:r>
              <a:rPr lang="es-MX" dirty="0" err="1" smtClean="0"/>
              <a:t>superestructural</a:t>
            </a:r>
            <a:r>
              <a:rPr lang="es-MX" dirty="0" smtClean="0"/>
              <a:t> al nivel de las contradicciones que originan el movimiento</a:t>
            </a:r>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72608"/>
          </a:xfrm>
        </p:spPr>
        <p:txBody>
          <a:bodyPr/>
          <a:lstStyle/>
          <a:p>
            <a:r>
              <a:rPr lang="es-MX" dirty="0" smtClean="0"/>
              <a:t>Dice Marx en la ideología alemana que el hombre se diferencia de los animales a partir del momento en que comienza a producir sus medios de vida. “Al producir sus medios de vida, el hombre produce indirectamente su propia vida material</a:t>
            </a:r>
            <a:r>
              <a:rPr lang="es-MX" dirty="0" smtClean="0"/>
              <a:t>”.</a:t>
            </a:r>
            <a:endParaRPr lang="es-MX" dirty="0" smtClean="0"/>
          </a:p>
          <a:p>
            <a:r>
              <a:rPr lang="es-MX" dirty="0" smtClean="0"/>
              <a:t>El modo de producción, el modo como los hombres producen sus medios de vida no debe considerarse solamente en cuanto reproducción física de los individuos; es más bien un modo de actividad, de manifestar su vida, un determinado modo de vida de los mismos </a:t>
            </a:r>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46856" y="908720"/>
            <a:ext cx="8229600" cy="5112568"/>
          </a:xfrm>
        </p:spPr>
        <p:txBody>
          <a:bodyPr/>
          <a:lstStyle/>
          <a:p>
            <a:pPr marL="914400" lvl="1" indent="-457200">
              <a:buFont typeface="+mj-lt"/>
              <a:buAutoNum type="arabicPeriod"/>
            </a:pPr>
            <a:r>
              <a:rPr lang="es-MX" dirty="0" smtClean="0"/>
              <a:t>El grado de desarrollo de las fuerzas productivas en un periodo determinado se encuentra ligado a la división social del trabajo. La división del trabajo en cierto momento se traduce en la separación entre trabajo industrial y comercial con respecto al trabajo agrícola; su desarrollo ulterior conduce a la separación del trabajo comercial del industrial.</a:t>
            </a:r>
          </a:p>
          <a:p>
            <a:pPr marL="914400" lvl="1" indent="-457200">
              <a:buFont typeface="+mj-lt"/>
              <a:buAutoNum type="arabicPeriod"/>
            </a:pPr>
            <a:r>
              <a:rPr lang="es-MX" dirty="0" smtClean="0"/>
              <a:t>Las diferentes fases de desarrollo de la división del trabajo son otras tantas </a:t>
            </a:r>
            <a:r>
              <a:rPr lang="es-MX" dirty="0" smtClean="0"/>
              <a:t>formas </a:t>
            </a:r>
            <a:r>
              <a:rPr lang="es-MX" dirty="0" smtClean="0"/>
              <a:t>distintas de formas de la propiedad. Cada etapa de la división del trabajo determina las relaciones de los individuos entre sí, en lo tocante al material, el instrumento y el producto del trabajo</a:t>
            </a:r>
          </a:p>
          <a:p>
            <a:pPr marL="914400" lvl="1" indent="-457200">
              <a:buFont typeface="+mj-lt"/>
              <a:buAutoNum type="arabicPeriod"/>
            </a:pP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256584"/>
          </a:xfrm>
        </p:spPr>
        <p:txBody>
          <a:bodyPr/>
          <a:lstStyle/>
          <a:p>
            <a:pPr marL="1314450" lvl="2" indent="-457200">
              <a:buFont typeface="+mj-lt"/>
              <a:buAutoNum type="alphaLcParenR"/>
            </a:pPr>
            <a:r>
              <a:rPr lang="es-MX" dirty="0" smtClean="0"/>
              <a:t>La primera forma de la propiedad es la de la tribu. En esta fase la división del trabajo se haya todavía muy poco desarrollada y no es más que una extensión de la división natural del trabajo existente en el seno de la familia; así mismo, la organización social es una ampliación de la organización familiar</a:t>
            </a:r>
          </a:p>
          <a:p>
            <a:pPr marL="1314450" lvl="2" indent="-457200">
              <a:buFont typeface="+mj-lt"/>
              <a:buAutoNum type="alphaLcParenR"/>
            </a:pPr>
            <a:r>
              <a:rPr lang="es-MX" dirty="0" smtClean="0"/>
              <a:t>La segunda forma está representada por la antigua propiedad comunal y estatal. Junto a la propiedad comunal va desarrollándose ya, la propiedad mobiliaria y más tarde la inmobiliaria. La división del trabajo aparece, aquí, más desarrollada. La relación de clases entre ciudadanos y esclavos ha adquirido ya su pleno </a:t>
            </a:r>
            <a:r>
              <a:rPr lang="es-MX" dirty="0" smtClean="0"/>
              <a:t>desarrollo. </a:t>
            </a:r>
            <a:r>
              <a:rPr lang="es-MX" dirty="0" smtClean="0"/>
              <a:t>La esclavitud era la base de la producción, los plebeyos que ocupaban una posición intermedia no llegaron a ser más que una especie de lumpen proletariado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4021907"/>
          </a:xfrm>
        </p:spPr>
        <p:txBody>
          <a:bodyPr/>
          <a:lstStyle/>
          <a:p>
            <a:pPr marL="1371600" lvl="2" indent="-457200">
              <a:buFont typeface="+mj-lt"/>
              <a:buAutoNum type="alphaLcPeriod" startAt="3"/>
            </a:pPr>
            <a:r>
              <a:rPr lang="es-MX" dirty="0" smtClean="0"/>
              <a:t>La tercera forma de la propiedad es la feudal o por estamentos. La edad media tenía como punto de partida el campo. En la organización social que se le asocia la pugna se establecía en el campo entre señores feudales y siervos. En las ciudades a la organización feudal de la propiedad territorial correspondía la propiedad corporativa, la organización feudal del artesanado. Los gremios surgen por diversas razones; 1) hacer frente a la nobleza; 2) por motivos de organización de la distribución de los productos </a:t>
            </a:r>
          </a:p>
          <a:p>
            <a:pPr marL="914400" lvl="1" indent="-457200">
              <a:buFont typeface="+mj-lt"/>
              <a:buAutoNum type="arabicPeriod" startAt="3"/>
            </a:pPr>
            <a:r>
              <a:rPr lang="es-MX" dirty="0" smtClean="0"/>
              <a:t>La competencia de los siervos que huían a las ciudades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4680520"/>
          </a:xfrm>
        </p:spPr>
        <p:txBody>
          <a:bodyPr/>
          <a:lstStyle/>
          <a:p>
            <a:pPr lvl="1"/>
            <a:r>
              <a:rPr lang="es-MX" dirty="0" smtClean="0"/>
              <a:t>Los pequeños capitales de los artesanos aislados reunidos poco a poco por el ahorro, y la estabilidad del número de estos, garantizada por los gremios, hicieron que se desarrollara la relación entre oficiales y aprendices</a:t>
            </a:r>
          </a:p>
          <a:p>
            <a:pPr lvl="1"/>
            <a:r>
              <a:rPr lang="es-MX" dirty="0" smtClean="0"/>
              <a:t>La división del trabajo se desarrolló muy poco y no la había en cada oficio y muy poco entre oficios</a:t>
            </a:r>
          </a:p>
          <a:p>
            <a:pPr lvl="1"/>
            <a:r>
              <a:rPr lang="es-MX" dirty="0" smtClean="0"/>
              <a:t>Los siervos que huían a las ciudades se encontraban con gremios constituidos, cuyas reglamentaciones tenían que obedecer si es que querían integrarse como aprendices. Así los maestros los organizaban de acuerdo a sus intereses</a:t>
            </a:r>
          </a:p>
          <a:p>
            <a:endParaRPr lang="es-MX"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246043"/>
          </a:xfrm>
        </p:spPr>
        <p:txBody>
          <a:bodyPr/>
          <a:lstStyle/>
          <a:p>
            <a:pPr lvl="1">
              <a:buFont typeface="Arial" pitchFamily="34" charset="0"/>
              <a:buChar char="•"/>
            </a:pPr>
            <a:r>
              <a:rPr lang="es-MX" dirty="0" smtClean="0"/>
              <a:t>Las ciudades medievales eran verdaderas “asociaciones” creadas por la necesidad inmediata de defender la propiedad y  reproducir los medios de producción y de reproducir los medios de producción y de defensa. Los gremios se organizaban de acuerdo a los intereses del maestro; la relación patriarcal en ellos reforzaba el poder de los maestros.</a:t>
            </a:r>
          </a:p>
          <a:p>
            <a:pPr>
              <a:buNone/>
            </a:pPr>
            <a:r>
              <a:rPr lang="es-MX" dirty="0" smtClean="0"/>
              <a:t>	</a:t>
            </a:r>
            <a:r>
              <a:rPr lang="es-MX" sz="2400" dirty="0" smtClean="0"/>
              <a:t>Esto explica porqué todas las grandes insurrecciones de la edad media partieron del campo, las cuales por su dispersión fueron derrotadas</a:t>
            </a:r>
          </a:p>
          <a:p>
            <a:pPr>
              <a:buNone/>
            </a:pPr>
            <a:r>
              <a:rPr lang="es-MX" sz="2400" dirty="0" smtClean="0"/>
              <a:t>	La división del trabajo en los gremios era muy limitada, de tal forma que el maestro debía de dominar todo el oficio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dirty="0" smtClean="0"/>
              <a:t>I. La concepción materialista de la historia </a:t>
            </a:r>
            <a:r>
              <a:rPr lang="es-MX" sz="3200" dirty="0" smtClean="0"/>
              <a:t>como se presenta en </a:t>
            </a:r>
            <a:r>
              <a:rPr lang="es-MX" sz="3200" dirty="0" smtClean="0"/>
              <a:t>el prólogo a la contribución a la crítica</a:t>
            </a:r>
            <a:endParaRPr lang="es-MX" sz="3200" dirty="0"/>
          </a:p>
        </p:txBody>
      </p:sp>
      <p:sp>
        <p:nvSpPr>
          <p:cNvPr id="3" name="2 Marcador de contenido"/>
          <p:cNvSpPr>
            <a:spLocks noGrp="1"/>
          </p:cNvSpPr>
          <p:nvPr>
            <p:ph idx="1"/>
          </p:nvPr>
        </p:nvSpPr>
        <p:spPr>
          <a:xfrm>
            <a:off x="457200" y="1888232"/>
            <a:ext cx="8229600" cy="3989040"/>
          </a:xfrm>
        </p:spPr>
        <p:txBody>
          <a:bodyPr/>
          <a:lstStyle/>
          <a:p>
            <a:pPr marL="514350" indent="-514350">
              <a:buFont typeface="+mj-lt"/>
              <a:buAutoNum type="arabicPeriod"/>
            </a:pPr>
            <a:r>
              <a:rPr lang="es-MX" dirty="0" smtClean="0"/>
              <a:t>En la producción social de su existencia, los hombres entran en relaciones determinadas, necesarias, independientes de su voluntad</a:t>
            </a:r>
          </a:p>
          <a:p>
            <a:pPr marL="914400" lvl="1" indent="-514350">
              <a:buFont typeface="Arial" pitchFamily="34" charset="0"/>
              <a:buChar char="•"/>
            </a:pPr>
            <a:r>
              <a:rPr lang="es-MX" dirty="0" smtClean="0"/>
              <a:t>Esas relaciones de producción corresponden a cierto grado de desarrollo de las fuerzas productivas</a:t>
            </a:r>
          </a:p>
          <a:p>
            <a:pPr marL="914400" lvl="1" indent="-514350">
              <a:buFont typeface="Arial" pitchFamily="34" charset="0"/>
              <a:buChar char="•"/>
            </a:pPr>
            <a:r>
              <a:rPr lang="es-MX" dirty="0" smtClean="0"/>
              <a:t>El conjunto de esas relaciones de producción constituyen la estructura económica de la sociedad (la base económica)</a:t>
            </a:r>
          </a:p>
          <a:p>
            <a:pPr marL="914400" lvl="1" indent="-514350">
              <a:buFont typeface="Arial" pitchFamily="34" charset="0"/>
              <a:buChar char="•"/>
            </a:pPr>
            <a:endParaRPr lang="es-MX"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4824536"/>
          </a:xfrm>
        </p:spPr>
        <p:txBody>
          <a:bodyPr/>
          <a:lstStyle/>
          <a:p>
            <a:pPr marL="1371600" lvl="2" indent="-457200">
              <a:buFont typeface="+mj-lt"/>
              <a:buAutoNum type="alphaLcPeriod" startAt="4"/>
            </a:pPr>
            <a:r>
              <a:rPr lang="es-MX" dirty="0" smtClean="0"/>
              <a:t>El paso siguiente en el desarrollo de la división del trabajo, fue la separación de la producción y el cambio, la formación de una clase especial de comerciantes</a:t>
            </a:r>
          </a:p>
          <a:p>
            <a:pPr marL="355600" lvl="2" indent="0">
              <a:buNone/>
            </a:pPr>
            <a:r>
              <a:rPr lang="es-MX" sz="2400" dirty="0" smtClean="0"/>
              <a:t>Al extenderse el comercio más allá de la periferia de la ciudad, las ciudades se relacionan unas con otras económicamente, produciéndose la división del trabajo entre ciudades, esto trajo como consecuencia el nacimiento de la manufactura, como rama de la producción que ya  escapaba al régimen gremial. El surgimiento de las manufacturas tuvo como premisa acumulación de capital y población. La manufactura se convirtió a la vez en refugio de los campesinos contra los gremios.</a:t>
            </a:r>
          </a:p>
          <a:p>
            <a:pPr marL="355600" lvl="2" indent="0">
              <a:buNone/>
            </a:pPr>
            <a:r>
              <a:rPr lang="es-MX" sz="2400" dirty="0" smtClean="0"/>
              <a:t>	</a:t>
            </a:r>
            <a:endParaRPr lang="es-MX"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60648"/>
            <a:ext cx="8363272" cy="6624736"/>
          </a:xfrm>
        </p:spPr>
        <p:txBody>
          <a:bodyPr/>
          <a:lstStyle/>
          <a:p>
            <a:pPr marL="355600" lvl="2" indent="0">
              <a:buNone/>
            </a:pPr>
            <a:r>
              <a:rPr lang="es-MX" sz="2400" dirty="0" smtClean="0"/>
              <a:t>Los comienzos de las manufacturas coincidieron también con un periodo de vagabundaje, provocado por el licenciamiento de los ejércitos, por los progresos de la agricultura y la transformación en tierras de posturas.</a:t>
            </a:r>
          </a:p>
          <a:p>
            <a:pPr marL="355600" lvl="2" indent="0">
              <a:buNone/>
            </a:pPr>
            <a:r>
              <a:rPr lang="es-MX" sz="2400" dirty="0" smtClean="0"/>
              <a:t>La manufactura trajo consigo la transformación de la actitud del trabajador ante el patrón.</a:t>
            </a:r>
          </a:p>
          <a:p>
            <a:pPr marL="355600" lvl="2" indent="0">
              <a:buNone/>
            </a:pPr>
            <a:r>
              <a:rPr lang="es-MX" sz="2400" dirty="0" smtClean="0"/>
              <a:t>En los gremios persistía la relación patriarcal; en la manufactura fue sustituida por una relación monetaria.</a:t>
            </a:r>
          </a:p>
          <a:p>
            <a:pPr marL="355600" lvl="2" indent="0">
              <a:buNone/>
            </a:pPr>
            <a:r>
              <a:rPr lang="es-MX" sz="2400" dirty="0" smtClean="0"/>
              <a:t>La manufactura experimentó gran auge con el descubrimiento de América y las Indias.</a:t>
            </a:r>
          </a:p>
          <a:p>
            <a:pPr marL="355600" lvl="2" indent="0">
              <a:buNone/>
            </a:pPr>
            <a:r>
              <a:rPr lang="es-MX" sz="2400" dirty="0" smtClean="0"/>
              <a:t>El comercio y la manufactura crearon la gran burguesía, al paso que en los gremios se concentraba la pequeña  burguesía. </a:t>
            </a:r>
          </a:p>
          <a:p>
            <a:pPr marL="355600" lvl="2" indent="0">
              <a:buNone/>
            </a:pPr>
            <a:r>
              <a:rPr lang="es-MX" sz="2400" dirty="0" smtClean="0"/>
              <a:t>Pero pronto el comercio sobrepasó a la manufactura llegando a predominar sobre esta hasta finales del siglo XVIII.</a:t>
            </a:r>
          </a:p>
          <a:p>
            <a:pPr marL="355600" lvl="2" indent="0">
              <a:buNone/>
            </a:pPr>
            <a:endParaRPr lang="es-MX" sz="2400" dirty="0" smtClean="0"/>
          </a:p>
          <a:p>
            <a:pPr marL="355600" lvl="2" indent="0">
              <a:buNone/>
            </a:pPr>
            <a:endParaRPr lang="es-MX" sz="2400" dirty="0" smtClean="0"/>
          </a:p>
          <a:p>
            <a:pPr marL="355600" indent="0">
              <a:buNone/>
            </a:pPr>
            <a:endParaRPr lang="es-MX"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457200" y="476672"/>
            <a:ext cx="8229600" cy="5832648"/>
          </a:xfrm>
        </p:spPr>
        <p:txBody>
          <a:bodyPr/>
          <a:lstStyle/>
          <a:p>
            <a:pPr marL="355600" lvl="2" indent="0">
              <a:buNone/>
            </a:pPr>
            <a:r>
              <a:rPr lang="es-MX" sz="2400" dirty="0" smtClean="0"/>
              <a:t>La concentración del comercio y la manufactura en Inglaterra fue creando, en ese país, demanda mundial para sus manufacturas. Esa demanda creciente que las fuerzas productivas del momento no lograban satisfacer fue la fuerza propulsora que dio origen al 3er periodo de la propiedad privada, creando la gran industria y con ello la aplicación de las fuerzas naturales a la producción industrial la maquinaria y la más extensa división del trabajo.</a:t>
            </a:r>
          </a:p>
          <a:p>
            <a:pPr marL="355600" indent="0">
              <a:buNone/>
            </a:pPr>
            <a:r>
              <a:rPr lang="es-MX" sz="2400" dirty="0" smtClean="0"/>
              <a:t>La gran industria universalizó la competencia, creó los medios de comunicación y el moderno mercado mundial, sometió a su férula al comercio, concentró y centralizó el capital.</a:t>
            </a:r>
          </a:p>
          <a:p>
            <a:pPr marL="355600" indent="0">
              <a:buNone/>
            </a:pPr>
            <a:r>
              <a:rPr lang="es-MX" sz="2400" dirty="0" smtClean="0"/>
              <a:t>Destruyó al artesanado. </a:t>
            </a:r>
            <a:r>
              <a:rPr lang="es-MX" sz="2400" dirty="0" smtClean="0"/>
              <a:t>Había </a:t>
            </a:r>
            <a:r>
              <a:rPr lang="es-MX" sz="2400" dirty="0" smtClean="0"/>
              <a:t>creado una nueva clase: el proletariado.</a:t>
            </a:r>
          </a:p>
          <a:p>
            <a:pPr marL="355600" lvl="2" indent="0">
              <a:buNone/>
            </a:pPr>
            <a:endParaRPr lang="es-MX" sz="2400" dirty="0" smtClean="0"/>
          </a:p>
          <a:p>
            <a:pPr marL="355600" indent="0">
              <a:buNone/>
            </a:pPr>
            <a:endParaRPr lang="es-MX"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395536" y="476672"/>
            <a:ext cx="8280920" cy="504056"/>
          </a:xfrm>
        </p:spPr>
        <p:txBody>
          <a:bodyPr/>
          <a:lstStyle/>
          <a:p>
            <a:pPr marL="0" indent="0" algn="ctr">
              <a:buNone/>
            </a:pPr>
            <a:r>
              <a:rPr lang="es-MX" sz="2400" dirty="0" smtClean="0"/>
              <a:t>Contraste entre la producción capitalista y la “natural”</a:t>
            </a:r>
            <a:endParaRPr lang="es-MX" sz="2400" dirty="0"/>
          </a:p>
        </p:txBody>
      </p:sp>
      <p:graphicFrame>
        <p:nvGraphicFramePr>
          <p:cNvPr id="5" name="4 Tabla"/>
          <p:cNvGraphicFramePr>
            <a:graphicFrameLocks noGrp="1"/>
          </p:cNvGraphicFramePr>
          <p:nvPr/>
        </p:nvGraphicFramePr>
        <p:xfrm>
          <a:off x="539552" y="1124743"/>
          <a:ext cx="7992888" cy="4490543"/>
        </p:xfrm>
        <a:graphic>
          <a:graphicData uri="http://schemas.openxmlformats.org/drawingml/2006/table">
            <a:tbl>
              <a:tblPr firstRow="1" bandRow="1">
                <a:tableStyleId>{69CF1AB2-1976-4502-BF36-3FF5EA218861}</a:tableStyleId>
              </a:tblPr>
              <a:tblGrid>
                <a:gridCol w="2664296"/>
                <a:gridCol w="2664296"/>
                <a:gridCol w="2664296"/>
              </a:tblGrid>
              <a:tr h="576065">
                <a:tc>
                  <a:txBody>
                    <a:bodyPr/>
                    <a:lstStyle/>
                    <a:p>
                      <a:pPr algn="ctr"/>
                      <a:r>
                        <a:rPr lang="es-MX" b="0" dirty="0" smtClean="0"/>
                        <a:t>División del trabajo</a:t>
                      </a:r>
                      <a:endParaRPr lang="es-MX" b="0" dirty="0"/>
                    </a:p>
                  </a:txBody>
                  <a:tcPr anchor="ctr"/>
                </a:tc>
                <a:tc>
                  <a:txBody>
                    <a:bodyPr/>
                    <a:lstStyle/>
                    <a:p>
                      <a:pPr algn="ctr"/>
                      <a:endParaRPr lang="es-MX" b="0" dirty="0"/>
                    </a:p>
                  </a:txBody>
                  <a:tcPr anchor="ctr"/>
                </a:tc>
                <a:tc>
                  <a:txBody>
                    <a:bodyPr/>
                    <a:lstStyle/>
                    <a:p>
                      <a:pPr algn="ctr"/>
                      <a:r>
                        <a:rPr lang="es-MX" b="0" dirty="0" smtClean="0"/>
                        <a:t>Desarrollo</a:t>
                      </a:r>
                      <a:endParaRPr lang="es-MX" b="0" dirty="0"/>
                    </a:p>
                  </a:txBody>
                  <a:tcPr anchor="ctr"/>
                </a:tc>
              </a:tr>
              <a:tr h="652413">
                <a:tc>
                  <a:txBody>
                    <a:bodyPr/>
                    <a:lstStyle/>
                    <a:p>
                      <a:pPr algn="ctr"/>
                      <a:r>
                        <a:rPr lang="es-MX" dirty="0" smtClean="0"/>
                        <a:t>Comercio</a:t>
                      </a:r>
                      <a:endParaRPr lang="es-MX" dirty="0"/>
                    </a:p>
                  </a:txBody>
                  <a:tcPr anchor="ctr"/>
                </a:tc>
                <a:tc>
                  <a:txBody>
                    <a:bodyPr/>
                    <a:lstStyle/>
                    <a:p>
                      <a:pPr algn="ctr"/>
                      <a:endParaRPr lang="es-MX" dirty="0"/>
                    </a:p>
                  </a:txBody>
                  <a:tcPr anchor="ctr"/>
                </a:tc>
                <a:tc>
                  <a:txBody>
                    <a:bodyPr/>
                    <a:lstStyle/>
                    <a:p>
                      <a:pPr algn="ctr"/>
                      <a:r>
                        <a:rPr lang="es-MX" dirty="0" smtClean="0"/>
                        <a:t>Extenso</a:t>
                      </a:r>
                      <a:endParaRPr lang="es-MX" dirty="0"/>
                    </a:p>
                  </a:txBody>
                  <a:tcPr anchor="ctr"/>
                </a:tc>
              </a:tr>
              <a:tr h="652413">
                <a:tc>
                  <a:txBody>
                    <a:bodyPr/>
                    <a:lstStyle/>
                    <a:p>
                      <a:pPr algn="ctr"/>
                      <a:r>
                        <a:rPr lang="es-MX" dirty="0" smtClean="0"/>
                        <a:t>Trabajadores</a:t>
                      </a:r>
                      <a:endParaRPr lang="es-MX" dirty="0"/>
                    </a:p>
                  </a:txBody>
                  <a:tcPr anchor="ctr"/>
                </a:tc>
                <a:tc>
                  <a:txBody>
                    <a:bodyPr/>
                    <a:lstStyle/>
                    <a:p>
                      <a:pPr algn="ctr"/>
                      <a:r>
                        <a:rPr lang="es-MX" dirty="0" smtClean="0"/>
                        <a:t>Es necesario reunirlos</a:t>
                      </a:r>
                      <a:endParaRPr lang="es-MX" dirty="0"/>
                    </a:p>
                  </a:txBody>
                  <a:tcPr anchor="ctr"/>
                </a:tc>
                <a:tc>
                  <a:txBody>
                    <a:bodyPr/>
                    <a:lstStyle/>
                    <a:p>
                      <a:pPr algn="ctr"/>
                      <a:r>
                        <a:rPr lang="es-MX" dirty="0" smtClean="0"/>
                        <a:t>Existen y se ofrecen (por no poseer M.P.)</a:t>
                      </a:r>
                      <a:endParaRPr lang="es-MX" dirty="0"/>
                    </a:p>
                  </a:txBody>
                  <a:tcPr anchor="ctr"/>
                </a:tc>
              </a:tr>
              <a:tr h="652413">
                <a:tc>
                  <a:txBody>
                    <a:bodyPr/>
                    <a:lstStyle/>
                    <a:p>
                      <a:pPr algn="ctr"/>
                      <a:r>
                        <a:rPr lang="es-MX" dirty="0" smtClean="0"/>
                        <a:t>Instrumentos de producción</a:t>
                      </a:r>
                      <a:endParaRPr lang="es-MX" dirty="0"/>
                    </a:p>
                  </a:txBody>
                  <a:tcPr anchor="ctr"/>
                </a:tc>
                <a:tc>
                  <a:txBody>
                    <a:bodyPr/>
                    <a:lstStyle/>
                    <a:p>
                      <a:pPr algn="ctr"/>
                      <a:r>
                        <a:rPr lang="es-MX" dirty="0" smtClean="0"/>
                        <a:t>Naturales</a:t>
                      </a:r>
                      <a:endParaRPr lang="es-MX" dirty="0"/>
                    </a:p>
                  </a:txBody>
                  <a:tcPr anchor="ctr"/>
                </a:tc>
                <a:tc>
                  <a:txBody>
                    <a:bodyPr/>
                    <a:lstStyle/>
                    <a:p>
                      <a:pPr algn="ctr"/>
                      <a:r>
                        <a:rPr lang="es-MX" dirty="0" smtClean="0"/>
                        <a:t>Producto</a:t>
                      </a:r>
                      <a:r>
                        <a:rPr lang="es-MX" baseline="0" dirty="0" smtClean="0"/>
                        <a:t> del trabajo</a:t>
                      </a:r>
                      <a:endParaRPr lang="es-MX" dirty="0"/>
                    </a:p>
                  </a:txBody>
                  <a:tcPr anchor="ctr"/>
                </a:tc>
              </a:tr>
              <a:tr h="652413">
                <a:tc>
                  <a:txBody>
                    <a:bodyPr/>
                    <a:lstStyle/>
                    <a:p>
                      <a:pPr algn="ctr"/>
                      <a:r>
                        <a:rPr lang="es-MX" dirty="0" smtClean="0"/>
                        <a:t>Propiedad privada</a:t>
                      </a:r>
                      <a:endParaRPr lang="es-MX" dirty="0"/>
                    </a:p>
                  </a:txBody>
                  <a:tcPr anchor="ctr"/>
                </a:tc>
                <a:tc>
                  <a:txBody>
                    <a:bodyPr/>
                    <a:lstStyle/>
                    <a:p>
                      <a:pPr algn="ctr"/>
                      <a:r>
                        <a:rPr lang="es-MX" dirty="0" smtClean="0"/>
                        <a:t>Aparece como poder natural</a:t>
                      </a:r>
                      <a:endParaRPr lang="es-MX" dirty="0"/>
                    </a:p>
                  </a:txBody>
                  <a:tcPr anchor="ctr"/>
                </a:tc>
                <a:tc>
                  <a:txBody>
                    <a:bodyPr/>
                    <a:lstStyle/>
                    <a:p>
                      <a:pPr algn="ctr"/>
                      <a:r>
                        <a:rPr lang="es-MX" dirty="0" smtClean="0"/>
                        <a:t>Producto del capital</a:t>
                      </a:r>
                      <a:endParaRPr lang="es-MX" dirty="0"/>
                    </a:p>
                  </a:txBody>
                  <a:tcPr anchor="ctr"/>
                </a:tc>
              </a:tr>
              <a:tr h="652413">
                <a:tc>
                  <a:txBody>
                    <a:bodyPr/>
                    <a:lstStyle/>
                    <a:p>
                      <a:pPr algn="ctr"/>
                      <a:r>
                        <a:rPr lang="es-MX" dirty="0" smtClean="0"/>
                        <a:t>Relaciones sociales</a:t>
                      </a:r>
                      <a:endParaRPr lang="es-MX" dirty="0"/>
                    </a:p>
                  </a:txBody>
                  <a:tcPr anchor="ctr"/>
                </a:tc>
                <a:tc>
                  <a:txBody>
                    <a:bodyPr/>
                    <a:lstStyle/>
                    <a:p>
                      <a:pPr algn="ctr"/>
                      <a:r>
                        <a:rPr lang="es-MX" dirty="0" smtClean="0"/>
                        <a:t>En base a vínculos diversos</a:t>
                      </a:r>
                      <a:endParaRPr lang="es-MX" dirty="0"/>
                    </a:p>
                  </a:txBody>
                  <a:tcPr anchor="ctr"/>
                </a:tc>
                <a:tc>
                  <a:txBody>
                    <a:bodyPr/>
                    <a:lstStyle/>
                    <a:p>
                      <a:pPr algn="ctr"/>
                      <a:r>
                        <a:rPr lang="es-MX" dirty="0" smtClean="0"/>
                        <a:t>Fundamentos económicos</a:t>
                      </a:r>
                      <a:endParaRPr lang="es-MX" dirty="0"/>
                    </a:p>
                  </a:txBody>
                  <a:tcPr anchor="ctr"/>
                </a:tc>
              </a:tr>
              <a:tr h="652413">
                <a:tc>
                  <a:txBody>
                    <a:bodyPr/>
                    <a:lstStyle/>
                    <a:p>
                      <a:pPr algn="ctr"/>
                      <a:r>
                        <a:rPr lang="es-MX" dirty="0" smtClean="0"/>
                        <a:t>Poder</a:t>
                      </a:r>
                      <a:r>
                        <a:rPr lang="es-MX" baseline="0" dirty="0" smtClean="0"/>
                        <a:t> del propietario sobre el no</a:t>
                      </a:r>
                      <a:endParaRPr lang="es-MX" dirty="0"/>
                    </a:p>
                  </a:txBody>
                  <a:tcPr anchor="ctr"/>
                </a:tc>
                <a:tc>
                  <a:txBody>
                    <a:bodyPr/>
                    <a:lstStyle/>
                    <a:p>
                      <a:pPr algn="ctr"/>
                      <a:endParaRPr lang="es-MX" dirty="0"/>
                    </a:p>
                  </a:txBody>
                  <a:tcPr anchor="ctr"/>
                </a:tc>
                <a:tc>
                  <a:txBody>
                    <a:bodyPr/>
                    <a:lstStyle/>
                    <a:p>
                      <a:pPr algn="ctr"/>
                      <a:r>
                        <a:rPr lang="es-MX" dirty="0" smtClean="0"/>
                        <a:t>Se basa en el capital</a:t>
                      </a:r>
                      <a:endParaRPr lang="es-MX" dirty="0"/>
                    </a:p>
                  </a:txBody>
                  <a:tcPr anchor="ct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Marcador de contenido"/>
          <p:cNvSpPr txBox="1">
            <a:spLocks/>
          </p:cNvSpPr>
          <p:nvPr/>
        </p:nvSpPr>
        <p:spPr bwMode="auto">
          <a:xfrm>
            <a:off x="467544" y="548680"/>
            <a:ext cx="8229600" cy="56886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es-MX" sz="2400" b="0" i="0" u="none" strike="noStrike" kern="0" cap="none" spc="0" normalizeH="0" baseline="0" noProof="0" dirty="0" smtClean="0">
                <a:ln>
                  <a:noFill/>
                </a:ln>
                <a:solidFill>
                  <a:schemeClr val="tx1"/>
                </a:solidFill>
                <a:effectLst/>
                <a:uLnTx/>
                <a:uFillTx/>
                <a:latin typeface="+mn-lt"/>
                <a:ea typeface="+mn-ea"/>
                <a:cs typeface="+mn-cs"/>
              </a:rPr>
              <a:t>	La gran industria y la competencia</a:t>
            </a:r>
            <a:r>
              <a:rPr kumimoji="0" lang="es-MX" sz="2400" b="0" i="0" u="none" strike="noStrike" kern="0" cap="none" spc="0" normalizeH="0" noProof="0" dirty="0" smtClean="0">
                <a:ln>
                  <a:noFill/>
                </a:ln>
                <a:solidFill>
                  <a:schemeClr val="tx1"/>
                </a:solidFill>
                <a:effectLst/>
                <a:uLnTx/>
                <a:uFillTx/>
                <a:latin typeface="+mn-lt"/>
                <a:ea typeface="+mn-ea"/>
                <a:cs typeface="+mn-cs"/>
              </a:rPr>
              <a:t> funden y unifican todas las condiciones de existencia bajos las dos formas más simples: la propiedad privada y el trabajo.</a:t>
            </a:r>
          </a:p>
          <a:p>
            <a:pPr marL="342900" marR="0" lvl="0" indent="-342900" algn="l" defTabSz="914400" rtl="0" eaLnBrk="1" fontAlgn="base" latinLnBrk="0" hangingPunct="1">
              <a:lnSpc>
                <a:spcPct val="100000"/>
              </a:lnSpc>
              <a:spcBef>
                <a:spcPct val="20000"/>
              </a:spcBef>
              <a:spcAft>
                <a:spcPct val="0"/>
              </a:spcAft>
              <a:buClrTx/>
              <a:buSzTx/>
              <a:tabLst/>
              <a:defRPr/>
            </a:pPr>
            <a:r>
              <a:rPr lang="es-MX" sz="2400" kern="0" baseline="0" dirty="0" smtClean="0">
                <a:latin typeface="+mn-lt"/>
              </a:rPr>
              <a:t>	Este</a:t>
            </a:r>
            <a:r>
              <a:rPr lang="es-MX" sz="2400" kern="0" dirty="0" smtClean="0">
                <a:latin typeface="+mn-lt"/>
              </a:rPr>
              <a:t> divorcio entre la propiedad de las fuerzas productivas y trabajo crea la base del trabajo enajenado.</a:t>
            </a:r>
            <a:endParaRPr kumimoji="0" lang="es-MX" sz="2400" b="0" i="0" u="none" strike="noStrike" kern="0" cap="none" spc="0" normalizeH="0" baseline="0" noProof="0" dirty="0" smtClean="0">
              <a:ln>
                <a:noFill/>
              </a:ln>
              <a:solidFill>
                <a:schemeClr val="tx1"/>
              </a:solidFill>
              <a:effectLst/>
              <a:uLnTx/>
              <a:uFillTx/>
              <a:latin typeface="+mn-lt"/>
              <a:ea typeface="+mn-ea"/>
              <a:cs typeface="+mn-cs"/>
            </a:endParaRPr>
          </a:p>
          <a:p>
            <a:pPr marL="571500" marR="0" lvl="0" indent="-571500" algn="l" defTabSz="914400" rtl="0" eaLnBrk="1" fontAlgn="base" latinLnBrk="0" hangingPunct="1">
              <a:lnSpc>
                <a:spcPct val="100000"/>
              </a:lnSpc>
              <a:spcBef>
                <a:spcPct val="20000"/>
              </a:spcBef>
              <a:spcAft>
                <a:spcPct val="0"/>
              </a:spcAft>
              <a:buClrTx/>
              <a:buSzTx/>
              <a:buFont typeface="+mj-lt"/>
              <a:buAutoNum type="romanUcPeriod"/>
              <a:tabLst/>
              <a:defRPr/>
            </a:pPr>
            <a:r>
              <a:rPr lang="es-MX" sz="2800" kern="0" dirty="0" smtClean="0">
                <a:latin typeface="+mn-lt"/>
              </a:rPr>
              <a:t>Las clases sociales: Diversos niveles de abstracción</a:t>
            </a:r>
          </a:p>
          <a:p>
            <a:pPr marL="1028700" lvl="1" indent="-571500">
              <a:spcBef>
                <a:spcPct val="20000"/>
              </a:spcBef>
              <a:buFont typeface="Arial" pitchFamily="34" charset="0"/>
              <a:buChar char="•"/>
            </a:pPr>
            <a:r>
              <a:rPr kumimoji="0" lang="es-MX" sz="2400" b="0" i="0" u="none" strike="noStrike" kern="0" cap="none" spc="0" normalizeH="0" baseline="0" noProof="0" dirty="0" smtClean="0">
                <a:ln>
                  <a:noFill/>
                </a:ln>
                <a:solidFill>
                  <a:schemeClr val="tx1"/>
                </a:solidFill>
                <a:effectLst/>
                <a:uLnTx/>
                <a:uFillTx/>
                <a:latin typeface="+mn-lt"/>
                <a:ea typeface="+mn-ea"/>
                <a:cs typeface="+mn-cs"/>
              </a:rPr>
              <a:t>Si</a:t>
            </a:r>
            <a:r>
              <a:rPr kumimoji="0" lang="es-MX" sz="2400" b="0" i="0" u="none" strike="noStrike" kern="0" cap="none" spc="0" normalizeH="0" noProof="0" dirty="0" smtClean="0">
                <a:ln>
                  <a:noFill/>
                </a:ln>
                <a:solidFill>
                  <a:schemeClr val="tx1"/>
                </a:solidFill>
                <a:effectLst/>
                <a:uLnTx/>
                <a:uFillTx/>
                <a:latin typeface="+mn-lt"/>
                <a:ea typeface="+mn-ea"/>
                <a:cs typeface="+mn-cs"/>
              </a:rPr>
              <a:t> Marx remata el capital con las clases sociales se debe a que se está moviendo todavía en un plano estructural y no coyuntural con en el 18 brumario: “En </a:t>
            </a:r>
            <a:r>
              <a:rPr kumimoji="0" lang="es-MX" sz="2400" b="0" i="0" u="none" strike="noStrike" kern="0" cap="none" spc="0" normalizeH="0" noProof="0" dirty="0" smtClean="0">
                <a:ln>
                  <a:noFill/>
                </a:ln>
                <a:solidFill>
                  <a:schemeClr val="tx1"/>
                </a:solidFill>
                <a:effectLst/>
                <a:uLnTx/>
                <a:uFillTx/>
                <a:latin typeface="+mn-lt"/>
                <a:ea typeface="+mn-ea"/>
                <a:cs typeface="+mn-cs"/>
              </a:rPr>
              <a:t>esta </a:t>
            </a:r>
            <a:r>
              <a:rPr kumimoji="0" lang="es-MX" sz="2400" b="0" i="0" u="none" strike="noStrike" kern="0" cap="none" spc="0" normalizeH="0" noProof="0" dirty="0" smtClean="0">
                <a:ln>
                  <a:noFill/>
                </a:ln>
                <a:solidFill>
                  <a:schemeClr val="tx1"/>
                </a:solidFill>
                <a:effectLst/>
                <a:uLnTx/>
                <a:uFillTx/>
                <a:latin typeface="+mn-lt"/>
                <a:ea typeface="+mn-ea"/>
                <a:cs typeface="+mn-cs"/>
              </a:rPr>
              <a:t>obra… </a:t>
            </a:r>
            <a:r>
              <a:rPr kumimoji="0" lang="es-MX" sz="2400" b="0" i="0" u="none" strike="noStrike" kern="0" cap="none" spc="0" normalizeH="0" noProof="0" dirty="0" err="1" smtClean="0">
                <a:ln>
                  <a:noFill/>
                </a:ln>
                <a:solidFill>
                  <a:schemeClr val="tx1"/>
                </a:solidFill>
                <a:effectLst/>
                <a:uLnTx/>
                <a:uFillTx/>
                <a:latin typeface="+mn-lt"/>
                <a:ea typeface="+mn-ea"/>
                <a:cs typeface="+mn-cs"/>
              </a:rPr>
              <a:t>Theotonio</a:t>
            </a:r>
            <a:r>
              <a:rPr kumimoji="0" lang="es-MX" sz="2400" b="0" i="0" u="none" strike="noStrike" kern="0" cap="none" spc="0" normalizeH="0" noProof="0" dirty="0" smtClean="0">
                <a:ln>
                  <a:noFill/>
                </a:ln>
                <a:solidFill>
                  <a:schemeClr val="tx1"/>
                </a:solidFill>
                <a:effectLst/>
                <a:uLnTx/>
                <a:uFillTx/>
                <a:latin typeface="+mn-lt"/>
                <a:ea typeface="+mn-ea"/>
                <a:cs typeface="+mn-cs"/>
              </a:rPr>
              <a:t> </a:t>
            </a:r>
            <a:r>
              <a:rPr lang="es-MX" sz="2400" kern="0" dirty="0" smtClean="0">
                <a:latin typeface="+mn-lt"/>
              </a:rPr>
              <a:t>a</a:t>
            </a:r>
            <a:r>
              <a:rPr kumimoji="0" lang="es-MX" sz="2400" b="0" i="0" u="none" strike="noStrike" kern="0" cap="none" spc="0" normalizeH="0" noProof="0" dirty="0" smtClean="0">
                <a:ln>
                  <a:noFill/>
                </a:ln>
                <a:solidFill>
                  <a:schemeClr val="tx1"/>
                </a:solidFill>
                <a:effectLst/>
                <a:uLnTx/>
                <a:uFillTx/>
                <a:latin typeface="+mn-lt"/>
                <a:ea typeface="+mn-ea"/>
                <a:cs typeface="+mn-cs"/>
              </a:rPr>
              <a:t>clara </a:t>
            </a:r>
            <a:r>
              <a:rPr kumimoji="0" lang="es-MX" sz="2400" b="0" i="0" u="none" strike="noStrike" kern="0" cap="none" spc="0" normalizeH="0" noProof="0" dirty="0" smtClean="0">
                <a:ln>
                  <a:noFill/>
                </a:ln>
                <a:solidFill>
                  <a:schemeClr val="tx1"/>
                </a:solidFill>
                <a:effectLst/>
                <a:uLnTx/>
                <a:uFillTx/>
                <a:latin typeface="+mn-lt"/>
                <a:ea typeface="+mn-ea"/>
                <a:cs typeface="+mn-cs"/>
              </a:rPr>
              <a:t>que esas clases (burgueses, </a:t>
            </a:r>
            <a:r>
              <a:rPr kumimoji="0" lang="es-MX" sz="2400" b="0" i="0" u="none" strike="noStrike" kern="0" cap="none" spc="0" normalizeH="0" noProof="0" dirty="0" smtClean="0">
                <a:ln>
                  <a:noFill/>
                </a:ln>
                <a:solidFill>
                  <a:schemeClr val="tx1"/>
                </a:solidFill>
                <a:effectLst/>
                <a:uLnTx/>
                <a:uFillTx/>
                <a:latin typeface="+mn-lt"/>
                <a:ea typeface="+mn-ea"/>
                <a:cs typeface="+mn-cs"/>
              </a:rPr>
              <a:t>capital  </a:t>
            </a:r>
            <a:r>
              <a:rPr kumimoji="0" lang="es-MX" sz="2400" b="0" i="0" u="none" strike="noStrike" kern="0" cap="none" spc="0" normalizeH="0" noProof="0" dirty="0" smtClean="0">
                <a:ln>
                  <a:noFill/>
                </a:ln>
                <a:solidFill>
                  <a:schemeClr val="tx1"/>
                </a:solidFill>
                <a:effectLst/>
                <a:uLnTx/>
                <a:uFillTx/>
                <a:latin typeface="+mn-lt"/>
                <a:ea typeface="+mn-ea"/>
                <a:cs typeface="+mn-cs"/>
              </a:rPr>
              <a:t>y </a:t>
            </a:r>
            <a:r>
              <a:rPr kumimoji="0" lang="es-MX" sz="2400" b="0" i="0" u="none" strike="noStrike" kern="0" cap="none" spc="0" normalizeH="0" noProof="0" dirty="0" smtClean="0">
                <a:ln>
                  <a:noFill/>
                </a:ln>
                <a:solidFill>
                  <a:schemeClr val="tx1"/>
                </a:solidFill>
                <a:effectLst/>
                <a:uLnTx/>
                <a:uFillTx/>
                <a:latin typeface="+mn-lt"/>
                <a:ea typeface="+mn-ea"/>
                <a:cs typeface="+mn-cs"/>
              </a:rPr>
              <a:t>terratenientes) </a:t>
            </a:r>
            <a:r>
              <a:rPr kumimoji="0" lang="es-MX" sz="2400" b="0" i="0" u="none" strike="noStrike" kern="0" cap="none" spc="0" normalizeH="0" noProof="0" dirty="0" smtClean="0">
                <a:ln>
                  <a:noFill/>
                </a:ln>
                <a:solidFill>
                  <a:schemeClr val="tx1"/>
                </a:solidFill>
                <a:effectLst/>
                <a:uLnTx/>
                <a:uFillTx/>
                <a:latin typeface="+mn-lt"/>
                <a:ea typeface="+mn-ea"/>
                <a:cs typeface="+mn-cs"/>
              </a:rPr>
              <a:t>no se presentan puras ni en Inglaterra. </a:t>
            </a:r>
            <a:endParaRPr kumimoji="0" lang="es-MX"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4176464"/>
          </a:xfrm>
        </p:spPr>
        <p:txBody>
          <a:bodyPr/>
          <a:lstStyle/>
          <a:p>
            <a:pPr marL="571500" indent="-571500">
              <a:buFont typeface="+mj-lt"/>
              <a:buAutoNum type="romanUcPeriod" startAt="2"/>
            </a:pPr>
            <a:r>
              <a:rPr lang="es-MX" dirty="0" smtClean="0"/>
              <a:t>18 Brumario</a:t>
            </a:r>
          </a:p>
          <a:p>
            <a:pPr marL="571500" indent="-571500">
              <a:buFont typeface="+mj-lt"/>
              <a:buAutoNum type="romanUcPeriod" startAt="2"/>
            </a:pPr>
            <a:endParaRPr lang="es-MX" dirty="0" smtClean="0"/>
          </a:p>
          <a:p>
            <a:pPr marL="571500" indent="-571500">
              <a:buFont typeface="+mj-lt"/>
              <a:buAutoNum type="romanUcPeriod" startAt="2"/>
            </a:pPr>
            <a:endParaRPr lang="es-MX" dirty="0" smtClean="0"/>
          </a:p>
          <a:p>
            <a:pPr marL="571500" indent="-571500">
              <a:buNone/>
            </a:pPr>
            <a:r>
              <a:rPr lang="es-MX" dirty="0" smtClean="0"/>
              <a:t>	</a:t>
            </a:r>
            <a:r>
              <a:rPr lang="es-MX" sz="2400" dirty="0" smtClean="0"/>
              <a:t>La existencia del capitalismo presupone: 1) la propiedad privada de los medios de producción; 2) la existencia de trabajadores libres vendedores de fuerza de trabajo; 3) una cooperación extensa en el trabajo, el maquinismo, (una división técnica del trabajo extensa)</a:t>
            </a:r>
            <a:endParaRPr lang="es-MX" sz="2400" dirty="0"/>
          </a:p>
        </p:txBody>
      </p:sp>
      <p:sp>
        <p:nvSpPr>
          <p:cNvPr id="4" name="3 CuadroTexto"/>
          <p:cNvSpPr txBox="1"/>
          <p:nvPr/>
        </p:nvSpPr>
        <p:spPr>
          <a:xfrm>
            <a:off x="971600" y="1979548"/>
            <a:ext cx="2232248" cy="369332"/>
          </a:xfrm>
          <a:prstGeom prst="rect">
            <a:avLst/>
          </a:prstGeom>
          <a:noFill/>
        </p:spPr>
        <p:txBody>
          <a:bodyPr wrap="square" rtlCol="0">
            <a:spAutoFit/>
          </a:bodyPr>
          <a:lstStyle/>
          <a:p>
            <a:r>
              <a:rPr lang="es-MX" dirty="0" smtClean="0"/>
              <a:t>El plano estructural</a:t>
            </a:r>
            <a:endParaRPr lang="es-MX" dirty="0"/>
          </a:p>
        </p:txBody>
      </p:sp>
      <p:sp>
        <p:nvSpPr>
          <p:cNvPr id="5" name="4 CuadroTexto"/>
          <p:cNvSpPr txBox="1"/>
          <p:nvPr/>
        </p:nvSpPr>
        <p:spPr>
          <a:xfrm>
            <a:off x="3491880" y="1641574"/>
            <a:ext cx="2160240" cy="923330"/>
          </a:xfrm>
          <a:prstGeom prst="rect">
            <a:avLst/>
          </a:prstGeom>
          <a:noFill/>
        </p:spPr>
        <p:txBody>
          <a:bodyPr wrap="square" rtlCol="0">
            <a:spAutoFit/>
          </a:bodyPr>
          <a:lstStyle/>
          <a:p>
            <a:pPr algn="ctr"/>
            <a:r>
              <a:rPr lang="es-MX" dirty="0" smtClean="0"/>
              <a:t>Comprende tanto lo </a:t>
            </a:r>
            <a:r>
              <a:rPr lang="es-MX" dirty="0" smtClean="0"/>
              <a:t>económico como lo </a:t>
            </a:r>
            <a:r>
              <a:rPr lang="es-MX" dirty="0" err="1" smtClean="0"/>
              <a:t>supraestructural</a:t>
            </a:r>
            <a:endParaRPr lang="es-MX" dirty="0"/>
          </a:p>
        </p:txBody>
      </p:sp>
      <p:sp>
        <p:nvSpPr>
          <p:cNvPr id="6" name="5 Abrir llave"/>
          <p:cNvSpPr/>
          <p:nvPr/>
        </p:nvSpPr>
        <p:spPr>
          <a:xfrm>
            <a:off x="3275856" y="1700808"/>
            <a:ext cx="288032" cy="864096"/>
          </a:xfrm>
          <a:prstGeom prst="leftBrace">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4896544"/>
          </a:xfrm>
        </p:spPr>
        <p:txBody>
          <a:bodyPr/>
          <a:lstStyle/>
          <a:p>
            <a:pPr lvl="1"/>
            <a:r>
              <a:rPr lang="es-MX" dirty="0" smtClean="0"/>
              <a:t>En el 18 Brumario al definir las diversas clases, hace continuas referencias a lo económico:</a:t>
            </a:r>
          </a:p>
          <a:p>
            <a:pPr marL="1371600" lvl="2" indent="-457200">
              <a:buFont typeface="+mj-lt"/>
              <a:buAutoNum type="arabicPeriod"/>
            </a:pPr>
            <a:r>
              <a:rPr lang="es-MX" dirty="0" smtClean="0"/>
              <a:t>Cuando define a los campesinos parcelarios (241), </a:t>
            </a:r>
            <a:r>
              <a:rPr lang="es-MX" dirty="0" smtClean="0"/>
              <a:t>con</a:t>
            </a:r>
            <a:r>
              <a:rPr lang="es-MX" dirty="0" smtClean="0"/>
              <a:t> </a:t>
            </a:r>
            <a:r>
              <a:rPr lang="es-MX" dirty="0" smtClean="0"/>
              <a:t>base a las condiciones económicas que les dan un modo común de vivir</a:t>
            </a:r>
          </a:p>
          <a:p>
            <a:pPr marL="1371600" lvl="2" indent="-457200">
              <a:buFont typeface="+mj-lt"/>
              <a:buAutoNum type="arabicPeriod"/>
            </a:pPr>
            <a:r>
              <a:rPr lang="es-MX" dirty="0" smtClean="0"/>
              <a:t>Cuando habla que Lamartine (191), pertenecía por su posición a la burguesía</a:t>
            </a:r>
          </a:p>
          <a:p>
            <a:pPr marL="1371600" lvl="2" indent="-457200">
              <a:buFont typeface="+mj-lt"/>
              <a:buAutoNum type="arabicPeriod"/>
            </a:pPr>
            <a:r>
              <a:rPr lang="es-MX" dirty="0" smtClean="0"/>
              <a:t>Cuando habla de las fracciones burguesas estas se diferencian</a:t>
            </a:r>
          </a:p>
          <a:p>
            <a:pPr marL="1828800" lvl="3" indent="-457200">
              <a:buFont typeface="+mj-lt"/>
              <a:buAutoNum type="alphaLcParenR"/>
            </a:pPr>
            <a:r>
              <a:rPr lang="es-MX" dirty="0" smtClean="0"/>
              <a:t>Condiciones peculiares de producción</a:t>
            </a:r>
          </a:p>
          <a:p>
            <a:pPr marL="1828800" lvl="3" indent="-457200">
              <a:buFont typeface="+mj-lt"/>
              <a:buAutoNum type="alphaLcParenR"/>
            </a:pPr>
            <a:r>
              <a:rPr lang="es-MX" dirty="0" smtClean="0"/>
              <a:t>Formas de propiedad (260)</a:t>
            </a:r>
          </a:p>
          <a:p>
            <a:pPr marL="1371600" lvl="2" indent="-457200">
              <a:buFont typeface="+mj-lt"/>
              <a:buAutoNum type="arabicPeriod"/>
            </a:pPr>
            <a:r>
              <a:rPr lang="es-MX" dirty="0" smtClean="0"/>
              <a:t>Cuando habla de los intelectuales como representantes y portavoces ideológicos de las clases, aunque basada en lo económico (189)</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p:spPr>
        <p:txBody>
          <a:bodyPr/>
          <a:lstStyle/>
          <a:p>
            <a:pPr>
              <a:tabLst>
                <a:tab pos="4038600" algn="l"/>
              </a:tabLst>
            </a:pPr>
            <a:r>
              <a:rPr lang="es-MX" dirty="0" smtClean="0"/>
              <a:t>Lenin lo resume así:</a:t>
            </a:r>
            <a:endParaRPr lang="es-MX" dirty="0"/>
          </a:p>
        </p:txBody>
      </p:sp>
      <p:sp>
        <p:nvSpPr>
          <p:cNvPr id="3" name="2 Marcador de contenido"/>
          <p:cNvSpPr>
            <a:spLocks noGrp="1"/>
          </p:cNvSpPr>
          <p:nvPr>
            <p:ph idx="1"/>
          </p:nvPr>
        </p:nvSpPr>
        <p:spPr>
          <a:xfrm>
            <a:off x="457200" y="908720"/>
            <a:ext cx="8229600" cy="5877272"/>
          </a:xfrm>
        </p:spPr>
        <p:txBody>
          <a:bodyPr/>
          <a:lstStyle/>
          <a:p>
            <a:pPr marL="514350" indent="-514350">
              <a:buFont typeface="+mj-lt"/>
              <a:buAutoNum type="arabicPeriod"/>
            </a:pPr>
            <a:r>
              <a:rPr lang="es-MX" dirty="0" smtClean="0"/>
              <a:t>Lugar que se ocupa en el sistema de producción</a:t>
            </a:r>
          </a:p>
          <a:p>
            <a:pPr marL="514350" indent="-514350">
              <a:buFont typeface="+mj-lt"/>
              <a:buAutoNum type="arabicPeriod"/>
            </a:pPr>
            <a:endParaRPr lang="es-MX" dirty="0" smtClean="0"/>
          </a:p>
          <a:p>
            <a:pPr marL="514350" indent="-514350">
              <a:buFont typeface="+mj-lt"/>
              <a:buAutoNum type="arabicPeriod"/>
            </a:pPr>
            <a:endParaRPr lang="es-MX" dirty="0" smtClean="0"/>
          </a:p>
          <a:p>
            <a:pPr marL="514350" indent="-514350">
              <a:buFont typeface="+mj-lt"/>
              <a:buAutoNum type="arabicPeriod"/>
            </a:pPr>
            <a:r>
              <a:rPr lang="es-MX" dirty="0" smtClean="0"/>
              <a:t>Relación con respecto a los M.P.</a:t>
            </a:r>
          </a:p>
          <a:p>
            <a:pPr marL="514350" indent="-514350">
              <a:buFont typeface="+mj-lt"/>
              <a:buAutoNum type="arabicPeriod"/>
            </a:pPr>
            <a:endParaRPr lang="es-MX" dirty="0" smtClean="0"/>
          </a:p>
          <a:p>
            <a:pPr marL="514350" indent="-514350">
              <a:buFont typeface="+mj-lt"/>
              <a:buAutoNum type="arabicPeriod"/>
            </a:pPr>
            <a:r>
              <a:rPr lang="es-MX" dirty="0" smtClean="0"/>
              <a:t>Papel que desempeñan en la organización social del trabajo</a:t>
            </a:r>
          </a:p>
          <a:p>
            <a:pPr marL="514350" indent="-514350">
              <a:buFont typeface="+mj-lt"/>
              <a:buAutoNum type="arabicPeriod"/>
            </a:pPr>
            <a:endParaRPr lang="es-MX" dirty="0" smtClean="0"/>
          </a:p>
          <a:p>
            <a:pPr marL="514350" indent="-514350">
              <a:buFont typeface="+mj-lt"/>
              <a:buAutoNum type="arabicPeriod"/>
            </a:pPr>
            <a:r>
              <a:rPr lang="es-MX" dirty="0" smtClean="0"/>
              <a:t> Modo y proporción en que miden la parte de la riqueza</a:t>
            </a:r>
            <a:endParaRPr lang="es-MX" dirty="0"/>
          </a:p>
        </p:txBody>
      </p:sp>
      <p:sp>
        <p:nvSpPr>
          <p:cNvPr id="4" name="3 CuadroTexto"/>
          <p:cNvSpPr txBox="1"/>
          <p:nvPr/>
        </p:nvSpPr>
        <p:spPr>
          <a:xfrm>
            <a:off x="3347864" y="1504092"/>
            <a:ext cx="1080120" cy="646331"/>
          </a:xfrm>
          <a:prstGeom prst="rect">
            <a:avLst/>
          </a:prstGeom>
          <a:noFill/>
        </p:spPr>
        <p:txBody>
          <a:bodyPr wrap="square" rtlCol="0">
            <a:spAutoFit/>
          </a:bodyPr>
          <a:lstStyle/>
          <a:p>
            <a:r>
              <a:rPr lang="es-MX" dirty="0" smtClean="0"/>
              <a:t>Producción</a:t>
            </a:r>
            <a:endParaRPr lang="es-MX" dirty="0"/>
          </a:p>
        </p:txBody>
      </p:sp>
      <p:sp>
        <p:nvSpPr>
          <p:cNvPr id="5" name="4 Abrir llave"/>
          <p:cNvSpPr/>
          <p:nvPr/>
        </p:nvSpPr>
        <p:spPr>
          <a:xfrm>
            <a:off x="2987824" y="1441376"/>
            <a:ext cx="360040" cy="1175454"/>
          </a:xfrm>
          <a:prstGeom prst="leftBrace">
            <a:avLst>
              <a:gd name="adj1" fmla="val 39155"/>
              <a:gd name="adj2" fmla="val 17945"/>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6" name="5 CuadroTexto"/>
          <p:cNvSpPr txBox="1"/>
          <p:nvPr/>
        </p:nvSpPr>
        <p:spPr>
          <a:xfrm>
            <a:off x="3347864" y="2152164"/>
            <a:ext cx="1080120" cy="369332"/>
          </a:xfrm>
          <a:prstGeom prst="rect">
            <a:avLst/>
          </a:prstGeom>
          <a:noFill/>
        </p:spPr>
        <p:txBody>
          <a:bodyPr wrap="square" rtlCol="0">
            <a:spAutoFit/>
          </a:bodyPr>
          <a:lstStyle/>
          <a:p>
            <a:r>
              <a:rPr lang="es-MX" dirty="0" smtClean="0"/>
              <a:t>No </a:t>
            </a:r>
            <a:r>
              <a:rPr lang="es-MX" dirty="0" err="1" smtClean="0"/>
              <a:t>prod</a:t>
            </a:r>
            <a:r>
              <a:rPr lang="es-MX" dirty="0" smtClean="0"/>
              <a:t>.</a:t>
            </a:r>
            <a:endParaRPr lang="es-MX" dirty="0"/>
          </a:p>
        </p:txBody>
      </p:sp>
      <p:sp>
        <p:nvSpPr>
          <p:cNvPr id="7" name="6 CuadroTexto"/>
          <p:cNvSpPr txBox="1"/>
          <p:nvPr/>
        </p:nvSpPr>
        <p:spPr>
          <a:xfrm>
            <a:off x="4644008" y="1369368"/>
            <a:ext cx="1944216" cy="646331"/>
          </a:xfrm>
          <a:prstGeom prst="rect">
            <a:avLst/>
          </a:prstGeom>
          <a:noFill/>
        </p:spPr>
        <p:txBody>
          <a:bodyPr wrap="square" rtlCol="0">
            <a:spAutoFit/>
          </a:bodyPr>
          <a:lstStyle/>
          <a:p>
            <a:r>
              <a:rPr lang="es-MX" dirty="0" smtClean="0"/>
              <a:t>Venden F. de T.</a:t>
            </a:r>
          </a:p>
          <a:p>
            <a:r>
              <a:rPr lang="es-MX" dirty="0" smtClean="0"/>
              <a:t>No</a:t>
            </a:r>
            <a:endParaRPr lang="es-MX" dirty="0"/>
          </a:p>
        </p:txBody>
      </p:sp>
      <p:sp>
        <p:nvSpPr>
          <p:cNvPr id="8" name="7 CuadroTexto"/>
          <p:cNvSpPr txBox="1"/>
          <p:nvPr/>
        </p:nvSpPr>
        <p:spPr>
          <a:xfrm>
            <a:off x="4644008" y="2019181"/>
            <a:ext cx="1944216" cy="646331"/>
          </a:xfrm>
          <a:prstGeom prst="rect">
            <a:avLst/>
          </a:prstGeom>
          <a:noFill/>
        </p:spPr>
        <p:txBody>
          <a:bodyPr wrap="square" rtlCol="0">
            <a:spAutoFit/>
          </a:bodyPr>
          <a:lstStyle/>
          <a:p>
            <a:r>
              <a:rPr lang="es-MX" dirty="0" smtClean="0"/>
              <a:t>Venden F. de T.</a:t>
            </a:r>
          </a:p>
          <a:p>
            <a:r>
              <a:rPr lang="es-MX" dirty="0" smtClean="0"/>
              <a:t>No</a:t>
            </a:r>
            <a:endParaRPr lang="es-MX" dirty="0"/>
          </a:p>
        </p:txBody>
      </p:sp>
      <p:sp>
        <p:nvSpPr>
          <p:cNvPr id="9" name="8 Abrir llave"/>
          <p:cNvSpPr/>
          <p:nvPr/>
        </p:nvSpPr>
        <p:spPr>
          <a:xfrm>
            <a:off x="4427984" y="1441375"/>
            <a:ext cx="216024" cy="548545"/>
          </a:xfrm>
          <a:prstGeom prst="leftBrace">
            <a:avLst>
              <a:gd name="adj1" fmla="val 39155"/>
              <a:gd name="adj2" fmla="val 50000"/>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1" name="10 Abrir llave"/>
          <p:cNvSpPr/>
          <p:nvPr/>
        </p:nvSpPr>
        <p:spPr>
          <a:xfrm>
            <a:off x="4427984" y="2089447"/>
            <a:ext cx="216024" cy="548545"/>
          </a:xfrm>
          <a:prstGeom prst="leftBrace">
            <a:avLst>
              <a:gd name="adj1" fmla="val 39155"/>
              <a:gd name="adj2" fmla="val 50000"/>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2" name="11 CuadroTexto"/>
          <p:cNvSpPr txBox="1"/>
          <p:nvPr/>
        </p:nvSpPr>
        <p:spPr>
          <a:xfrm>
            <a:off x="6516216" y="2780928"/>
            <a:ext cx="1080120" cy="1477328"/>
          </a:xfrm>
          <a:prstGeom prst="rect">
            <a:avLst/>
          </a:prstGeom>
          <a:noFill/>
        </p:spPr>
        <p:txBody>
          <a:bodyPr wrap="square" rtlCol="0">
            <a:spAutoFit/>
          </a:bodyPr>
          <a:lstStyle/>
          <a:p>
            <a:r>
              <a:rPr lang="es-MX" dirty="0" smtClean="0"/>
              <a:t>Prop</a:t>
            </a:r>
            <a:r>
              <a:rPr lang="es-MX" dirty="0" smtClean="0"/>
              <a:t>ietario</a:t>
            </a:r>
            <a:endParaRPr lang="es-MX" dirty="0" smtClean="0"/>
          </a:p>
          <a:p>
            <a:r>
              <a:rPr lang="es-MX" dirty="0" smtClean="0"/>
              <a:t>No </a:t>
            </a:r>
            <a:r>
              <a:rPr lang="es-MX" dirty="0" smtClean="0"/>
              <a:t>prop</a:t>
            </a:r>
            <a:r>
              <a:rPr lang="es-MX" dirty="0" smtClean="0"/>
              <a:t>ietario</a:t>
            </a:r>
            <a:endParaRPr lang="es-MX" dirty="0"/>
          </a:p>
        </p:txBody>
      </p:sp>
      <p:sp>
        <p:nvSpPr>
          <p:cNvPr id="13" name="12 Abrir llave"/>
          <p:cNvSpPr/>
          <p:nvPr/>
        </p:nvSpPr>
        <p:spPr>
          <a:xfrm>
            <a:off x="6300192" y="2852935"/>
            <a:ext cx="216024" cy="548545"/>
          </a:xfrm>
          <a:prstGeom prst="leftBrace">
            <a:avLst>
              <a:gd name="adj1" fmla="val 39155"/>
              <a:gd name="adj2" fmla="val 50000"/>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4" name="13 CuadroTexto"/>
          <p:cNvSpPr txBox="1"/>
          <p:nvPr/>
        </p:nvSpPr>
        <p:spPr>
          <a:xfrm>
            <a:off x="4211960" y="4293096"/>
            <a:ext cx="1944216" cy="646331"/>
          </a:xfrm>
          <a:prstGeom prst="rect">
            <a:avLst/>
          </a:prstGeom>
          <a:noFill/>
        </p:spPr>
        <p:txBody>
          <a:bodyPr wrap="square" rtlCol="0">
            <a:spAutoFit/>
          </a:bodyPr>
          <a:lstStyle/>
          <a:p>
            <a:r>
              <a:rPr lang="es-MX" dirty="0" smtClean="0"/>
              <a:t>Dirig</a:t>
            </a:r>
            <a:r>
              <a:rPr lang="es-MX" dirty="0" smtClean="0"/>
              <a:t>en</a:t>
            </a:r>
            <a:r>
              <a:rPr lang="es-MX" dirty="0" smtClean="0"/>
              <a:t> </a:t>
            </a:r>
            <a:endParaRPr lang="es-MX" dirty="0" smtClean="0"/>
          </a:p>
          <a:p>
            <a:r>
              <a:rPr lang="es-MX" dirty="0" smtClean="0"/>
              <a:t>Dirigidos</a:t>
            </a:r>
            <a:endParaRPr lang="es-MX" dirty="0"/>
          </a:p>
        </p:txBody>
      </p:sp>
      <p:sp>
        <p:nvSpPr>
          <p:cNvPr id="15" name="14 Abrir llave"/>
          <p:cNvSpPr/>
          <p:nvPr/>
        </p:nvSpPr>
        <p:spPr>
          <a:xfrm>
            <a:off x="3995936" y="4365103"/>
            <a:ext cx="216024" cy="548545"/>
          </a:xfrm>
          <a:prstGeom prst="leftBrace">
            <a:avLst>
              <a:gd name="adj1" fmla="val 39155"/>
              <a:gd name="adj2" fmla="val 50000"/>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6" name="15 CuadroTexto"/>
          <p:cNvSpPr txBox="1"/>
          <p:nvPr/>
        </p:nvSpPr>
        <p:spPr>
          <a:xfrm>
            <a:off x="2987824" y="5733256"/>
            <a:ext cx="1944216" cy="646331"/>
          </a:xfrm>
          <a:prstGeom prst="rect">
            <a:avLst/>
          </a:prstGeom>
          <a:noFill/>
        </p:spPr>
        <p:txBody>
          <a:bodyPr wrap="square" rtlCol="0">
            <a:spAutoFit/>
          </a:bodyPr>
          <a:lstStyle/>
          <a:p>
            <a:r>
              <a:rPr lang="es-MX" dirty="0" smtClean="0"/>
              <a:t>Trab</a:t>
            </a:r>
            <a:r>
              <a:rPr lang="es-MX" dirty="0" smtClean="0"/>
              <a:t>ajo</a:t>
            </a:r>
            <a:endParaRPr lang="es-MX" dirty="0" smtClean="0"/>
          </a:p>
          <a:p>
            <a:r>
              <a:rPr lang="es-MX" dirty="0" smtClean="0"/>
              <a:t>Capital</a:t>
            </a:r>
          </a:p>
        </p:txBody>
      </p:sp>
      <p:sp>
        <p:nvSpPr>
          <p:cNvPr id="17" name="16 Abrir llave"/>
          <p:cNvSpPr/>
          <p:nvPr/>
        </p:nvSpPr>
        <p:spPr>
          <a:xfrm>
            <a:off x="2771800" y="5805264"/>
            <a:ext cx="216024" cy="504056"/>
          </a:xfrm>
          <a:prstGeom prst="leftBrace">
            <a:avLst>
              <a:gd name="adj1" fmla="val 39155"/>
              <a:gd name="adj2" fmla="val 50000"/>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9816"/>
            <a:ext cx="8229600" cy="1143000"/>
          </a:xfrm>
        </p:spPr>
        <p:txBody>
          <a:bodyPr/>
          <a:lstStyle/>
          <a:p>
            <a:r>
              <a:rPr lang="es-MX" dirty="0" smtClean="0"/>
              <a:t>¿Las clases en sí, sólo se </a:t>
            </a:r>
            <a:r>
              <a:rPr lang="es-MX" smtClean="0"/>
              <a:t>definen </a:t>
            </a:r>
            <a:br>
              <a:rPr lang="es-MX" smtClean="0"/>
            </a:br>
            <a:r>
              <a:rPr lang="es-MX" smtClean="0"/>
              <a:t>por </a:t>
            </a:r>
            <a:r>
              <a:rPr lang="es-MX" dirty="0" smtClean="0"/>
              <a:t>lo económico?</a:t>
            </a:r>
            <a:endParaRPr lang="es-MX" dirty="0"/>
          </a:p>
        </p:txBody>
      </p:sp>
      <p:sp>
        <p:nvSpPr>
          <p:cNvPr id="3" name="2 Marcador de contenido"/>
          <p:cNvSpPr>
            <a:spLocks noGrp="1"/>
          </p:cNvSpPr>
          <p:nvPr>
            <p:ph idx="1"/>
          </p:nvPr>
        </p:nvSpPr>
        <p:spPr>
          <a:xfrm>
            <a:off x="457200" y="2276872"/>
            <a:ext cx="8229600" cy="4525963"/>
          </a:xfrm>
        </p:spPr>
        <p:txBody>
          <a:bodyPr/>
          <a:lstStyle/>
          <a:p>
            <a:r>
              <a:rPr lang="es-MX" dirty="0" smtClean="0"/>
              <a:t>P. 120: Masa escindida y diferenciada por localidades y nacionalidades, unidas solo por el sentimiento de penalidades comunes (20).</a:t>
            </a:r>
          </a:p>
          <a:p>
            <a:r>
              <a:rPr lang="es-MX" dirty="0" smtClean="0"/>
              <a:t>En la miseria de la filosofía, Marx distingue dos fases de la clase en sí </a:t>
            </a:r>
            <a:endParaRPr lang="es-MX" dirty="0"/>
          </a:p>
        </p:txBody>
      </p:sp>
      <p:sp>
        <p:nvSpPr>
          <p:cNvPr id="4" name="3 CuadroTexto"/>
          <p:cNvSpPr txBox="1"/>
          <p:nvPr/>
        </p:nvSpPr>
        <p:spPr>
          <a:xfrm>
            <a:off x="4788024" y="4105672"/>
            <a:ext cx="1944216" cy="830997"/>
          </a:xfrm>
          <a:prstGeom prst="rect">
            <a:avLst/>
          </a:prstGeom>
          <a:noFill/>
        </p:spPr>
        <p:txBody>
          <a:bodyPr wrap="square" rtlCol="0">
            <a:spAutoFit/>
          </a:bodyPr>
          <a:lstStyle/>
          <a:p>
            <a:r>
              <a:rPr lang="es-MX" sz="2400" dirty="0" smtClean="0"/>
              <a:t>Disgregada</a:t>
            </a:r>
          </a:p>
          <a:p>
            <a:r>
              <a:rPr lang="es-MX" sz="2400" dirty="0" smtClean="0"/>
              <a:t>Sindical</a:t>
            </a:r>
            <a:endParaRPr lang="es-MX" sz="2400" dirty="0"/>
          </a:p>
        </p:txBody>
      </p:sp>
      <p:sp>
        <p:nvSpPr>
          <p:cNvPr id="5" name="4 Abrir llave"/>
          <p:cNvSpPr/>
          <p:nvPr/>
        </p:nvSpPr>
        <p:spPr>
          <a:xfrm>
            <a:off x="4499992" y="4177680"/>
            <a:ext cx="288032" cy="720080"/>
          </a:xfrm>
          <a:prstGeom prst="leftBrace">
            <a:avLst>
              <a:gd name="adj1" fmla="val 39155"/>
              <a:gd name="adj2" fmla="val 25342"/>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354757"/>
            <a:ext cx="8229600" cy="1143000"/>
          </a:xfrm>
        </p:spPr>
        <p:txBody>
          <a:bodyPr/>
          <a:lstStyle/>
          <a:p>
            <a:r>
              <a:rPr lang="es-MX" dirty="0" smtClean="0"/>
              <a:t>Conclusión</a:t>
            </a:r>
            <a:endParaRPr lang="es-MX" dirty="0"/>
          </a:p>
        </p:txBody>
      </p:sp>
      <p:sp>
        <p:nvSpPr>
          <p:cNvPr id="3" name="2 Marcador de contenido"/>
          <p:cNvSpPr>
            <a:spLocks noGrp="1"/>
          </p:cNvSpPr>
          <p:nvPr>
            <p:ph idx="1"/>
          </p:nvPr>
        </p:nvSpPr>
        <p:spPr>
          <a:xfrm>
            <a:off x="457200" y="2680320"/>
            <a:ext cx="8229600" cy="1180728"/>
          </a:xfrm>
        </p:spPr>
        <p:txBody>
          <a:bodyPr/>
          <a:lstStyle/>
          <a:p>
            <a:r>
              <a:rPr lang="es-MX" dirty="0" smtClean="0"/>
              <a:t>No es lo mismo el nivel de abstracción de modo de producción y clase en sí.</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6120680"/>
          </a:xfrm>
        </p:spPr>
        <p:txBody>
          <a:bodyPr/>
          <a:lstStyle/>
          <a:p>
            <a:pPr lvl="1"/>
            <a:r>
              <a:rPr lang="es-MX" dirty="0" smtClean="0"/>
              <a:t>Sobre esa base se eleva una superestructura jurídica y política </a:t>
            </a:r>
            <a:r>
              <a:rPr lang="es-MX" dirty="0" smtClean="0"/>
              <a:t>así como </a:t>
            </a:r>
            <a:r>
              <a:rPr lang="es-MX" dirty="0" smtClean="0"/>
              <a:t>formas de conciencia social</a:t>
            </a:r>
          </a:p>
          <a:p>
            <a:pPr lvl="1"/>
            <a:r>
              <a:rPr lang="es-MX" dirty="0" smtClean="0"/>
              <a:t>El modo de producción determina a la superestructura</a:t>
            </a:r>
          </a:p>
          <a:p>
            <a:pPr lvl="1"/>
            <a:r>
              <a:rPr lang="es-MX" dirty="0" smtClean="0"/>
              <a:t>En su desarrollo las fuerzas productivas entran en contradicción con las relaciones de producción, convirtiéndose éstas en trabas de las primeras: se abre un periodo de revolución social que transforma a las relaciones de producción y a su superestructura</a:t>
            </a:r>
          </a:p>
          <a:p>
            <a:pPr marL="514350" indent="-514350">
              <a:buFont typeface="+mj-lt"/>
              <a:buAutoNum type="arabicPeriod" startAt="2"/>
            </a:pPr>
            <a:r>
              <a:rPr lang="es-MX" dirty="0" smtClean="0"/>
              <a:t>Problemas que plantea esta concepción: </a:t>
            </a:r>
          </a:p>
          <a:p>
            <a:pPr marL="914400" lvl="1" indent="-514350">
              <a:buFont typeface="Arial" pitchFamily="34" charset="0"/>
              <a:buChar char="•"/>
            </a:pPr>
            <a:r>
              <a:rPr lang="es-MX" dirty="0" smtClean="0"/>
              <a:t>¿Si las transformaciones las efectúan las clases en sus luchas, cuál es la mediación entre la contradicción a nivel fundamental y la contradicción entre las clases?</a:t>
            </a:r>
            <a:endParaRPr lang="es-MX"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926976"/>
          </a:xfrm>
        </p:spPr>
        <p:txBody>
          <a:bodyPr/>
          <a:lstStyle/>
          <a:p>
            <a:r>
              <a:rPr lang="es-MX" dirty="0" smtClean="0"/>
              <a:t>Clase para sí</a:t>
            </a:r>
            <a:endParaRPr lang="es-MX" dirty="0"/>
          </a:p>
        </p:txBody>
      </p:sp>
      <p:sp>
        <p:nvSpPr>
          <p:cNvPr id="3" name="2 Marcador de contenido"/>
          <p:cNvSpPr>
            <a:spLocks noGrp="1"/>
          </p:cNvSpPr>
          <p:nvPr>
            <p:ph idx="1"/>
          </p:nvPr>
        </p:nvSpPr>
        <p:spPr>
          <a:xfrm>
            <a:off x="457200" y="1124744"/>
            <a:ext cx="8229600" cy="5544616"/>
          </a:xfrm>
        </p:spPr>
        <p:txBody>
          <a:bodyPr/>
          <a:lstStyle/>
          <a:p>
            <a:r>
              <a:rPr lang="es-MX" dirty="0" smtClean="0"/>
              <a:t>Los diferentes individuos solo forman una clase en cuanto se ven obligados a sostener una lucha común contra otra clase (ideología, 61)</a:t>
            </a:r>
          </a:p>
          <a:p>
            <a:pPr marL="971550" lvl="1" indent="-514350">
              <a:buFont typeface="+mj-lt"/>
              <a:buAutoNum type="romanUcPeriod"/>
            </a:pPr>
            <a:r>
              <a:rPr lang="es-MX" dirty="0" smtClean="0"/>
              <a:t>Al definir campesinos parcelarios</a:t>
            </a:r>
          </a:p>
          <a:p>
            <a:pPr marL="1371600" lvl="2" indent="-514350">
              <a:buFont typeface="+mj-lt"/>
              <a:buAutoNum type="arabicParenR"/>
            </a:pPr>
            <a:r>
              <a:rPr lang="es-MX" dirty="0" smtClean="0"/>
              <a:t>Condiciones económicas comunes</a:t>
            </a:r>
          </a:p>
          <a:p>
            <a:pPr marL="1371600" lvl="2" indent="-514350">
              <a:buFont typeface="+mj-lt"/>
              <a:buAutoNum type="arabicParenR"/>
            </a:pPr>
            <a:r>
              <a:rPr lang="es-MX" dirty="0" smtClean="0"/>
              <a:t>Modo de vida</a:t>
            </a:r>
          </a:p>
          <a:p>
            <a:pPr marL="1371600" lvl="2" indent="-514350">
              <a:buFont typeface="+mj-lt"/>
              <a:buAutoNum type="arabicParenR"/>
            </a:pPr>
            <a:r>
              <a:rPr lang="es-MX" dirty="0" smtClean="0"/>
              <a:t>Intereses</a:t>
            </a:r>
          </a:p>
          <a:p>
            <a:pPr marL="1371600" lvl="2" indent="-514350">
              <a:buFont typeface="+mj-lt"/>
              <a:buAutoNum type="arabicParenR"/>
            </a:pPr>
            <a:r>
              <a:rPr lang="es-MX" dirty="0" smtClean="0"/>
              <a:t>Cultura</a:t>
            </a:r>
          </a:p>
          <a:p>
            <a:pPr marL="1371600" lvl="2" indent="-514350">
              <a:buFont typeface="+mj-lt"/>
              <a:buAutoNum type="arabicParenR"/>
            </a:pPr>
            <a:r>
              <a:rPr lang="es-MX" dirty="0" smtClean="0"/>
              <a:t>Opuestas a otras</a:t>
            </a:r>
          </a:p>
          <a:p>
            <a:pPr marL="971550" lvl="1" indent="-514350">
              <a:buFont typeface="+mj-lt"/>
              <a:buAutoNum type="romanUcPeriod"/>
            </a:pPr>
            <a:r>
              <a:rPr lang="es-MX" dirty="0" smtClean="0"/>
              <a:t>La oposición entre las clases no solo es económica y política sino que es social (277). La oposición es global donde la oposición política es su forma superior (132)</a:t>
            </a: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472608"/>
          </a:xfrm>
        </p:spPr>
        <p:txBody>
          <a:bodyPr/>
          <a:lstStyle/>
          <a:p>
            <a:pPr lvl="1"/>
            <a:r>
              <a:rPr lang="es-MX" dirty="0" smtClean="0"/>
              <a:t>Ejemplo: En el capitalismo </a:t>
            </a:r>
            <a:r>
              <a:rPr lang="es-MX" dirty="0" smtClean="0"/>
              <a:t>Marx dice,</a:t>
            </a:r>
            <a:r>
              <a:rPr lang="es-MX" dirty="0" smtClean="0"/>
              <a:t> </a:t>
            </a:r>
            <a:r>
              <a:rPr lang="es-MX" dirty="0" smtClean="0"/>
              <a:t>por un </a:t>
            </a:r>
            <a:r>
              <a:rPr lang="es-MX" dirty="0" smtClean="0"/>
              <a:t>lado, </a:t>
            </a:r>
            <a:r>
              <a:rPr lang="es-MX" dirty="0" smtClean="0"/>
              <a:t>que la contradicción fundamental es entre el carácter social de las fuerzas productivas y el carácter privado de la apropiación, </a:t>
            </a:r>
            <a:r>
              <a:rPr lang="es-MX" dirty="0" smtClean="0"/>
              <a:t>pero, </a:t>
            </a:r>
            <a:r>
              <a:rPr lang="es-MX" dirty="0" smtClean="0"/>
              <a:t>a su </a:t>
            </a:r>
            <a:r>
              <a:rPr lang="es-MX" dirty="0" smtClean="0"/>
              <a:t>vez, </a:t>
            </a:r>
            <a:r>
              <a:rPr lang="es-MX" dirty="0" smtClean="0"/>
              <a:t>que es entre burguesía y proletariado.</a:t>
            </a:r>
          </a:p>
          <a:p>
            <a:pPr lvl="1"/>
            <a:r>
              <a:rPr lang="es-MX" dirty="0" smtClean="0"/>
              <a:t>¿Cuál es la mediación entre fuerzas productivas, relaciones de producción y lucha de clases?</a:t>
            </a:r>
          </a:p>
          <a:p>
            <a:pPr lvl="1"/>
            <a:r>
              <a:rPr lang="es-MX" dirty="0" smtClean="0"/>
              <a:t>Posición de </a:t>
            </a:r>
            <a:r>
              <a:rPr lang="es-MX" dirty="0" err="1" smtClean="0"/>
              <a:t>Betelheim</a:t>
            </a:r>
            <a:r>
              <a:rPr lang="es-MX" dirty="0" smtClean="0"/>
              <a:t>:</a:t>
            </a:r>
            <a:r>
              <a:rPr lang="es-MX" dirty="0" smtClean="0"/>
              <a:t> </a:t>
            </a:r>
            <a:r>
              <a:rPr lang="es-MX" dirty="0" smtClean="0"/>
              <a:t>si se </a:t>
            </a:r>
            <a:r>
              <a:rPr lang="es-MX" dirty="0" smtClean="0"/>
              <a:t>considerara solo </a:t>
            </a:r>
            <a:r>
              <a:rPr lang="es-MX" dirty="0" smtClean="0"/>
              <a:t>a las fuerzas productivas se </a:t>
            </a:r>
            <a:r>
              <a:rPr lang="es-MX" dirty="0" smtClean="0"/>
              <a:t>caería </a:t>
            </a:r>
            <a:r>
              <a:rPr lang="es-MX" dirty="0" smtClean="0"/>
              <a:t>en un fatalismo histórico. Criticando a Stalin dice que éste relega a un segundo término a la lucha de clases y sólo las convierte en instrumento de las fuerzas productivas.</a:t>
            </a: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dirty="0" smtClean="0"/>
              <a:t>II. Las soluciones de Marx en la Ideología Alemana y en el Manifiesto Comunista</a:t>
            </a:r>
            <a:endParaRPr lang="es-MX" sz="3200" dirty="0"/>
          </a:p>
        </p:txBody>
      </p:sp>
      <p:sp>
        <p:nvSpPr>
          <p:cNvPr id="3" name="2 Marcador de contenido"/>
          <p:cNvSpPr>
            <a:spLocks noGrp="1"/>
          </p:cNvSpPr>
          <p:nvPr>
            <p:ph idx="1"/>
          </p:nvPr>
        </p:nvSpPr>
        <p:spPr/>
        <p:txBody>
          <a:bodyPr/>
          <a:lstStyle/>
          <a:p>
            <a:pPr marL="514350" indent="-514350">
              <a:buFont typeface="+mj-lt"/>
              <a:buAutoNum type="alphaUcPeriod"/>
            </a:pPr>
            <a:r>
              <a:rPr lang="es-MX" dirty="0" smtClean="0"/>
              <a:t>La ideología alemana</a:t>
            </a:r>
          </a:p>
          <a:p>
            <a:pPr marL="914400" lvl="1" indent="-514350">
              <a:buFont typeface="+mj-lt"/>
              <a:buAutoNum type="arabicPeriod"/>
            </a:pPr>
            <a:r>
              <a:rPr lang="es-MX" dirty="0" smtClean="0"/>
              <a:t>La ideología fue escrita por Marx y </a:t>
            </a:r>
            <a:r>
              <a:rPr lang="es-MX" dirty="0" err="1" smtClean="0"/>
              <a:t>Engels</a:t>
            </a:r>
            <a:r>
              <a:rPr lang="es-MX" dirty="0" smtClean="0"/>
              <a:t> en Bruselas entre el verano de 1845 y el otoño de 1846. Permaneció inédita hasta 1932. Marx en el prefacio a la contribución a la crítica dice que esta obra fue abandonada por ellos </a:t>
            </a:r>
            <a:r>
              <a:rPr lang="es-MX" dirty="0" smtClean="0"/>
              <a:t>a </a:t>
            </a:r>
            <a:r>
              <a:rPr lang="es-MX" dirty="0" smtClean="0"/>
              <a:t>la crítica roedora de los ratones. </a:t>
            </a:r>
            <a:r>
              <a:rPr lang="es-MX" dirty="0" err="1" smtClean="0"/>
              <a:t>Engels</a:t>
            </a:r>
            <a:r>
              <a:rPr lang="es-MX" dirty="0" smtClean="0"/>
              <a:t> </a:t>
            </a:r>
            <a:r>
              <a:rPr lang="es-MX" dirty="0" smtClean="0"/>
              <a:t>en Ludwig </a:t>
            </a:r>
            <a:r>
              <a:rPr lang="es-MX" dirty="0" err="1" smtClean="0"/>
              <a:t>Feurbach</a:t>
            </a:r>
            <a:r>
              <a:rPr lang="es-MX" dirty="0" smtClean="0"/>
              <a:t> nos dice que sus conocimientos de historia económica eran todavía incompletos. Pero, dice </a:t>
            </a:r>
            <a:r>
              <a:rPr lang="es-MX" dirty="0" err="1" smtClean="0"/>
              <a:t>Rossi</a:t>
            </a:r>
            <a:r>
              <a:rPr lang="es-MX" dirty="0" smtClean="0"/>
              <a:t>, esto no evita que por primera vez quedara expresada en forma acabada la concepción materialista de la historia.</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6048672"/>
          </a:xfrm>
        </p:spPr>
        <p:txBody>
          <a:bodyPr/>
          <a:lstStyle/>
          <a:p>
            <a:pPr marL="914400" lvl="1" indent="-457200">
              <a:buFont typeface="+mj-lt"/>
              <a:buAutoNum type="arabicPeriod" startAt="2"/>
            </a:pPr>
            <a:r>
              <a:rPr lang="es-MX" dirty="0" smtClean="0"/>
              <a:t>Fuerzas productivas        división social del trabajo</a:t>
            </a:r>
          </a:p>
          <a:p>
            <a:pPr marL="914400" lvl="1" indent="-457200">
              <a:buNone/>
            </a:pPr>
            <a:endParaRPr lang="es-MX" dirty="0" smtClean="0"/>
          </a:p>
          <a:p>
            <a:pPr marL="914400" lvl="1" indent="-457200">
              <a:buNone/>
            </a:pPr>
            <a:endParaRPr lang="es-MX" dirty="0" smtClean="0"/>
          </a:p>
          <a:p>
            <a:pPr marL="914400" lvl="1" indent="-457200">
              <a:buNone/>
            </a:pPr>
            <a:endParaRPr lang="es-MX" dirty="0" smtClean="0"/>
          </a:p>
          <a:p>
            <a:pPr marL="914400" lvl="1" indent="-457200">
              <a:buFont typeface="+mj-lt"/>
              <a:buAutoNum type="arabicPeriod" startAt="3"/>
            </a:pPr>
            <a:endParaRPr lang="es-MX" dirty="0" smtClean="0"/>
          </a:p>
          <a:p>
            <a:pPr marL="914400" lvl="1" indent="-457200">
              <a:buFont typeface="+mj-lt"/>
              <a:buAutoNum type="arabicPeriod" startAt="3"/>
            </a:pPr>
            <a:endParaRPr lang="es-MX" dirty="0" smtClean="0"/>
          </a:p>
          <a:p>
            <a:pPr marL="914400" lvl="1" indent="-457200">
              <a:buFont typeface="+mj-lt"/>
              <a:buAutoNum type="arabicPeriod" startAt="3"/>
            </a:pPr>
            <a:r>
              <a:rPr lang="es-MX" dirty="0" smtClean="0"/>
              <a:t>Marx plantea en forma acabada la concepción materialista de la historia:</a:t>
            </a:r>
          </a:p>
          <a:p>
            <a:pPr marL="1314450" lvl="2" indent="-457200">
              <a:buFont typeface="Arial" pitchFamily="34" charset="0"/>
              <a:buChar char="•"/>
            </a:pPr>
            <a:r>
              <a:rPr lang="es-MX" dirty="0" smtClean="0"/>
              <a:t>Tomar como fundamento de toda la historia las relaciones de producción y fuerzas productivas</a:t>
            </a:r>
          </a:p>
          <a:p>
            <a:pPr marL="1314450" lvl="2" indent="-457200">
              <a:buFont typeface="Arial" pitchFamily="34" charset="0"/>
              <a:buChar char="•"/>
            </a:pPr>
            <a:r>
              <a:rPr lang="es-MX" dirty="0" smtClean="0"/>
              <a:t>Explicar a partir de ellas al Estado y la superestructura</a:t>
            </a:r>
          </a:p>
          <a:p>
            <a:pPr marL="1314450" lvl="2" indent="-457200">
              <a:buFont typeface="Arial" pitchFamily="34" charset="0"/>
              <a:buChar char="•"/>
            </a:pPr>
            <a:r>
              <a:rPr lang="es-MX" dirty="0" smtClean="0"/>
              <a:t>No explicar la praxis partiendo de la idea sino a la inversa, buscar la explicación en el terreno histórico real; no es por tanto la crítica sino la revolución la fuerza motriz de la historia  </a:t>
            </a:r>
            <a:endParaRPr lang="es-MX" dirty="0"/>
          </a:p>
        </p:txBody>
      </p:sp>
      <p:sp>
        <p:nvSpPr>
          <p:cNvPr id="4" name="3 CuadroTexto"/>
          <p:cNvSpPr txBox="1"/>
          <p:nvPr/>
        </p:nvSpPr>
        <p:spPr>
          <a:xfrm>
            <a:off x="1259632" y="1720697"/>
            <a:ext cx="7272808" cy="584775"/>
          </a:xfrm>
          <a:prstGeom prst="rect">
            <a:avLst/>
          </a:prstGeom>
          <a:noFill/>
        </p:spPr>
        <p:txBody>
          <a:bodyPr wrap="square" rtlCol="0">
            <a:spAutoFit/>
          </a:bodyPr>
          <a:lstStyle/>
          <a:p>
            <a:r>
              <a:rPr lang="es-MX" sz="2400" dirty="0" smtClean="0">
                <a:latin typeface="+mn-lt"/>
              </a:rPr>
              <a:t>Pugna</a:t>
            </a:r>
            <a:r>
              <a:rPr lang="es-MX" sz="3200" dirty="0" smtClean="0"/>
              <a:t> </a:t>
            </a:r>
            <a:r>
              <a:rPr lang="es-MX" sz="2400" dirty="0" smtClean="0">
                <a:latin typeface="+mn-lt"/>
              </a:rPr>
              <a:t>entre clases              formas de la propiedad</a:t>
            </a:r>
          </a:p>
        </p:txBody>
      </p:sp>
      <p:sp>
        <p:nvSpPr>
          <p:cNvPr id="5" name="4 CuadroTexto"/>
          <p:cNvSpPr txBox="1"/>
          <p:nvPr/>
        </p:nvSpPr>
        <p:spPr>
          <a:xfrm>
            <a:off x="4932040" y="835695"/>
            <a:ext cx="3672408" cy="461665"/>
          </a:xfrm>
          <a:prstGeom prst="rect">
            <a:avLst/>
          </a:prstGeom>
          <a:noFill/>
        </p:spPr>
        <p:txBody>
          <a:bodyPr wrap="square" rtlCol="0">
            <a:spAutoFit/>
          </a:bodyPr>
          <a:lstStyle/>
          <a:p>
            <a:r>
              <a:rPr lang="es-MX" sz="2400" dirty="0" smtClean="0">
                <a:latin typeface="+mn-lt"/>
              </a:rPr>
              <a:t>y </a:t>
            </a:r>
            <a:r>
              <a:rPr lang="es-MX" sz="2400" dirty="0" err="1" smtClean="0">
                <a:latin typeface="+mn-lt"/>
              </a:rPr>
              <a:t>rel</a:t>
            </a:r>
            <a:r>
              <a:rPr lang="es-MX" sz="2400" dirty="0" smtClean="0">
                <a:latin typeface="+mn-lt"/>
              </a:rPr>
              <a:t>. </a:t>
            </a:r>
            <a:r>
              <a:rPr lang="es-MX" sz="2400" dirty="0" err="1" smtClean="0">
                <a:latin typeface="+mn-lt"/>
              </a:rPr>
              <a:t>soc</a:t>
            </a:r>
            <a:r>
              <a:rPr lang="es-MX" sz="2400" dirty="0" smtClean="0">
                <a:latin typeface="+mn-lt"/>
              </a:rPr>
              <a:t>. de producción</a:t>
            </a:r>
          </a:p>
        </p:txBody>
      </p:sp>
      <p:cxnSp>
        <p:nvCxnSpPr>
          <p:cNvPr id="7" name="6 Conector recto de flecha"/>
          <p:cNvCxnSpPr/>
          <p:nvPr/>
        </p:nvCxnSpPr>
        <p:spPr>
          <a:xfrm>
            <a:off x="4283968" y="721296"/>
            <a:ext cx="576064" cy="0"/>
          </a:xfrm>
          <a:prstGeom prst="straightConnector1">
            <a:avLst/>
          </a:prstGeom>
          <a:ln w="31750">
            <a:solidFill>
              <a:schemeClr val="accent1">
                <a:lumMod val="50000"/>
              </a:schemeClr>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a:off x="4067944" y="2080737"/>
            <a:ext cx="1080120" cy="0"/>
          </a:xfrm>
          <a:prstGeom prst="line">
            <a:avLst/>
          </a:prstGeom>
          <a:ln w="31750">
            <a:solidFill>
              <a:schemeClr val="accent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4355976" y="1455312"/>
            <a:ext cx="432048" cy="769441"/>
          </a:xfrm>
          <a:prstGeom prst="rect">
            <a:avLst/>
          </a:prstGeom>
          <a:noFill/>
        </p:spPr>
        <p:txBody>
          <a:bodyPr wrap="square" rtlCol="0">
            <a:spAutoFit/>
          </a:bodyPr>
          <a:lstStyle/>
          <a:p>
            <a:r>
              <a:rPr lang="es-MX" sz="4400" b="1" dirty="0" smtClean="0">
                <a:latin typeface="+mn-lt"/>
              </a:rPr>
              <a:t>?</a:t>
            </a:r>
          </a:p>
        </p:txBody>
      </p:sp>
      <p:cxnSp>
        <p:nvCxnSpPr>
          <p:cNvPr id="13" name="12 Conector recto de flecha"/>
          <p:cNvCxnSpPr/>
          <p:nvPr/>
        </p:nvCxnSpPr>
        <p:spPr>
          <a:xfrm>
            <a:off x="6804248" y="1297360"/>
            <a:ext cx="0" cy="648072"/>
          </a:xfrm>
          <a:prstGeom prst="straightConnector1">
            <a:avLst/>
          </a:prstGeom>
          <a:ln w="31750">
            <a:solidFill>
              <a:schemeClr val="accent1">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5724128" y="2563887"/>
            <a:ext cx="2376264" cy="461665"/>
          </a:xfrm>
          <a:prstGeom prst="rect">
            <a:avLst/>
          </a:prstGeom>
          <a:noFill/>
        </p:spPr>
        <p:txBody>
          <a:bodyPr wrap="square" rtlCol="0">
            <a:spAutoFit/>
          </a:bodyPr>
          <a:lstStyle/>
          <a:p>
            <a:r>
              <a:rPr lang="es-MX" sz="2400" dirty="0" smtClean="0">
                <a:latin typeface="+mn-lt"/>
              </a:rPr>
              <a:t>Clases sociales</a:t>
            </a:r>
          </a:p>
        </p:txBody>
      </p:sp>
      <p:cxnSp>
        <p:nvCxnSpPr>
          <p:cNvPr id="17" name="16 Conector recto"/>
          <p:cNvCxnSpPr/>
          <p:nvPr/>
        </p:nvCxnSpPr>
        <p:spPr>
          <a:xfrm>
            <a:off x="6804248" y="2233464"/>
            <a:ext cx="0" cy="432048"/>
          </a:xfrm>
          <a:prstGeom prst="line">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4" name="23 Abrir llave"/>
          <p:cNvSpPr/>
          <p:nvPr/>
        </p:nvSpPr>
        <p:spPr>
          <a:xfrm>
            <a:off x="971600" y="3933056"/>
            <a:ext cx="432048" cy="2232248"/>
          </a:xfrm>
          <a:prstGeom prst="leftBrace">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4464496"/>
          </a:xfrm>
        </p:spPr>
        <p:txBody>
          <a:bodyPr/>
          <a:lstStyle/>
          <a:p>
            <a:pPr lvl="1"/>
            <a:r>
              <a:rPr lang="es-MX" dirty="0" smtClean="0"/>
              <a:t>A toda generación ha sido legada por la precedente una masa “de fuerzas productivas, capitales y circunstancias </a:t>
            </a:r>
            <a:r>
              <a:rPr lang="es-MX" dirty="0" smtClean="0"/>
              <a:t>que, </a:t>
            </a:r>
            <a:r>
              <a:rPr lang="es-MX" dirty="0" smtClean="0"/>
              <a:t>por un </a:t>
            </a:r>
            <a:r>
              <a:rPr lang="es-MX" dirty="0" smtClean="0"/>
              <a:t>lado, </a:t>
            </a:r>
            <a:r>
              <a:rPr lang="es-MX" dirty="0" smtClean="0"/>
              <a:t>pueden ser modificadas por la nueva generación, pero que por </a:t>
            </a:r>
            <a:r>
              <a:rPr lang="es-MX" dirty="0" smtClean="0"/>
              <a:t>otra parte </a:t>
            </a:r>
            <a:r>
              <a:rPr lang="es-MX" dirty="0" smtClean="0"/>
              <a:t>impone a esta sus condiciones de vida: las circunstancias hacen a los hombres no menos que los hombres a las circunstancias”</a:t>
            </a:r>
          </a:p>
          <a:p>
            <a:pPr lvl="1"/>
            <a:r>
              <a:rPr lang="es-MX" dirty="0" smtClean="0"/>
              <a:t>“Esas condiciones </a:t>
            </a:r>
            <a:r>
              <a:rPr lang="es-MX" dirty="0" smtClean="0"/>
              <a:t>preexistentes </a:t>
            </a:r>
            <a:r>
              <a:rPr lang="es-MX" dirty="0" smtClean="0"/>
              <a:t>en que las diversas generaciones vienen a encontrarse deciden también si la sacudida revolucionaria será o no lo bastante fuerte para invertir la base de lo construido”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46856" y="764704"/>
            <a:ext cx="8229600" cy="5246043"/>
          </a:xfrm>
        </p:spPr>
        <p:txBody>
          <a:bodyPr/>
          <a:lstStyle/>
          <a:p>
            <a:pPr lvl="1"/>
            <a:r>
              <a:rPr lang="es-MX" dirty="0" smtClean="0"/>
              <a:t>Cuando no existen los elementos materiales de la revolución: fuerzas productivas y una masa revolucionaria que actúe revolucionariamente, las ideas no </a:t>
            </a:r>
            <a:r>
              <a:rPr lang="es-MX" dirty="0" smtClean="0"/>
              <a:t>podrán hacer el cambio por ellas solas. </a:t>
            </a:r>
            <a:r>
              <a:rPr lang="es-MX" dirty="0" smtClean="0"/>
              <a:t>Y</a:t>
            </a:r>
            <a:r>
              <a:rPr lang="es-MX" dirty="0" smtClean="0"/>
              <a:t>a </a:t>
            </a:r>
            <a:r>
              <a:rPr lang="es-MX" dirty="0" smtClean="0"/>
              <a:t>se esboza la solución a la contradicción planteada por </a:t>
            </a:r>
            <a:r>
              <a:rPr lang="es-MX" dirty="0" err="1" smtClean="0"/>
              <a:t>Betelheim</a:t>
            </a:r>
            <a:r>
              <a:rPr lang="es-MX" dirty="0" smtClean="0"/>
              <a:t>: la solución es el de la posibilidad histórica, ni el voluntarismo, ni el determinismo: las masas tienen el papel dinámico en última instancia, pero actúan en condiciones que no escogieron: “La humanidad no se propone tareas que no puede cumplir; mientras no haya agotado una sociedad sus posibilidades no será sustituida por otra”. La idea anterior conduce también a la concepción de espacios de la lucha de </a:t>
            </a:r>
            <a:r>
              <a:rPr lang="es-MX" dirty="0" smtClean="0"/>
              <a:t>clases.</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976664"/>
          </a:xfrm>
        </p:spPr>
        <p:txBody>
          <a:bodyPr/>
          <a:lstStyle/>
          <a:p>
            <a:pPr marL="514350" indent="-514350">
              <a:buFont typeface="+mj-lt"/>
              <a:buAutoNum type="alphaUcPeriod" startAt="2"/>
            </a:pPr>
            <a:r>
              <a:rPr lang="es-MX" dirty="0" smtClean="0"/>
              <a:t>El manifiesto comunista</a:t>
            </a:r>
          </a:p>
          <a:p>
            <a:pPr marL="914400" lvl="1" indent="-514350">
              <a:buFont typeface="+mj-lt"/>
              <a:buAutoNum type="arabicPeriod"/>
            </a:pPr>
            <a:r>
              <a:rPr lang="es-MX" dirty="0" smtClean="0"/>
              <a:t>En nov. De 1847, la Liga de los Comunistas encargó a Marx y a </a:t>
            </a:r>
            <a:r>
              <a:rPr lang="es-MX" dirty="0" err="1" smtClean="0"/>
              <a:t>Engels</a:t>
            </a:r>
            <a:r>
              <a:rPr lang="es-MX" dirty="0" smtClean="0"/>
              <a:t> la redacción del Manifiesto, un programa teórico y práctico.</a:t>
            </a:r>
          </a:p>
          <a:p>
            <a:pPr marL="914400" lvl="1" indent="-514350">
              <a:buFont typeface="+mj-lt"/>
              <a:buAutoNum type="arabicPeriod"/>
            </a:pPr>
            <a:r>
              <a:rPr lang="es-MX" dirty="0" smtClean="0"/>
              <a:t>El manifiesto se inicia con la célebre frase: “La historia de todas las sociedades existentes hasta la fecha es la historia de la lucha de clases”</a:t>
            </a:r>
          </a:p>
          <a:p>
            <a:pPr marL="1314450" lvl="2" indent="-514350">
              <a:buFont typeface="Arial" pitchFamily="34" charset="0"/>
              <a:buChar char="•"/>
            </a:pPr>
            <a:r>
              <a:rPr lang="es-MX" dirty="0" smtClean="0"/>
              <a:t>Hombres libres y esclavos; patricios  y plebeyos; señores y siervos; maestros y oficiales = opresores y oprimidos       </a:t>
            </a:r>
          </a:p>
          <a:p>
            <a:pPr marL="914400" lvl="1" indent="-514350">
              <a:buFont typeface="+mj-lt"/>
              <a:buAutoNum type="arabicPeriod"/>
            </a:pPr>
            <a:r>
              <a:rPr lang="es-MX" dirty="0" smtClean="0"/>
              <a:t>Se reafirma la concepción materialista de la historia: “ En determinada etapa de la evolución de estos medios de producción y comunicación, las condiciones en que la sociedad feudal producía y traficaba, la organización feudal de la agricultura</a:t>
            </a:r>
            <a:endParaRPr lang="es-MX" dirty="0"/>
          </a:p>
        </p:txBody>
      </p:sp>
    </p:spTree>
  </p:cSld>
  <p:clrMapOvr>
    <a:masterClrMapping/>
  </p:clrMapOvr>
</p:sld>
</file>

<file path=ppt/theme/theme1.xml><?xml version="1.0" encoding="utf-8"?>
<a:theme xmlns:a="http://schemas.openxmlformats.org/drawingml/2006/main" name="Plantilla de diseño de archivadores">
  <a:themeElements>
    <a:clrScheme name="Tema d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a de Offic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a d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a de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a de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a de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a de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a de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a de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a de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a de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 de diseño de archivadores</Template>
  <TotalTime>310</TotalTime>
  <Words>2349</Words>
  <Application>Microsoft Office PowerPoint</Application>
  <PresentationFormat>Presentación en pantalla (4:3)</PresentationFormat>
  <Paragraphs>156</Paragraphs>
  <Slides>30</Slides>
  <Notes>1</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Plantilla de diseño de archivadores</vt:lpstr>
      <vt:lpstr>La concepción materialista de la historia</vt:lpstr>
      <vt:lpstr>I. La concepción materialista de la historia como se presenta en el prólogo a la contribución a la crítica</vt:lpstr>
      <vt:lpstr>Diapositiva 3</vt:lpstr>
      <vt:lpstr>Diapositiva 4</vt:lpstr>
      <vt:lpstr>II. Las soluciones de Marx en la Ideología Alemana y en el Manifiesto Comunista</vt:lpstr>
      <vt:lpstr>Diapositiva 6</vt:lpstr>
      <vt:lpstr>Diapositiva 7</vt:lpstr>
      <vt:lpstr>Diapositiva 8</vt:lpstr>
      <vt:lpstr>Diapositiva 9</vt:lpstr>
      <vt:lpstr>Diapositiva 10</vt:lpstr>
      <vt:lpstr>Diapositiva 11</vt:lpstr>
      <vt:lpstr>Diapositiva 12</vt:lpstr>
      <vt:lpstr>Conclusiones</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Lenin lo resume así:</vt:lpstr>
      <vt:lpstr>¿Las clases en sí, sólo se definen  por lo económico?</vt:lpstr>
      <vt:lpstr>Conclusión</vt:lpstr>
      <vt:lpstr>Clase para sí</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concepción materialista de la historia</dc:title>
  <dc:creator>Enrique de la Garza</dc:creator>
  <cp:lastModifiedBy>UAM-I</cp:lastModifiedBy>
  <cp:revision>47</cp:revision>
  <dcterms:created xsi:type="dcterms:W3CDTF">2012-06-15T18:43:53Z</dcterms:created>
  <dcterms:modified xsi:type="dcterms:W3CDTF">2012-06-18T22:44:00Z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TC011594413082</vt:lpwstr>
  </property>
</Properties>
</file>