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0"/>
    <p:restoredTop sz="86410"/>
  </p:normalViewPr>
  <p:slideViewPr>
    <p:cSldViewPr>
      <p:cViewPr>
        <p:scale>
          <a:sx n="100" d="100"/>
          <a:sy n="100" d="100"/>
        </p:scale>
        <p:origin x="-894" y="-28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s-ES" smtClean="0"/>
              <a:pPr/>
              <a:t>16/06/2012</a:t>
            </a:fld>
            <a:endParaRPr lang="es-ES" dirty="0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s-ES" smtClean="0"/>
              <a:pPr/>
              <a:t>‹Nº›</a:t>
            </a:fld>
            <a:endParaRPr lang="es-E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s-E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es-ES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es-ES"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5C14FD69-4A85-4715-A222-ABB225B63BC6}" type="datetimeFigureOut">
              <a:rPr/>
              <a:pPr/>
              <a:t>5/9/2006</a:t>
            </a:fld>
            <a:endParaRPr lang="es-E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1000">
                <a:latin typeface="+mn-lt"/>
              </a:defRPr>
            </a:lvl1pPr>
          </a:lstStyle>
          <a:p>
            <a:pPr algn="ctr"/>
            <a:endParaRPr lang="es-ES" sz="1000" dirty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pPr algn="r"/>
            <a:fld id="{D4C49B74-5DB2-4B03-B1D2-7F6A3C51C318}" type="slidenum">
              <a:rPr/>
              <a:pPr algn="r"/>
              <a:t>‹Nº›</a:t>
            </a:fld>
            <a:endParaRPr lang="es-E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lang="es-ES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es-ES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es-ES" sz="2800">
          <a:latin typeface="+mn-lt"/>
        </a:defRPr>
      </a:lvl1pPr>
      <a:lvl2pPr marL="742950" indent="-285750" eaLnBrk="1" hangingPunct="1">
        <a:buChar char="–"/>
        <a:defRPr lang="es-ES" sz="2400">
          <a:latin typeface="+mn-lt"/>
        </a:defRPr>
      </a:lvl2pPr>
      <a:lvl3pPr marL="1143000" indent="-228600" eaLnBrk="1" hangingPunct="1">
        <a:buChar char="•"/>
        <a:defRPr lang="es-ES" sz="2400">
          <a:latin typeface="+mn-lt"/>
        </a:defRPr>
      </a:lvl3pPr>
      <a:lvl4pPr marL="1600200" indent="-228600" eaLnBrk="1" hangingPunct="1">
        <a:buChar char="–"/>
        <a:defRPr lang="es-ES" sz="2000">
          <a:latin typeface="+mn-lt"/>
        </a:defRPr>
      </a:lvl4pPr>
      <a:lvl5pPr marL="2057400" indent="-228600" eaLnBrk="1" hangingPunct="1">
        <a:buChar char="»"/>
        <a:defRPr lang="es-ES" sz="2000">
          <a:latin typeface="+mn-lt"/>
        </a:defRPr>
      </a:lvl5pPr>
      <a:lvl6pPr marL="2514600" indent="-228600" eaLnBrk="1" hangingPunct="1">
        <a:buChar char="•"/>
        <a:defRPr lang="es-ES" sz="2000"/>
      </a:lvl6pPr>
      <a:lvl7pPr marL="2971800" indent="-228600" eaLnBrk="1" hangingPunct="1">
        <a:buChar char="•"/>
        <a:defRPr lang="es-ES" sz="2000"/>
      </a:lvl7pPr>
      <a:lvl8pPr marL="3429000" indent="-228600" eaLnBrk="1" hangingPunct="1">
        <a:buChar char="•"/>
        <a:defRPr lang="es-ES" sz="2000"/>
      </a:lvl8pPr>
      <a:lvl9pPr marL="3886200" indent="-228600" eaLnBrk="1" hangingPunct="1">
        <a:buChar char="•"/>
        <a:defRPr lang="es-ES" sz="20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</a:t>
            </a:r>
            <a:r>
              <a:rPr dirty="0" smtClean="0"/>
              <a:t>. Enrique de la Garza Toledo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 smtClean="0"/>
              <a:t>Carlos Marx. </a:t>
            </a:r>
            <a:br>
              <a:rPr dirty="0" smtClean="0"/>
            </a:b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1828800"/>
          </a:xfrm>
        </p:spPr>
        <p:txBody>
          <a:bodyPr/>
          <a:lstStyle/>
          <a:p>
            <a:r>
              <a:rPr lang="es-MX" dirty="0" smtClean="0"/>
              <a:t>La lucha de clases como hilo conductor del cambio social, basada en sus condiciones de existencia. La historia es de la lucha de clases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MX" dirty="0" smtClean="0"/>
              <a:t>V. La lucha de clases</a:t>
            </a:r>
            <a:endParaRPr lang="es-MX" dirty="0"/>
          </a:p>
        </p:txBody>
      </p:sp>
      <p:sp>
        <p:nvSpPr>
          <p:cNvPr id="4" name="1 Marcador de texto"/>
          <p:cNvSpPr txBox="1">
            <a:spLocks/>
          </p:cNvSpPr>
          <p:nvPr/>
        </p:nvSpPr>
        <p:spPr>
          <a:xfrm>
            <a:off x="457200" y="4520302"/>
            <a:ext cx="8229600" cy="88989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s-MX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La más acabada</a:t>
            </a:r>
            <a:endParaRPr kumimoji="0" lang="es-MX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457200" y="3048000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0" i="0" u="none" strike="noStrike" kern="0" cap="none" spc="0" normalizeH="0" baseline="0" noProof="0" smtClean="0">
                <a:ln>
                  <a:noFill/>
                </a:ln>
                <a:solidFill>
                  <a:schemeClr val="tx1">
                    <a:alpha val="100000"/>
                  </a:schemeClr>
                </a:solidFill>
                <a:effectLst/>
                <a:uLnTx/>
                <a:uFillTx/>
                <a:latin typeface="+mj-lt"/>
              </a:rPr>
              <a:t>VI. Doctrina económica</a:t>
            </a:r>
            <a:endParaRPr kumimoji="0" lang="es-MX" sz="36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100000"/>
                </a:schemeClr>
              </a:solidFill>
              <a:effectLst/>
              <a:uLnTx/>
              <a:uFillTx/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Marx llega a la necesidad del socialismo</a:t>
            </a:r>
          </a:p>
          <a:p>
            <a:pPr lvl="1"/>
            <a:r>
              <a:rPr lang="es-MX" dirty="0" smtClean="0"/>
              <a:t>La socialización del trabajo hace innecesario el capital</a:t>
            </a:r>
          </a:p>
          <a:p>
            <a:pPr lvl="1"/>
            <a:r>
              <a:rPr lang="es-MX" dirty="0" smtClean="0"/>
              <a:t>El crecimiento del proletariado y polarización de la sociedad</a:t>
            </a:r>
          </a:p>
          <a:p>
            <a:pPr lvl="1"/>
            <a:r>
              <a:rPr lang="es-MX" dirty="0" smtClean="0"/>
              <a:t>Diferencias entre agricultura e industria y entre zonas del mundo</a:t>
            </a:r>
          </a:p>
          <a:p>
            <a:pPr lvl="1"/>
            <a:r>
              <a:rPr lang="es-MX" dirty="0" smtClean="0"/>
              <a:t>Transforma la familia (trabajo femenil)</a:t>
            </a:r>
          </a:p>
          <a:p>
            <a:pPr lvl="1"/>
            <a:r>
              <a:rPr lang="es-MX" dirty="0" smtClean="0"/>
              <a:t>Destruye barreras nacionales</a:t>
            </a:r>
          </a:p>
          <a:p>
            <a:pPr lvl="1"/>
            <a:r>
              <a:rPr lang="es-MX" dirty="0" smtClean="0"/>
              <a:t>El Edo</a:t>
            </a:r>
            <a:r>
              <a:rPr lang="es-MX" dirty="0" smtClean="0"/>
              <a:t>. e </a:t>
            </a:r>
            <a:r>
              <a:rPr lang="es-MX" dirty="0" smtClean="0"/>
              <a:t>fruto lucha clases</a:t>
            </a:r>
          </a:p>
          <a:p>
            <a:pPr lvl="2"/>
            <a:r>
              <a:rPr lang="es-MX" dirty="0" smtClean="0"/>
              <a:t>Abolición de clases y Edo. </a:t>
            </a:r>
          </a:p>
          <a:p>
            <a:pPr lvl="2"/>
            <a:r>
              <a:rPr lang="es-MX" dirty="0" smtClean="0"/>
              <a:t>Sustituir gobierno por administración</a:t>
            </a:r>
          </a:p>
          <a:p>
            <a:pPr lvl="2"/>
            <a:r>
              <a:rPr lang="es-MX" dirty="0" smtClean="0"/>
              <a:t>El Edo. se extingue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MX" dirty="0" smtClean="0"/>
              <a:t>VII. El socialismo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3352800"/>
          </a:xfrm>
        </p:spPr>
        <p:txBody>
          <a:bodyPr/>
          <a:lstStyle/>
          <a:p>
            <a:r>
              <a:rPr lang="es-MX" dirty="0" smtClean="0"/>
              <a:t>El papel de la práctica como novedad en el materialismo</a:t>
            </a:r>
          </a:p>
          <a:p>
            <a:r>
              <a:rPr lang="es-MX" dirty="0" smtClean="0"/>
              <a:t>El movimiento y el espacio de lo posible (no evolucionismo)</a:t>
            </a:r>
          </a:p>
          <a:p>
            <a:pPr lvl="1"/>
            <a:r>
              <a:rPr lang="es-MX" dirty="0" smtClean="0"/>
              <a:t>Proponerse objetivos posibles</a:t>
            </a:r>
          </a:p>
          <a:p>
            <a:pPr lvl="1"/>
            <a:r>
              <a:rPr lang="es-MX" dirty="0" smtClean="0"/>
              <a:t>En la línea más directa</a:t>
            </a:r>
          </a:p>
          <a:p>
            <a:pPr lvl="1"/>
            <a:r>
              <a:rPr lang="es-MX" dirty="0" smtClean="0"/>
              <a:t>Lucha contra reformismo y voluntarismo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MX" dirty="0" smtClean="0"/>
              <a:t>VIII. La táctica de la lucha de clases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Nació el 5 de mayo de 1818 en </a:t>
            </a:r>
            <a:r>
              <a:rPr lang="es-MX" dirty="0" err="1" smtClean="0"/>
              <a:t>Treveris</a:t>
            </a:r>
            <a:r>
              <a:rPr lang="es-MX" dirty="0" smtClean="0"/>
              <a:t> (Judío protestante). Familia acomodada y culta</a:t>
            </a:r>
          </a:p>
          <a:p>
            <a:r>
              <a:rPr lang="es-MX" dirty="0" smtClean="0"/>
              <a:t>Estudió en las </a:t>
            </a:r>
            <a:r>
              <a:rPr lang="es-MX" dirty="0" smtClean="0"/>
              <a:t>universidades de </a:t>
            </a:r>
            <a:r>
              <a:rPr lang="es-MX" dirty="0" smtClean="0"/>
              <a:t>Bonn y Berlín (Derecho). Terminó en 1841</a:t>
            </a:r>
          </a:p>
          <a:p>
            <a:pPr lvl="1">
              <a:buNone/>
            </a:pPr>
            <a:r>
              <a:rPr lang="es-MX" dirty="0" smtClean="0"/>
              <a:t>Tesis</a:t>
            </a:r>
            <a:r>
              <a:rPr lang="es-MX" dirty="0" smtClean="0"/>
              <a:t>: Filosofía de Epicuro </a:t>
            </a:r>
            <a:r>
              <a:rPr lang="es-MX" dirty="0" smtClean="0"/>
              <a:t>(perspectiva idealista Hegeliana)</a:t>
            </a:r>
            <a:endParaRPr lang="es-MX" dirty="0" smtClean="0"/>
          </a:p>
          <a:p>
            <a:r>
              <a:rPr lang="es-MX" dirty="0" smtClean="0"/>
              <a:t>En Berlín se acercó a los Hegelianos de izquierda (Bruno </a:t>
            </a:r>
            <a:r>
              <a:rPr lang="es-MX" dirty="0" err="1" smtClean="0"/>
              <a:t>Bawer</a:t>
            </a:r>
            <a:r>
              <a:rPr lang="es-MX" dirty="0" smtClean="0"/>
              <a:t>)</a:t>
            </a:r>
          </a:p>
          <a:p>
            <a:r>
              <a:rPr lang="es-MX" dirty="0" smtClean="0"/>
              <a:t>Quiso ser profesor universitario (ambiente de </a:t>
            </a:r>
            <a:r>
              <a:rPr lang="es-MX" dirty="0" smtClean="0"/>
              <a:t>reacción en Alemania)</a:t>
            </a:r>
            <a:endParaRPr lang="es-MX" dirty="0" smtClean="0"/>
          </a:p>
          <a:p>
            <a:r>
              <a:rPr lang="es-MX" dirty="0" smtClean="0"/>
              <a:t>Influencia de </a:t>
            </a:r>
            <a:r>
              <a:rPr lang="es-MX" dirty="0" err="1" smtClean="0"/>
              <a:t>Feuerbach</a:t>
            </a:r>
            <a:r>
              <a:rPr lang="es-MX" dirty="0" smtClean="0"/>
              <a:t> </a:t>
            </a:r>
            <a:r>
              <a:rPr lang="es-MX" dirty="0" smtClean="0"/>
              <a:t>y su ateísmo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s-MX" dirty="0" smtClean="0"/>
              <a:t>I. Biografía de Marx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228600" y="1524000"/>
            <a:ext cx="8229600" cy="6248400"/>
          </a:xfrm>
        </p:spPr>
        <p:txBody>
          <a:bodyPr>
            <a:normAutofit/>
          </a:bodyPr>
          <a:lstStyle/>
          <a:p>
            <a:r>
              <a:rPr lang="es-MX" dirty="0" smtClean="0"/>
              <a:t>Funda </a:t>
            </a:r>
            <a:r>
              <a:rPr lang="es-MX" u="sng" dirty="0" smtClean="0"/>
              <a:t>Gaceta del </a:t>
            </a:r>
            <a:r>
              <a:rPr lang="es-MX" u="sng" dirty="0" err="1" smtClean="0"/>
              <a:t>Rhin</a:t>
            </a:r>
            <a:r>
              <a:rPr lang="es-MX" u="sng" dirty="0" smtClean="0"/>
              <a:t> </a:t>
            </a:r>
            <a:r>
              <a:rPr lang="es-MX" dirty="0" smtClean="0"/>
              <a:t>(1° de enero de 1842)</a:t>
            </a:r>
          </a:p>
          <a:p>
            <a:endParaRPr lang="es-MX" sz="1600" dirty="0" smtClean="0"/>
          </a:p>
          <a:p>
            <a:pPr>
              <a:buNone/>
            </a:pPr>
            <a:r>
              <a:rPr lang="es-MX" dirty="0" smtClean="0"/>
              <a:t>	(1842 Marx redactor jefe, se acentúa la tendencia democrático revolucionaria)</a:t>
            </a:r>
          </a:p>
          <a:p>
            <a:pPr lvl="1"/>
            <a:r>
              <a:rPr lang="es-MX" dirty="0" smtClean="0"/>
              <a:t>Gobierno la suspende: 1° de enero de 1843</a:t>
            </a:r>
          </a:p>
          <a:p>
            <a:pPr lvl="1">
              <a:buNone/>
            </a:pPr>
            <a:endParaRPr lang="es-MX" dirty="0" smtClean="0"/>
          </a:p>
          <a:p>
            <a:pPr lvl="1"/>
            <a:r>
              <a:rPr lang="es-MX" dirty="0" smtClean="0"/>
              <a:t>Artículos </a:t>
            </a:r>
            <a:r>
              <a:rPr lang="es-MX" dirty="0" smtClean="0"/>
              <a:t>de Marx</a:t>
            </a:r>
            <a:endParaRPr lang="es-MX" dirty="0" smtClean="0"/>
          </a:p>
          <a:p>
            <a:pPr lvl="1"/>
            <a:endParaRPr lang="es-MX" dirty="0" smtClean="0"/>
          </a:p>
          <a:p>
            <a:pPr lvl="1"/>
            <a:r>
              <a:rPr lang="es-MX" dirty="0" smtClean="0"/>
              <a:t>Empieza a estudiar economía política</a:t>
            </a:r>
          </a:p>
          <a:p>
            <a:pPr lvl="1"/>
            <a:endParaRPr lang="es-MX" dirty="0" smtClean="0"/>
          </a:p>
          <a:p>
            <a:r>
              <a:rPr lang="es-MX" dirty="0" smtClean="0"/>
              <a:t>1843: </a:t>
            </a:r>
            <a:r>
              <a:rPr lang="es-MX" dirty="0" smtClean="0"/>
              <a:t>se </a:t>
            </a:r>
            <a:r>
              <a:rPr lang="es-MX" dirty="0" smtClean="0"/>
              <a:t>casa, se traslada a París</a:t>
            </a:r>
          </a:p>
          <a:p>
            <a:pPr lvl="1"/>
            <a:r>
              <a:rPr lang="es-MX" dirty="0" smtClean="0"/>
              <a:t>Edita </a:t>
            </a:r>
            <a:r>
              <a:rPr lang="es-MX" u="sng" dirty="0" smtClean="0"/>
              <a:t>Anales Franco Alemanes </a:t>
            </a:r>
            <a:r>
              <a:rPr lang="es-MX" dirty="0" smtClean="0"/>
              <a:t>(</a:t>
            </a:r>
            <a:r>
              <a:rPr lang="es-MX" dirty="0" smtClean="0"/>
              <a:t>Marx-Rouge</a:t>
            </a:r>
            <a:r>
              <a:rPr lang="es-MX" dirty="0" smtClean="0"/>
              <a:t>)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276600" y="3697069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Situación campesinos viticultores del valle del Mosela</a:t>
            </a:r>
            <a:endParaRPr lang="es-MX" dirty="0"/>
          </a:p>
        </p:txBody>
      </p:sp>
      <p:sp>
        <p:nvSpPr>
          <p:cNvPr id="5" name="4 Abrir llave"/>
          <p:cNvSpPr/>
          <p:nvPr/>
        </p:nvSpPr>
        <p:spPr>
          <a:xfrm>
            <a:off x="3124200" y="3657600"/>
            <a:ext cx="228600" cy="685800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7581900" y="1447800"/>
            <a:ext cx="1333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Marx</a:t>
            </a:r>
          </a:p>
          <a:p>
            <a:r>
              <a:rPr lang="es-MX" dirty="0" smtClean="0"/>
              <a:t>Bruno </a:t>
            </a:r>
            <a:r>
              <a:rPr lang="es-MX" dirty="0" err="1" smtClean="0"/>
              <a:t>Bawer</a:t>
            </a:r>
            <a:endParaRPr lang="es-MX" dirty="0"/>
          </a:p>
        </p:txBody>
      </p:sp>
      <p:sp>
        <p:nvSpPr>
          <p:cNvPr id="7" name="6 Abrir llave"/>
          <p:cNvSpPr/>
          <p:nvPr/>
        </p:nvSpPr>
        <p:spPr>
          <a:xfrm>
            <a:off x="7391400" y="1447800"/>
            <a:ext cx="228600" cy="685800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417637"/>
            <a:ext cx="8229600" cy="5287963"/>
          </a:xfrm>
        </p:spPr>
        <p:txBody>
          <a:bodyPr/>
          <a:lstStyle/>
          <a:p>
            <a:r>
              <a:rPr lang="es-MX" dirty="0" smtClean="0"/>
              <a:t>1844: en París conoce a </a:t>
            </a:r>
            <a:r>
              <a:rPr lang="es-MX" dirty="0" err="1" smtClean="0"/>
              <a:t>Engels</a:t>
            </a:r>
            <a:r>
              <a:rPr lang="es-MX" dirty="0" smtClean="0"/>
              <a:t> (participan en grupos revolucionarios)</a:t>
            </a:r>
          </a:p>
          <a:p>
            <a:pPr lvl="1"/>
            <a:r>
              <a:rPr lang="es-MX" dirty="0" smtClean="0"/>
              <a:t>Inicia </a:t>
            </a:r>
            <a:r>
              <a:rPr lang="es-MX" dirty="0" smtClean="0"/>
              <a:t>lucha contra socialismo pequeño burgués</a:t>
            </a:r>
          </a:p>
          <a:p>
            <a:pPr lvl="1"/>
            <a:r>
              <a:rPr lang="es-MX" dirty="0" smtClean="0"/>
              <a:t>Manuscritos económico-filosóficos de 1844</a:t>
            </a:r>
          </a:p>
          <a:p>
            <a:r>
              <a:rPr lang="es-MX" dirty="0" smtClean="0"/>
              <a:t>1845: </a:t>
            </a:r>
            <a:r>
              <a:rPr lang="es-MX" dirty="0" smtClean="0"/>
              <a:t>Expulsión de </a:t>
            </a:r>
            <a:r>
              <a:rPr lang="es-MX" dirty="0" smtClean="0"/>
              <a:t>Marx de París         Bruselas</a:t>
            </a:r>
          </a:p>
          <a:p>
            <a:r>
              <a:rPr lang="es-MX" dirty="0" smtClean="0"/>
              <a:t>1847: Afiliación a la liga de los comunistas</a:t>
            </a:r>
          </a:p>
          <a:p>
            <a:r>
              <a:rPr lang="es-MX" dirty="0" smtClean="0"/>
              <a:t>1848: Manifiesto comunista (II Congreso de la liga)</a:t>
            </a:r>
          </a:p>
          <a:p>
            <a:r>
              <a:rPr lang="es-MX" dirty="0" smtClean="0"/>
              <a:t>Revolución </a:t>
            </a:r>
            <a:r>
              <a:rPr lang="es-MX" dirty="0" smtClean="0"/>
              <a:t>de </a:t>
            </a:r>
            <a:r>
              <a:rPr lang="es-MX" dirty="0" smtClean="0"/>
              <a:t>1848</a:t>
            </a:r>
            <a:r>
              <a:rPr lang="es-MX" dirty="0" smtClean="0"/>
              <a:t>: Expulsión de Bélgica         París</a:t>
            </a:r>
          </a:p>
          <a:p>
            <a:pPr>
              <a:buNone/>
            </a:pPr>
            <a:r>
              <a:rPr lang="es-MX" dirty="0" smtClean="0"/>
              <a:t>              Alemania</a:t>
            </a:r>
          </a:p>
          <a:p>
            <a:pPr lvl="1"/>
            <a:r>
              <a:rPr lang="es-MX" dirty="0" smtClean="0"/>
              <a:t>Junio 1848-Mayo 1849: Nueva gaceta del </a:t>
            </a:r>
            <a:r>
              <a:rPr lang="es-MX" dirty="0" err="1" smtClean="0"/>
              <a:t>Rhin</a:t>
            </a:r>
            <a:endParaRPr lang="es-MX" dirty="0" smtClean="0"/>
          </a:p>
          <a:p>
            <a:pPr lvl="1"/>
            <a:r>
              <a:rPr lang="es-MX" dirty="0" smtClean="0"/>
              <a:t>Juicio a Marx </a:t>
            </a:r>
            <a:r>
              <a:rPr lang="es-MX" dirty="0" smtClean="0"/>
              <a:t>, </a:t>
            </a:r>
            <a:r>
              <a:rPr lang="es-MX" dirty="0" smtClean="0"/>
              <a:t>absolución </a:t>
            </a:r>
            <a:r>
              <a:rPr lang="es-MX" dirty="0" smtClean="0"/>
              <a:t>y expulsión</a:t>
            </a:r>
          </a:p>
          <a:p>
            <a:pPr lvl="1"/>
            <a:r>
              <a:rPr lang="es-MX" dirty="0" smtClean="0"/>
              <a:t>          París (expulsión)           Londres</a:t>
            </a:r>
            <a:endParaRPr lang="es-MX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7315200" y="4572000"/>
            <a:ext cx="3810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5334000" y="3276600"/>
            <a:ext cx="3810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990600" y="4953000"/>
            <a:ext cx="3810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4114800" y="6096000"/>
            <a:ext cx="3810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1371600" y="6096000"/>
            <a:ext cx="3810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1859: Contribución a la crítica de la economía política</a:t>
            </a:r>
          </a:p>
          <a:p>
            <a:r>
              <a:rPr lang="es-MX" dirty="0" smtClean="0"/>
              <a:t>1867: El Capital, T.I.</a:t>
            </a:r>
          </a:p>
          <a:p>
            <a:r>
              <a:rPr lang="es-MX" dirty="0" smtClean="0"/>
              <a:t>1864: Primera Internacional (Marx fue su alma)</a:t>
            </a:r>
          </a:p>
          <a:p>
            <a:r>
              <a:rPr lang="es-MX" dirty="0" smtClean="0"/>
              <a:t>1871: La guerra civil en Francia</a:t>
            </a:r>
          </a:p>
          <a:p>
            <a:r>
              <a:rPr lang="es-MX" dirty="0" smtClean="0"/>
              <a:t>14 de marzo de 1883: Murió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2895600" y="4419600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err="1" smtClean="0"/>
              <a:t>Engels</a:t>
            </a:r>
            <a:r>
              <a:rPr lang="es-MX" sz="2400" dirty="0" smtClean="0"/>
              <a:t> murió en Londres en 1895</a:t>
            </a:r>
            <a:endParaRPr lang="es-MX" sz="2400" dirty="0"/>
          </a:p>
        </p:txBody>
      </p:sp>
      <p:sp>
        <p:nvSpPr>
          <p:cNvPr id="6" name="5 Abrir corchete"/>
          <p:cNvSpPr/>
          <p:nvPr/>
        </p:nvSpPr>
        <p:spPr>
          <a:xfrm>
            <a:off x="2819400" y="4419600"/>
            <a:ext cx="228600" cy="838200"/>
          </a:xfrm>
          <a:prstGeom prst="leftBracket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errar corchete"/>
          <p:cNvSpPr/>
          <p:nvPr/>
        </p:nvSpPr>
        <p:spPr>
          <a:xfrm>
            <a:off x="6172200" y="4419600"/>
            <a:ext cx="228600" cy="838200"/>
          </a:xfrm>
          <a:prstGeom prst="rightBracket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s-MX" dirty="0" smtClean="0"/>
              <a:t>Marxismo: sistema ideas y doctrina de Marx</a:t>
            </a:r>
          </a:p>
          <a:p>
            <a:endParaRPr lang="es-MX" dirty="0" smtClean="0"/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3 fuentes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MX" dirty="0" smtClean="0"/>
              <a:t>II. La doctrina de Marx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2895600" y="2865437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* Filosofía clásica alemana</a:t>
            </a:r>
          </a:p>
          <a:p>
            <a:r>
              <a:rPr lang="es-MX" sz="2400" dirty="0" smtClean="0"/>
              <a:t>* Economía política inglesa</a:t>
            </a:r>
          </a:p>
          <a:p>
            <a:r>
              <a:rPr lang="es-MX" sz="2400" dirty="0" smtClean="0"/>
              <a:t>* Socialismo francés</a:t>
            </a:r>
            <a:endParaRPr lang="es-MX" sz="2400" dirty="0"/>
          </a:p>
        </p:txBody>
      </p:sp>
      <p:sp>
        <p:nvSpPr>
          <p:cNvPr id="5" name="4 Abrir llave"/>
          <p:cNvSpPr/>
          <p:nvPr/>
        </p:nvSpPr>
        <p:spPr>
          <a:xfrm>
            <a:off x="2438400" y="2865437"/>
            <a:ext cx="457200" cy="1219200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/>
              <a:t>La idea es lo material traspuesto y traducido en la cabeza de los hombres. ¿Qué es primero, espíritu o naturaleza?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La realidad sujeta a leyes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La dialéctica: ¿Teoría del desarrollo?</a:t>
            </a:r>
          </a:p>
          <a:p>
            <a:pPr marL="514350" indent="-514350">
              <a:buNone/>
            </a:pPr>
            <a:r>
              <a:rPr lang="es-MX" dirty="0" smtClean="0"/>
              <a:t>	El mundo en proceso ¿Leyes más generales?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MX" dirty="0" smtClean="0"/>
              <a:t>III. Materialismo filosófico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s-MX" dirty="0" smtClean="0"/>
              <a:t>La ciencia de la sociedad: la conciencia social se explica por el ser social.</a:t>
            </a:r>
          </a:p>
          <a:p>
            <a:r>
              <a:rPr lang="es-MX" dirty="0" smtClean="0"/>
              <a:t>Prólogo a la contribución:</a:t>
            </a:r>
          </a:p>
          <a:p>
            <a:pPr lvl="1"/>
            <a:r>
              <a:rPr lang="es-MX" dirty="0" smtClean="0"/>
              <a:t>Hombre en la producción social de su existencia</a:t>
            </a:r>
          </a:p>
          <a:p>
            <a:pPr lvl="1"/>
            <a:r>
              <a:rPr lang="es-MX" dirty="0" smtClean="0"/>
              <a:t>Entran en relaciones no voluntarias (relaciones de producción)</a:t>
            </a:r>
          </a:p>
          <a:p>
            <a:pPr lvl="1"/>
            <a:r>
              <a:rPr lang="es-MX" dirty="0" smtClean="0"/>
              <a:t>Estas corresponden a determinado desarrollo de las fuerzas productivas</a:t>
            </a:r>
          </a:p>
          <a:p>
            <a:pPr lvl="1"/>
            <a:r>
              <a:rPr lang="es-MX" dirty="0" smtClean="0"/>
              <a:t>Fuerzas productivas + Relaciones </a:t>
            </a:r>
            <a:r>
              <a:rPr lang="es-MX" dirty="0" smtClean="0"/>
              <a:t>de producción = estructura económica</a:t>
            </a:r>
          </a:p>
          <a:p>
            <a:pPr lvl="1"/>
            <a:r>
              <a:rPr lang="es-MX" dirty="0" smtClean="0"/>
              <a:t>Sobre ella </a:t>
            </a:r>
            <a:r>
              <a:rPr lang="es-MX" dirty="0" smtClean="0"/>
              <a:t>se erige la superestructura </a:t>
            </a:r>
            <a:r>
              <a:rPr lang="es-MX" dirty="0" smtClean="0"/>
              <a:t>jurídica y política</a:t>
            </a:r>
          </a:p>
          <a:p>
            <a:pPr lvl="1"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MX" dirty="0" smtClean="0"/>
              <a:t>IV. Concepción Materialista de la historia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lvl="1"/>
            <a:r>
              <a:rPr lang="es-MX" dirty="0" smtClean="0"/>
              <a:t>A ella corresponden formas conciencia</a:t>
            </a:r>
          </a:p>
          <a:p>
            <a:pPr lvl="1">
              <a:buNone/>
            </a:pPr>
            <a:r>
              <a:rPr lang="es-MX" dirty="0" smtClean="0"/>
              <a:t>Desarrollo resultado del  </a:t>
            </a:r>
            <a:r>
              <a:rPr lang="es-MX" dirty="0" smtClean="0"/>
              <a:t>choque entre fuerzas productivas </a:t>
            </a:r>
            <a:r>
              <a:rPr lang="es-MX" dirty="0" err="1" smtClean="0"/>
              <a:t>v.s.</a:t>
            </a:r>
            <a:r>
              <a:rPr lang="es-MX" dirty="0" smtClean="0"/>
              <a:t> relaciones de producción                   Revolución social</a:t>
            </a:r>
          </a:p>
          <a:p>
            <a:pPr lvl="1">
              <a:buNone/>
            </a:pPr>
            <a:endParaRPr lang="es-MX" dirty="0" smtClean="0"/>
          </a:p>
          <a:p>
            <a:pPr lvl="1">
              <a:buNone/>
            </a:pPr>
            <a:r>
              <a:rPr lang="es-MX" dirty="0" smtClean="0"/>
              <a:t>Explicar: no por la conciencia sino por lo material, lo social</a:t>
            </a:r>
          </a:p>
          <a:p>
            <a:pPr lvl="1">
              <a:buNone/>
            </a:pPr>
            <a:endParaRPr lang="es-MX" dirty="0" smtClean="0"/>
          </a:p>
          <a:p>
            <a:pPr lvl="1">
              <a:buNone/>
            </a:pPr>
            <a:r>
              <a:rPr lang="es-MX" dirty="0" smtClean="0"/>
              <a:t>* Se diferencia la concepción de Marx de aquellas teóricas que veían el motor en las ideas a los individuos</a:t>
            </a: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3276600" y="2971800"/>
            <a:ext cx="6858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4" ma:contentTypeDescription="Create a new document." ma:contentTypeScope="" ma:versionID="0c22a9e4ee5a4d59bacc0eca4cef97cb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68EF03C4-44DE-46A6-83B9-F81098DF0B89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3722D8BD-807B-4A41-93C9-0E581F3C4C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4655DC-E572-4564-A9C9-0B9D8003F12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</Template>
  <TotalTime>29</TotalTime>
  <Words>584</Words>
  <Application>Microsoft Office PowerPoint</Application>
  <PresentationFormat>Presentación en pantalla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I</vt:lpstr>
      <vt:lpstr> Carlos Marx.  </vt:lpstr>
      <vt:lpstr>I. Biografía de Marx</vt:lpstr>
      <vt:lpstr>Diapositiva 3</vt:lpstr>
      <vt:lpstr>Diapositiva 4</vt:lpstr>
      <vt:lpstr>Diapositiva 5</vt:lpstr>
      <vt:lpstr>II. La doctrina de Marx</vt:lpstr>
      <vt:lpstr>III. Materialismo filosófico</vt:lpstr>
      <vt:lpstr>IV. Concepción Materialista de la historia</vt:lpstr>
      <vt:lpstr>Diapositiva 9</vt:lpstr>
      <vt:lpstr>V. La lucha de clases</vt:lpstr>
      <vt:lpstr>VII. El socialismo</vt:lpstr>
      <vt:lpstr>VIII. La táctica de la lucha de clases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Carlos Marx.</dc:title>
  <dc:creator>UAM-I</dc:creator>
  <cp:lastModifiedBy>UAM-I</cp:lastModifiedBy>
  <cp:revision>3</cp:revision>
  <dcterms:created xsi:type="dcterms:W3CDTF">2012-06-16T15:17:42Z</dcterms:created>
  <dcterms:modified xsi:type="dcterms:W3CDTF">2012-06-16T15:47:25Z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