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019F-D632-446F-A397-8185DFD1651E}" type="datetimeFigureOut">
              <a:rPr lang="es-MX" smtClean="0"/>
              <a:pPr/>
              <a:t>30/12/2018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1CF4-46C1-41BD-BA48-CDC82F91CA9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Historia y Herencia del Marxismo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Enrique de la Garza Toledo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Historia del Marxismo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Íntimamente relacionada con el contexto político y económico: la lucha por el socialismo y el movimiento obrero.</a:t>
            </a:r>
          </a:p>
          <a:p>
            <a:pPr>
              <a:buNone/>
            </a:pPr>
            <a:r>
              <a:rPr lang="es-MX" dirty="0" smtClean="0"/>
              <a:t>Cinco etapas en la Historia del Marxismo</a:t>
            </a:r>
          </a:p>
          <a:p>
            <a:pPr>
              <a:buNone/>
            </a:pPr>
            <a:r>
              <a:rPr lang="es-MX" dirty="0" smtClean="0"/>
              <a:t>I. Fundacional, relacionada con los estragos de la revolución industrial y la ausencia de derechos políticos, laborales y sindicales. Parte de la era de las revoluciones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Etapas II, III y IV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II. La era del imperialismo, los partidos obreros y sindicatos: predominio del reformismo (Kautsky)</a:t>
            </a:r>
          </a:p>
          <a:p>
            <a:pPr>
              <a:buNone/>
            </a:pPr>
            <a:r>
              <a:rPr lang="es-MX" dirty="0" smtClean="0"/>
              <a:t>III. La nueva era de la revolución: la revolución de octubre y el intento de revolución europea. Domina el Leninismo y surge el marxismo académico</a:t>
            </a:r>
          </a:p>
          <a:p>
            <a:pPr>
              <a:buNone/>
            </a:pPr>
            <a:r>
              <a:rPr lang="es-MX" dirty="0" smtClean="0"/>
              <a:t>IV. La Era del fascismo: fin de la tesis de la revolución mundial, desarticulación del movimiento obrero y exilio del marxismo occidental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Etapas V, VI y VII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dirty="0" smtClean="0"/>
              <a:t>Etapa V: el capitalismo de la postguerra mundial II, el Estado interventor y benefactor, el aburguesamiento de la clase obrera de los países desarrollados (tesis pesimistas, marxismo sin sujeto, vuelta del reformismo), predominio del laborismo, socialdemocracia, keynesianismo. El paso de  la revolución al tercer mundo</a:t>
            </a:r>
          </a:p>
          <a:p>
            <a:pPr>
              <a:buNone/>
            </a:pPr>
            <a:r>
              <a:rPr lang="es-MX" dirty="0" smtClean="0"/>
              <a:t>Etapa VI: la reactivación del movimiento obrero en los países desarrollados, el movimiento estudiantil (el obrerismo)</a:t>
            </a:r>
          </a:p>
          <a:p>
            <a:pPr>
              <a:buNone/>
            </a:pPr>
            <a:r>
              <a:rPr lang="es-MX" dirty="0" smtClean="0"/>
              <a:t>Etapa VII: El neoliberalismo y desprestigio del marxismo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¿El Marxismo ha muerto?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b="1" dirty="0" smtClean="0"/>
              <a:t>La originalidad del marxismo</a:t>
            </a:r>
            <a:r>
              <a:rPr lang="es-MX" dirty="0" smtClean="0"/>
              <a:t>: la explicación de la explotación capitalista; la lucha de clases; el sujeto-objeto; propuesta epistemometodológica opuesta al positivismo</a:t>
            </a:r>
          </a:p>
          <a:p>
            <a:pPr>
              <a:buNone/>
            </a:pPr>
            <a:r>
              <a:rPr lang="es-MX" b="1" dirty="0" smtClean="0"/>
              <a:t>El marxismo occidental</a:t>
            </a:r>
            <a:r>
              <a:rPr lang="es-MX" dirty="0" smtClean="0"/>
              <a:t>: profundizó en los temas de poder, dominación y su relación con la cultura; profundizó el tema de la relación sujeto-objeto 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¿Porqué decayó el marxismo?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1. Porque predominó el marxismo leninismo de la URSS y PCs</a:t>
            </a:r>
          </a:p>
          <a:p>
            <a:pPr>
              <a:buNone/>
            </a:pPr>
            <a:r>
              <a:rPr lang="es-MX" dirty="0" smtClean="0"/>
              <a:t>2. Por la caída de la URSS, supuesta no verificación de la teoría marxista en cuanto a: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a). Sin propiedad privada, no burguesía, no clase dominante o explotación </a:t>
            </a:r>
            <a:r>
              <a:rPr lang="es-MX" dirty="0"/>
              <a:t>(</a:t>
            </a:r>
            <a:r>
              <a:rPr lang="es-MX" dirty="0" smtClean="0"/>
              <a:t>una dictadura de la burocracia)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b). No ciclo económico de crecimiento y crisis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c). Apuesta al desarrollo centralizado por la industrialización, descuido de los servicios (atraso den ciencia y tecnología)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quedó?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El Neoliberalismo y su concepto de hombre egoísta calculador que incrementó la desigualdad y la precarización, nuevos conflictos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¿Cuál es nuestra herencia?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La explotación se ha incrementado</a:t>
            </a:r>
          </a:p>
          <a:p>
            <a:pPr marL="514350" indent="-514350">
              <a:buAutoNum type="arabicPeriod"/>
            </a:pPr>
            <a:r>
              <a:rPr lang="es-MX" dirty="0" smtClean="0"/>
              <a:t>La perspectiva del sujeto-objeto: E-S-A</a:t>
            </a:r>
          </a:p>
          <a:p>
            <a:pPr marL="514350" indent="-514350">
              <a:buAutoNum type="arabicPeriod"/>
            </a:pPr>
            <a:r>
              <a:rPr lang="es-MX" dirty="0" smtClean="0"/>
              <a:t>La perspectiva epistemometodológica: realidad en transformación, análisis por niveles, la dimensión subjetiva como nivel de realidad, la reconstrucción, la configuración</a:t>
            </a:r>
          </a:p>
          <a:p>
            <a:pPr marL="514350" indent="-514350">
              <a:buAutoNum type="arabicPeriod"/>
            </a:pPr>
            <a:r>
              <a:rPr lang="es-MX" dirty="0" smtClean="0"/>
              <a:t>El papel central del trabajo en sentido ampliado y de los conflictos derivados del mismo</a:t>
            </a:r>
          </a:p>
          <a:p>
            <a:pPr marL="514350" indent="-514350">
              <a:buNone/>
            </a:pPr>
            <a:r>
              <a:rPr lang="es-MX" dirty="0" smtClean="0"/>
              <a:t>El marxismo no ha muerto, puede ser punto de partida de futuros paradigmas a condición de aplicar el marxismo al marxismo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489</Words>
  <Application>Microsoft Office PowerPoint</Application>
  <PresentationFormat>Presentación en pantalla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Historia y Herencia del Marxismo</vt:lpstr>
      <vt:lpstr>La Historia del Marxismo</vt:lpstr>
      <vt:lpstr>Etapas II, III y IV</vt:lpstr>
      <vt:lpstr>Etapas V, VI y VII</vt:lpstr>
      <vt:lpstr>¿El Marxismo ha muerto?</vt:lpstr>
      <vt:lpstr>¿Porqué decayó el marxismo?</vt:lpstr>
      <vt:lpstr>¿Qué quedó?</vt:lpstr>
      <vt:lpstr>¿Cuál es nuestra herencia?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y Herencia del Marximso</dc:title>
  <dc:creator>UAMI</dc:creator>
  <cp:lastModifiedBy>UAM-I</cp:lastModifiedBy>
  <cp:revision>3</cp:revision>
  <dcterms:created xsi:type="dcterms:W3CDTF">2013-12-30T18:24:04Z</dcterms:created>
  <dcterms:modified xsi:type="dcterms:W3CDTF">2018-12-30T16:46:34Z</dcterms:modified>
</cp:coreProperties>
</file>