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8" y="-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Triángulo rectángulo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15 Grupo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6 Forma libre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7 Forma libre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11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2C05B50-5B0A-4B5D-B03C-ADB84451ED28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12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3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23B6511-BFAE-49C1-9019-7FE151228D3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DF17B-8124-40C8-9D3B-8CCD78D2589A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3003F-B7CB-4EDD-B1A8-3B5E19D20C0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ABDC6-1112-40B3-A39F-3BE2AD6527D6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ED4AD-C7A8-40FC-8F92-90CFF074AA9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F8C38-F8F4-4A2D-9962-7F736BF14129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372C3-B42C-496B-8333-6F3514F6BE2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Cheurón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7 Cheurón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31BA21-228C-48F7-B04B-2176D2201316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7D88A2-1335-4501-BA3D-3E6407F4088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6C27C0-6B4A-456C-9554-D60681EBEE57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47EB72-56BC-46E8-B279-E0DBEFF9093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98F3FF-D145-4B89-A31C-DF482A3F8922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5303F6-1513-4CC7-ABC4-5E61299F040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9B676F-35BD-46C7-9E83-A4CEC15BECF1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BF3D89-F29B-48D1-B550-D219EAFCA0F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F7292-0825-46F1-965A-2835A62DCCA6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0F17C-4E98-4F80-AFD5-10CF068C1B5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0B3D84-725B-488B-BC08-113CCBB6A7AF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B48339-66CD-46F2-8B36-05E62DC3FEE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8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1 Cheurón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2 Cheurón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B60BF73-A983-4F72-91F8-995B6D30A12A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12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3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7E130DF-DED5-4E42-8379-A8187B98B55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483E7C6-0E27-4162-AFE3-BC262479680A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8A362A0-F551-4E1D-BC07-4A7AC9A6885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0" r:id="rId2"/>
    <p:sldLayoutId id="2147483715" r:id="rId3"/>
    <p:sldLayoutId id="2147483716" r:id="rId4"/>
    <p:sldLayoutId id="2147483717" r:id="rId5"/>
    <p:sldLayoutId id="2147483718" r:id="rId6"/>
    <p:sldLayoutId id="2147483711" r:id="rId7"/>
    <p:sldLayoutId id="2147483719" r:id="rId8"/>
    <p:sldLayoutId id="2147483720" r:id="rId9"/>
    <p:sldLayoutId id="2147483712" r:id="rId10"/>
    <p:sldLayoutId id="214748371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9064" y="1357298"/>
            <a:ext cx="8103376" cy="230124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8800" dirty="0" smtClean="0"/>
              <a:t>HABERMAS II </a:t>
            </a:r>
            <a:endParaRPr lang="es-MX" sz="8800" dirty="0"/>
          </a:p>
        </p:txBody>
      </p:sp>
      <p:sp>
        <p:nvSpPr>
          <p:cNvPr id="9219" name="2 Subtítulo"/>
          <p:cNvSpPr>
            <a:spLocks noGrp="1"/>
          </p:cNvSpPr>
          <p:nvPr>
            <p:ph type="subTitle" idx="1"/>
          </p:nvPr>
        </p:nvSpPr>
        <p:spPr>
          <a:xfrm>
            <a:off x="2052265" y="2636912"/>
            <a:ext cx="6480175" cy="1752600"/>
          </a:xfrm>
        </p:spPr>
        <p:txBody>
          <a:bodyPr/>
          <a:lstStyle/>
          <a:p>
            <a:pPr marR="0" eaLnBrk="1" hangingPunct="1">
              <a:lnSpc>
                <a:spcPct val="90000"/>
              </a:lnSpc>
            </a:pPr>
            <a:endParaRPr lang="es-MX" dirty="0" smtClean="0"/>
          </a:p>
          <a:p>
            <a:pPr marR="0" algn="ctr" eaLnBrk="1" hangingPunct="1">
              <a:lnSpc>
                <a:spcPct val="90000"/>
              </a:lnSpc>
            </a:pPr>
            <a:endParaRPr lang="es-MX" dirty="0" smtClean="0"/>
          </a:p>
          <a:p>
            <a:pPr marR="0" eaLnBrk="1" hangingPunct="1">
              <a:lnSpc>
                <a:spcPct val="90000"/>
              </a:lnSpc>
            </a:pPr>
            <a:endParaRPr lang="es-MX" dirty="0" smtClean="0"/>
          </a:p>
          <a:p>
            <a:pPr marR="0" eaLnBrk="1" hangingPunct="1">
              <a:lnSpc>
                <a:spcPct val="90000"/>
              </a:lnSpc>
            </a:pPr>
            <a:r>
              <a:rPr lang="es-MX" dirty="0" smtClean="0"/>
              <a:t>Dr. Enrique de la Garza Toledo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2 Marcador de contenido"/>
          <p:cNvSpPr>
            <a:spLocks noGrp="1"/>
          </p:cNvSpPr>
          <p:nvPr>
            <p:ph idx="1"/>
          </p:nvPr>
        </p:nvSpPr>
        <p:spPr>
          <a:xfrm>
            <a:off x="457200" y="1474788"/>
            <a:ext cx="8186738" cy="4525962"/>
          </a:xfrm>
        </p:spPr>
        <p:txBody>
          <a:bodyPr/>
          <a:lstStyle/>
          <a:p>
            <a:pPr eaLnBrk="1" hangingPunct="1"/>
            <a:r>
              <a:rPr lang="es-MX" smtClean="0"/>
              <a:t>El problema es el dominio de la razón instrumental (trabajo) sobre la comunicativa, de un tipo de racionalidad (Weber)</a:t>
            </a:r>
          </a:p>
          <a:p>
            <a:pPr eaLnBrk="1" hangingPunct="1"/>
            <a:r>
              <a:rPr lang="es-MX" smtClean="0"/>
              <a:t>El sistema es el dominio de la racionalidad instrumental </a:t>
            </a:r>
          </a:p>
          <a:p>
            <a:pPr lvl="1" eaLnBrk="1" hangingPunct="1"/>
            <a:r>
              <a:rPr lang="es-MX" smtClean="0"/>
              <a:t>Al evolucionar el sistema se complejiza y distancia del mundo de la vida</a:t>
            </a:r>
          </a:p>
          <a:p>
            <a:pPr lvl="1" eaLnBrk="1" hangingPunct="1"/>
            <a:endParaRPr lang="es-MX" smtClean="0"/>
          </a:p>
          <a:p>
            <a:pPr lvl="1" eaLnBrk="1" hangingPunct="1"/>
            <a:endParaRPr lang="es-MX" smtClean="0"/>
          </a:p>
          <a:p>
            <a:pPr lvl="1" eaLnBrk="1" hangingPunct="1"/>
            <a:endParaRPr lang="es-MX" smtClean="0"/>
          </a:p>
          <a:p>
            <a:pPr lvl="1" eaLnBrk="1" hangingPunct="1">
              <a:buFont typeface="Verdana" pitchFamily="34" charset="0"/>
              <a:buNone/>
            </a:pPr>
            <a:r>
              <a:rPr lang="es-MX" smtClean="0"/>
              <a:t>			Colonización del mundo de la vida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4681"/>
            <a:ext cx="8186766" cy="85724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/>
              <a:t>Teoría de la Acción Comunicativa</a:t>
            </a:r>
            <a:endParaRPr lang="es-MX" dirty="0"/>
          </a:p>
        </p:txBody>
      </p:sp>
      <p:sp>
        <p:nvSpPr>
          <p:cNvPr id="10244" name="3 CuadroTexto"/>
          <p:cNvSpPr txBox="1">
            <a:spLocks noChangeArrowheads="1"/>
          </p:cNvSpPr>
          <p:nvPr/>
        </p:nvSpPr>
        <p:spPr bwMode="auto">
          <a:xfrm>
            <a:off x="3429000" y="4618038"/>
            <a:ext cx="4429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latin typeface="Lucida Sans Unicode" pitchFamily="34" charset="0"/>
              </a:rPr>
              <a:t>Los medios no lingüísticos: poder, $ coordinan la acción</a:t>
            </a:r>
          </a:p>
        </p:txBody>
      </p:sp>
      <p:cxnSp>
        <p:nvCxnSpPr>
          <p:cNvPr id="6" name="5 Conector recto de flecha"/>
          <p:cNvCxnSpPr/>
          <p:nvPr/>
        </p:nvCxnSpPr>
        <p:spPr>
          <a:xfrm rot="5400000">
            <a:off x="2535237" y="4938713"/>
            <a:ext cx="1071563" cy="1588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Marcador de contenido"/>
          <p:cNvSpPr>
            <a:spLocks noGrp="1"/>
          </p:cNvSpPr>
          <p:nvPr>
            <p:ph idx="1"/>
          </p:nvPr>
        </p:nvSpPr>
        <p:spPr>
          <a:xfrm>
            <a:off x="357188" y="500063"/>
            <a:ext cx="8429625" cy="5643562"/>
          </a:xfrm>
        </p:spPr>
        <p:txBody>
          <a:bodyPr/>
          <a:lstStyle/>
          <a:p>
            <a:pPr lvl="1" eaLnBrk="1" hangingPunct="1"/>
            <a:r>
              <a:rPr lang="es-MX" smtClean="0"/>
              <a:t>¿Cómo se conectan sistema y mundo de la vida?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s-MX" smtClean="0"/>
              <a:t>	Mundo de la vida: Viene de Schutz (intersubjetividad)</a:t>
            </a:r>
          </a:p>
          <a:p>
            <a:pPr marL="1087438" lvl="2" indent="-457200" eaLnBrk="1" hangingPunct="1">
              <a:buFont typeface="Lucida Sans Unicode" pitchFamily="34" charset="0"/>
              <a:buAutoNum type="alphaLcParenR"/>
            </a:pPr>
            <a:r>
              <a:rPr lang="es-MX" smtClean="0"/>
              <a:t>Integración social: Sistema de acción que se integra por el consenso comunicativo (las acciones son para mantener las estructuras simbólicas) ¿Parsons?</a:t>
            </a:r>
          </a:p>
          <a:p>
            <a:pPr marL="1087438" lvl="2" indent="-457200" eaLnBrk="1" hangingPunct="1">
              <a:buFont typeface="Lucida Sans Unicode" pitchFamily="34" charset="0"/>
              <a:buAutoNum type="alphaLcParenR"/>
            </a:pPr>
            <a:r>
              <a:rPr lang="es-MX" smtClean="0"/>
              <a:t>Integración del sistema (enfoque de sistemas autoregulados, externo al sujeto)</a:t>
            </a:r>
          </a:p>
          <a:p>
            <a:pPr marL="1087438" lvl="2" indent="-457200" eaLnBrk="1" hangingPunct="1">
              <a:buFont typeface="Wingdings 2" pitchFamily="18" charset="2"/>
              <a:buNone/>
            </a:pPr>
            <a:r>
              <a:rPr lang="es-MX" smtClean="0"/>
              <a:t>	sistemas cada vez más complejos            imperativos</a:t>
            </a:r>
          </a:p>
          <a:p>
            <a:pPr marL="1087438" lvl="2" indent="-457200" eaLnBrk="1" hangingPunct="1">
              <a:buFont typeface="Wingdings 2" pitchFamily="18" charset="2"/>
              <a:buNone/>
            </a:pPr>
            <a:r>
              <a:rPr lang="es-MX" smtClean="0"/>
              <a:t>	sistémicos que rebasan al mundo de la vida</a:t>
            </a:r>
          </a:p>
          <a:p>
            <a:pPr marL="1087438" lvl="2" indent="-457200" eaLnBrk="1" hangingPunct="1">
              <a:buFont typeface="Wingdings 2" pitchFamily="18" charset="2"/>
              <a:buNone/>
            </a:pPr>
            <a:r>
              <a:rPr lang="es-MX" smtClean="0"/>
              <a:t>	¿Remembrancia del fetichismo?</a:t>
            </a:r>
          </a:p>
          <a:p>
            <a:pPr marL="1087438" lvl="2" indent="-457200" eaLnBrk="1" hangingPunct="1">
              <a:buFont typeface="Wingdings 2" pitchFamily="18" charset="2"/>
              <a:buNone/>
            </a:pPr>
            <a:r>
              <a:rPr lang="es-MX" smtClean="0"/>
              <a:t>	pero esta reificación no es de clase</a:t>
            </a:r>
          </a:p>
          <a:p>
            <a:pPr lvl="1" eaLnBrk="1" hangingPunct="1"/>
            <a:r>
              <a:rPr lang="es-MX" smtClean="0"/>
              <a:t>La crisis K es sistémica porque ataca la integración sistémica desde sus estructuras, porque los cambios en un sistema pueden ser de aprendizaje y cambio (evolución de la sociedad) o de quiebra	</a:t>
            </a:r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6000750" y="3141663"/>
            <a:ext cx="785813" cy="1587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contenido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929312"/>
          </a:xfrm>
        </p:spPr>
        <p:txBody>
          <a:bodyPr/>
          <a:lstStyle/>
          <a:p>
            <a:pPr eaLnBrk="1" hangingPunct="1"/>
            <a:r>
              <a:rPr lang="es-MX" smtClean="0"/>
              <a:t>Instancias constitutivas de los sistemas sociales:</a:t>
            </a:r>
          </a:p>
          <a:p>
            <a:pPr marL="849313" lvl="1" indent="-457200" eaLnBrk="1" hangingPunct="1">
              <a:buFont typeface="Lucida Sans Unicode" pitchFamily="34" charset="0"/>
              <a:buAutoNum type="arabicParenR"/>
            </a:pPr>
            <a:r>
              <a:rPr lang="es-MX" smtClean="0"/>
              <a:t>Intercambio del sistema con su ambiente (naturaleza, externa e interna)</a:t>
            </a:r>
          </a:p>
          <a:p>
            <a:pPr marL="849313" lvl="1" indent="-457200" eaLnBrk="1" hangingPunct="1">
              <a:buFont typeface="Lucida Sans Unicode" pitchFamily="34" charset="0"/>
              <a:buAutoNum type="arabicParenR"/>
            </a:pPr>
            <a:r>
              <a:rPr lang="es-MX" smtClean="0"/>
              <a:t>Los sistemas alteran sus propias normas de acuerdo con las fuerzas productivas</a:t>
            </a:r>
          </a:p>
          <a:p>
            <a:pPr marL="849313" lvl="1" indent="-457200" eaLnBrk="1" hangingPunct="1">
              <a:buFont typeface="Lucida Sans Unicode" pitchFamily="34" charset="0"/>
              <a:buAutoNum type="arabicParenR"/>
            </a:pPr>
            <a:r>
              <a:rPr lang="es-MX" smtClean="0"/>
              <a:t>El nivel de desarrollo de una sociedad se determina por su capacidad de aprendizaje institucionalmente admitida</a:t>
            </a:r>
          </a:p>
          <a:p>
            <a:pPr marL="849313" lvl="1" indent="-457200" eaLnBrk="1" hangingPunct="1">
              <a:buFont typeface="Lucida Sans Unicode" pitchFamily="34" charset="0"/>
              <a:buAutoNum type="arabicParenR"/>
            </a:pPr>
            <a:r>
              <a:rPr lang="es-MX" smtClean="0"/>
              <a:t>La socialización forma a los miembros del sistema como sujetos capaces de lengua y acción (¿Parsons?)</a:t>
            </a:r>
          </a:p>
          <a:p>
            <a:pPr marL="849313" lvl="1" indent="-457200" eaLnBrk="1" hangingPunct="1">
              <a:buFont typeface="Lucida Sans Unicode" pitchFamily="34" charset="0"/>
              <a:buAutoNum type="arabicParenR"/>
            </a:pPr>
            <a:r>
              <a:rPr lang="es-MX" smtClean="0"/>
              <a:t>La apropiación de la naturaleza exterior requiere ciencia           acción instrumental</a:t>
            </a:r>
          </a:p>
          <a:p>
            <a:pPr marL="849313" lvl="1" indent="-457200" eaLnBrk="1" hangingPunct="1">
              <a:buFont typeface="Verdana" pitchFamily="34" charset="0"/>
              <a:buNone/>
            </a:pPr>
            <a:r>
              <a:rPr lang="es-MX" smtClean="0"/>
              <a:t>	La del mundo interno (integración) normas</a:t>
            </a:r>
          </a:p>
          <a:p>
            <a:pPr marL="849313" lvl="1" indent="-457200" eaLnBrk="1" hangingPunct="1">
              <a:buFont typeface="Lucida Sans Unicode" pitchFamily="34" charset="0"/>
              <a:buAutoNum type="arabicParenR"/>
            </a:pPr>
            <a:endParaRPr lang="es-MX" smtClean="0"/>
          </a:p>
        </p:txBody>
      </p:sp>
      <p:cxnSp>
        <p:nvCxnSpPr>
          <p:cNvPr id="4" name="3 Conector recto de flecha"/>
          <p:cNvCxnSpPr/>
          <p:nvPr/>
        </p:nvCxnSpPr>
        <p:spPr>
          <a:xfrm>
            <a:off x="2500313" y="5427663"/>
            <a:ext cx="785812" cy="1587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Marcador de contenido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4525963"/>
          </a:xfrm>
        </p:spPr>
        <p:txBody>
          <a:bodyPr/>
          <a:lstStyle/>
          <a:p>
            <a:pPr eaLnBrk="1" hangingPunct="1"/>
            <a:r>
              <a:rPr lang="es-MX" smtClean="0"/>
              <a:t>La acción comunicativa no es puro lenguaje, es movimiento con verdad, legitimidad y expresividad que implica interpretar.</a:t>
            </a:r>
          </a:p>
          <a:p>
            <a:pPr eaLnBrk="1" hangingPunct="1"/>
            <a:endParaRPr lang="es-MX" smtClean="0"/>
          </a:p>
          <a:p>
            <a:pPr eaLnBrk="1" hangingPunct="1">
              <a:buFont typeface="Wingdings 3" pitchFamily="18" charset="2"/>
              <a:buNone/>
            </a:pPr>
            <a:r>
              <a:rPr lang="es-MX" sz="2900" smtClean="0"/>
              <a:t>Evolución Social:</a:t>
            </a:r>
          </a:p>
          <a:p>
            <a:pPr eaLnBrk="1" hangingPunct="1">
              <a:buFont typeface="Wingdings 3" pitchFamily="18" charset="2"/>
              <a:buNone/>
            </a:pPr>
            <a:endParaRPr lang="es-MX" sz="1400" smtClean="0"/>
          </a:p>
          <a:p>
            <a:pPr eaLnBrk="1" hangingPunct="1"/>
            <a:r>
              <a:rPr lang="es-MX" smtClean="0"/>
              <a:t>Influencia de Teoría de sistemas de Piaget implicó una ruptura de Habermas parcial: el sistema no tiene sujeto, ni hermenéutica</a:t>
            </a:r>
          </a:p>
          <a:p>
            <a:pPr eaLnBrk="1" hangingPunct="1">
              <a:buFont typeface="Wingdings 3" pitchFamily="18" charset="2"/>
              <a:buNone/>
            </a:pPr>
            <a:r>
              <a:rPr lang="es-MX" smtClean="0"/>
              <a:t>	Tendencia a universales: Metalenguajes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</TotalTime>
  <Words>203</Words>
  <Application>Microsoft Office PowerPoint</Application>
  <PresentationFormat>Presentación en pantalla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Lucida Sans Unicode</vt:lpstr>
      <vt:lpstr>Wingdings 3</vt:lpstr>
      <vt:lpstr>Verdana</vt:lpstr>
      <vt:lpstr>Wingdings 2</vt:lpstr>
      <vt:lpstr>Calibri</vt:lpstr>
      <vt:lpstr>Concurrencia</vt:lpstr>
      <vt:lpstr>HABERMAS II </vt:lpstr>
      <vt:lpstr>Teoría de la Acción Comunicativa</vt:lpstr>
      <vt:lpstr>Diapositiva 3</vt:lpstr>
      <vt:lpstr>Diapositiva 4</vt:lpstr>
      <vt:lpstr>Diapositiva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hABERMAS</dc:title>
  <dc:creator>UAM-I</dc:creator>
  <cp:lastModifiedBy>Enrique de la Garza</cp:lastModifiedBy>
  <cp:revision>8</cp:revision>
  <dcterms:created xsi:type="dcterms:W3CDTF">2011-09-06T16:03:11Z</dcterms:created>
  <dcterms:modified xsi:type="dcterms:W3CDTF">2011-09-13T17:02:19Z</dcterms:modified>
</cp:coreProperties>
</file>