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9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15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21 Conector recto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Elipse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Elipse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Elipse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2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3AA13-D35C-4633-9770-DB2BC8347C57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23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4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63391-4ABC-417A-91AC-23D664F896D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95932-CD51-4700-A4AA-F20A3CA1E7C7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2B1F3-CCCE-42DE-A795-6CF8DDC6F35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EF6C-5C31-46BD-B8D4-37E567AC0DD7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16EB4-44EF-43DC-A476-9C033ACC1E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3A2DE7-AC19-4BA0-84E5-274F784C67B6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915554A-82E8-4D34-A8FC-38A8614A6F2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4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5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Elipse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Elipse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Elipse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Conector recto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95C58-45F8-476A-848B-8AD1813E5F6D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21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FC2F1-CFF1-4F36-B2A5-630B25CE1EC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AAABB-4664-441E-997F-6F6E309D2212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FC91C-A401-4F33-8211-CD7DF8ED433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6CB9-2B1E-4C68-93BB-9F7EBC413129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E97C5-A45D-46CE-96D4-68E0D73C5A6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5A570B6-1677-4C67-9D45-528C3DE02583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C20FDC-25F1-4106-A7DD-ABDBF2ABD0A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8A15-64AC-4BE7-9392-7A2A8F1EC574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6FD5-5A64-498B-9D39-96DE41DA763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8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3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20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A30D139-C973-479E-8CFE-AA972DE1BF52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13" name="2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D00AACB-64DB-43B1-9240-EC48B469D38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4" name="22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2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19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549629-7DCC-4BA6-A6E3-D01D2C7F8768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13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5A4F7BA-F323-4509-92A8-461EC72D85C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4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28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65E01ED-41C8-4FEB-A919-E58AD44E02CE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8551585-F0C5-4809-A7CD-BFB4C71B0FC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84" r:id="rId4"/>
    <p:sldLayoutId id="2147483685" r:id="rId5"/>
    <p:sldLayoutId id="2147483692" r:id="rId6"/>
    <p:sldLayoutId id="2147483686" r:id="rId7"/>
    <p:sldLayoutId id="2147483693" r:id="rId8"/>
    <p:sldLayoutId id="2147483694" r:id="rId9"/>
    <p:sldLayoutId id="2147483687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6FB833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C0E5A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F3AAB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25960" y="2132856"/>
            <a:ext cx="6550496" cy="18938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s-MX" sz="6600" cap="none" dirty="0" smtClean="0"/>
              <a:t>HABERMAS I</a:t>
            </a:r>
            <a:endParaRPr lang="es-MX" sz="6600" cap="none" dirty="0" smtClean="0"/>
          </a:p>
        </p:txBody>
      </p:sp>
      <p:sp>
        <p:nvSpPr>
          <p:cNvPr id="8195" name="2 Subtítulo"/>
          <p:cNvSpPr>
            <a:spLocks noGrp="1"/>
          </p:cNvSpPr>
          <p:nvPr>
            <p:ph type="subTitle" idx="1"/>
          </p:nvPr>
        </p:nvSpPr>
        <p:spPr>
          <a:xfrm>
            <a:off x="2286000" y="4509120"/>
            <a:ext cx="6172200" cy="1371600"/>
          </a:xfrm>
        </p:spPr>
        <p:txBody>
          <a:bodyPr/>
          <a:lstStyle/>
          <a:p>
            <a:pPr algn="r" eaLnBrk="1" hangingPunct="1"/>
            <a:r>
              <a:rPr lang="es-MX" dirty="0" smtClean="0"/>
              <a:t>Dr. Enrique de la Garza Toledo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642938"/>
            <a:ext cx="7467600" cy="5715000"/>
          </a:xfrm>
        </p:spPr>
        <p:txBody>
          <a:bodyPr/>
          <a:lstStyle/>
          <a:p>
            <a:pPr marL="1154113" lvl="2" indent="-514350" eaLnBrk="1" hangingPunct="1">
              <a:buFont typeface="Century Schoolbook" pitchFamily="18" charset="0"/>
              <a:buAutoNum type="alphaLcParenR" startAt="2"/>
            </a:pPr>
            <a:r>
              <a:rPr lang="es-MX" sz="1900" smtClean="0"/>
              <a:t>Concepto de experiencia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P: Observación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D: Práctica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 startAt="3"/>
            </a:pPr>
            <a:r>
              <a:rPr lang="es-MX" sz="1900" smtClean="0"/>
              <a:t>Leyes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P: No históricas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D: Leyes específicas, tendencias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 startAt="3"/>
            </a:pPr>
            <a:r>
              <a:rPr lang="es-MX" sz="1900" smtClean="0"/>
              <a:t>Praxis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P: Solo capta regularidades ya establecidas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D: Transformar con intención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 startAt="3"/>
            </a:pPr>
            <a:r>
              <a:rPr lang="es-MX" sz="1900" smtClean="0"/>
              <a:t>Racionalidad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P: Explica y describe en aspectos parciales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r>
              <a:rPr lang="es-MX" sz="1900" smtClean="0"/>
              <a:t>	D: Totalidad</a:t>
            </a:r>
          </a:p>
          <a:p>
            <a:pPr marL="1428750" lvl="3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428750" lvl="3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428750" lvl="3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154113" lvl="2" indent="-514350" eaLnBrk="1" hangingPunct="1">
              <a:buFont typeface="Wingdings" pitchFamily="2" charset="2"/>
              <a:buNone/>
            </a:pPr>
            <a:endParaRPr lang="es-MX" sz="19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Antecedentes</a:t>
            </a:r>
            <a:endParaRPr lang="es-MX" dirty="0"/>
          </a:p>
        </p:txBody>
      </p:sp>
      <p:sp>
        <p:nvSpPr>
          <p:cNvPr id="9219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s-MX" smtClean="0"/>
              <a:t>Escuela de Frankfort, inició en los años 20, entusiasmo por la Revolución Rusa.</a:t>
            </a:r>
          </a:p>
          <a:p>
            <a:pPr marL="822325" lvl="1" indent="-457200" eaLnBrk="1" hangingPunct="1">
              <a:buFont typeface="Century Schoolbook" pitchFamily="18" charset="0"/>
              <a:buAutoNum type="arabicPeriod"/>
            </a:pPr>
            <a:r>
              <a:rPr lang="es-MX" sz="2400" smtClean="0"/>
              <a:t>Polémica de los métodos: Ni positivismo, ni hermenéutica</a:t>
            </a:r>
          </a:p>
          <a:p>
            <a:pPr marL="822325" lvl="1" indent="-457200" eaLnBrk="1" hangingPunct="1">
              <a:buFont typeface="Century Schoolbook" pitchFamily="18" charset="0"/>
              <a:buAutoNum type="arabicPeriod"/>
            </a:pPr>
            <a:r>
              <a:rPr lang="es-MX" sz="2400" smtClean="0"/>
              <a:t>Recuperación de cultura y subjetividad para el Marxismo (psicoanálisis)</a:t>
            </a:r>
          </a:p>
          <a:p>
            <a:pPr marL="822325" lvl="1" indent="-457200" eaLnBrk="1" hangingPunct="1">
              <a:buFont typeface="Century Schoolbook" pitchFamily="18" charset="0"/>
              <a:buAutoNum type="arabicPeriod"/>
            </a:pPr>
            <a:r>
              <a:rPr lang="es-MX" sz="2400" smtClean="0"/>
              <a:t>Análisis del capitalismo desarrollado con Estado interventor y benefactor (cuando la Escuela de Frankfort regresó a Alemania)      Totalitarismo, industria cultural, la clase obrera ha sido asimilada por el capitalismo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500"/>
            <a:ext cx="7467600" cy="7032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Etapas en la obra de </a:t>
            </a:r>
            <a:r>
              <a:rPr lang="es-MX" dirty="0" err="1" smtClean="0"/>
              <a:t>Habermas</a:t>
            </a:r>
            <a:endParaRPr lang="es-MX" dirty="0"/>
          </a:p>
        </p:txBody>
      </p:sp>
      <p:sp>
        <p:nvSpPr>
          <p:cNvPr id="1024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57325"/>
            <a:ext cx="7467600" cy="4873625"/>
          </a:xfrm>
        </p:spPr>
        <p:txBody>
          <a:bodyPr/>
          <a:lstStyle/>
          <a:p>
            <a:pPr marL="514350" indent="-514350" eaLnBrk="1" hangingPunct="1">
              <a:buFont typeface="Century Schoolbook" pitchFamily="18" charset="0"/>
              <a:buAutoNum type="romanUcPeriod"/>
            </a:pPr>
            <a:r>
              <a:rPr lang="es-MX" smtClean="0"/>
              <a:t>Periodo de Frankfort en Alemania: Lucha contra el positivismo, la hermenéutica y la teoría de sistemas y, a la vez, la incorporación de la subjetividad y del concepto de sistema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s-MX" smtClean="0"/>
              <a:t>	</a:t>
            </a:r>
            <a:r>
              <a:rPr lang="es-MX" u="sng" smtClean="0"/>
              <a:t>Obras</a:t>
            </a:r>
            <a:r>
              <a:rPr lang="es-MX" smtClean="0"/>
              <a:t>: La lógica de la investigación social y       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s-MX" smtClean="0"/>
              <a:t>                   Teoría Y Praxis   </a:t>
            </a:r>
          </a:p>
          <a:p>
            <a:pPr marL="514350" indent="-514350" eaLnBrk="1" hangingPunct="1">
              <a:buFont typeface="Century Schoolbook" pitchFamily="18" charset="0"/>
              <a:buAutoNum type="romanUcPeriod" startAt="2"/>
            </a:pPr>
            <a:r>
              <a:rPr lang="es-MX" smtClean="0"/>
              <a:t>La ruptura relativa con Marx y el camino hacia su propia teorización (turbulencias de fines de 60’s y 70’s)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* Hacia la reconstrucción del Materialismo Histórico 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* Problemas de legitimización del capitalismo tardío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77938"/>
            <a:ext cx="7467600" cy="3230562"/>
          </a:xfrm>
        </p:spPr>
        <p:txBody>
          <a:bodyPr>
            <a:normAutofit/>
          </a:bodyPr>
          <a:lstStyle/>
          <a:p>
            <a:pPr marL="880110" lvl="1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** Conciencia moral y Acción comunicativa</a:t>
            </a:r>
          </a:p>
          <a:p>
            <a:pPr marL="880110" lvl="1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** Conocimiento e interés humano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+mj-lt"/>
              <a:buAutoNum type="romanUcPeriod" startAt="3"/>
              <a:defRPr/>
            </a:pPr>
            <a:r>
              <a:rPr lang="es-MX" dirty="0" smtClean="0"/>
              <a:t>Su nueva teoría de la </a:t>
            </a:r>
            <a:r>
              <a:rPr lang="es-MX" u="sng" dirty="0" smtClean="0"/>
              <a:t>Acción comunicativa</a:t>
            </a:r>
            <a:r>
              <a:rPr lang="es-MX" dirty="0" smtClean="0"/>
              <a:t> y de la evolución de la sociedad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r>
              <a:rPr lang="es-MX" dirty="0" smtClean="0"/>
              <a:t>	* Comunicación y evolución de la sociedad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r>
              <a:rPr lang="es-MX" dirty="0" smtClean="0"/>
              <a:t>	* Teoría de la Acción comunicativa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r>
              <a:rPr lang="es-MX" dirty="0" smtClean="0"/>
              <a:t>	* Hacia una pragmática universal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+mj-lt"/>
              <a:buAutoNum type="romanUcPeriod" startAt="4"/>
              <a:defRPr/>
            </a:pPr>
            <a:r>
              <a:rPr lang="es-MX" dirty="0" smtClean="0"/>
              <a:t>Modernidad, verdad y derecho, estudios políticos</a:t>
            </a:r>
          </a:p>
          <a:p>
            <a:pPr marL="514350" lvl="1" indent="-51435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endParaRPr lang="es-MX" dirty="0" smtClean="0"/>
          </a:p>
          <a:p>
            <a:pPr marL="880110" lvl="1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5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La crítica del positivismo</a:t>
            </a:r>
            <a:endParaRPr lang="es-MX" dirty="0"/>
          </a:p>
        </p:txBody>
      </p:sp>
      <p:sp>
        <p:nvSpPr>
          <p:cNvPr id="12291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82750"/>
            <a:ext cx="7467600" cy="4032250"/>
          </a:xfrm>
        </p:spPr>
        <p:txBody>
          <a:bodyPr/>
          <a:lstStyle/>
          <a:p>
            <a:pPr marL="514350" indent="-514350" eaLnBrk="1" hangingPunct="1">
              <a:buFont typeface="Century Schoolbook" pitchFamily="18" charset="0"/>
              <a:buAutoNum type="arabicPeriod"/>
            </a:pPr>
            <a:r>
              <a:rPr lang="es-MX" smtClean="0"/>
              <a:t>Habermas buscó conciliar ciencia positiva (probada por los datos) con Hermenéutica (Comprensión de los significados)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s-MX" smtClean="0"/>
              <a:t>		Weber lo intentó y Habermas: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smtClean="0"/>
              <a:t>No niega la realidad externa a la subjetividad: “No es posible entender la acción social solo a partir de los significados”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	“Un enfoque que se mantenga en el ámbito de la conciencia es incapaz de captar el contexto objetivo de la acción social” = una sociología sin sociedad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627063"/>
            <a:ext cx="7467600" cy="5087937"/>
          </a:xfrm>
        </p:spPr>
        <p:txBody>
          <a:bodyPr/>
          <a:lstStyle/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Como la etnometodología</a:t>
            </a:r>
            <a:r>
              <a:rPr lang="es-MX" smtClean="0"/>
              <a:t>: Reduce la explicación a la que dan los actores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	“Causas y motivos no tienen porque coincidir”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smtClean="0"/>
              <a:t>Critica a la </a:t>
            </a:r>
            <a:r>
              <a:rPr lang="es-MX" u="sng" smtClean="0"/>
              <a:t>Fenomenología</a:t>
            </a:r>
            <a:r>
              <a:rPr lang="es-MX" smtClean="0"/>
              <a:t> su individualismo: la vida social deriva de las intenciones subjetivas (sin estructuras que limitan)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Contra el positivismo</a:t>
            </a:r>
            <a:r>
              <a:rPr lang="es-MX" smtClean="0"/>
              <a:t>: No hay ciencia libre de valores           contra teoría de sistemas que se autoregulan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Por que el sujeto cognoscente es histórico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No existe un empírico en sí independiente del lenguaje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Positivismo + razón instrumental</a:t>
            </a:r>
            <a:r>
              <a:rPr lang="es-MX" smtClean="0"/>
              <a:t>: Con fachada de neutralidad en realidad un compromiso con la razón tecnológica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endParaRPr lang="es-MX" smtClean="0"/>
          </a:p>
          <a:p>
            <a:pPr eaLnBrk="1" hangingPunct="1">
              <a:buFont typeface="Wingdings" pitchFamily="2" charset="2"/>
              <a:buNone/>
            </a:pPr>
            <a:endParaRPr lang="es-MX" smtClean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428875" y="3286125"/>
            <a:ext cx="571500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>
            <a:off x="3606007" y="5965031"/>
            <a:ext cx="787400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841375"/>
            <a:ext cx="7467600" cy="5087938"/>
          </a:xfrm>
        </p:spPr>
        <p:txBody>
          <a:bodyPr/>
          <a:lstStyle/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Primera crítica a Marx</a:t>
            </a:r>
            <a:r>
              <a:rPr lang="es-MX" smtClean="0"/>
              <a:t>: El paradigma del Trabajo como praxis (normado por la razón instrumental)           como en el positivismo a la subordinación a la ciencia y a la tecnología (razón instrumental)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La liberación no lo dará el desarrollo de las fuerzas productivas, que no libera sino domina instrumentalmente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La acción racional con respecto a fines: Con respecto a objetos y a hombres = Acción estratégica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Segunda crítica a Marx</a:t>
            </a:r>
            <a:r>
              <a:rPr lang="es-MX" smtClean="0"/>
              <a:t>: Su indecisión sobre la Hermenéutica al mismo tiempo que habla de “la cara subjetiva del objeto”, la “conciencia de clase”, y también de “Histórico Natural”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z="1900" smtClean="0"/>
              <a:t>	</a:t>
            </a:r>
            <a:r>
              <a:rPr lang="es-MX" smtClean="0"/>
              <a:t>En todo caso no desarrolla la parte reflexiva del sujeto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7572375" y="1355725"/>
            <a:ext cx="500063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5100"/>
            <a:ext cx="7467600" cy="6143625"/>
          </a:xfrm>
        </p:spPr>
        <p:txBody>
          <a:bodyPr/>
          <a:lstStyle/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Reivindica el concepto de Teoría Crítica de Frankfort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	En contra del positivismo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r>
              <a:rPr lang="es-MX" sz="1900" smtClean="0"/>
              <a:t>Unidad del método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r>
              <a:rPr lang="es-MX" sz="1900" smtClean="0"/>
              <a:t>Leyes generales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r>
              <a:rPr lang="es-MX" sz="1900" smtClean="0"/>
              <a:t>El objetivismo (datos dados)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r>
              <a:rPr lang="es-MX" sz="1900" smtClean="0"/>
              <a:t>Hipotético deductivo</a:t>
            </a:r>
          </a:p>
          <a:p>
            <a:pPr marL="879475" lvl="1" indent="-514350" eaLnBrk="1" hangingPunct="1">
              <a:buFont typeface="Wingdings 2" pitchFamily="18" charset="2"/>
              <a:buNone/>
            </a:pPr>
            <a:r>
              <a:rPr lang="es-MX" smtClean="0"/>
              <a:t>	Pero, </a:t>
            </a:r>
            <a:r>
              <a:rPr lang="es-MX" u="sng" smtClean="0"/>
              <a:t>hay que combinar el dato con la Hermenéutica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Los datos los encuentra el investigador preestructurados (concreto real)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No limitarse a estos  sino crear conceptos sociológicos que son constructos de 2° nivel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r>
              <a:rPr lang="es-MX" sz="1900" smtClean="0"/>
              <a:t>	(Schutz es idealista subjetivo)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r>
              <a:rPr lang="es-MX" sz="1900" smtClean="0"/>
              <a:t>H: Trata de escapar del subjetivismo del significado a través del </a:t>
            </a:r>
            <a:r>
              <a:rPr lang="es-MX" sz="1900" u="sng" smtClean="0"/>
              <a:t>significado objetivo </a:t>
            </a:r>
            <a:r>
              <a:rPr lang="es-MX" sz="1900" smtClean="0"/>
              <a:t>(en la interacción) y del lenguaje, pero: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/>
            </a:pPr>
            <a:r>
              <a:rPr lang="es-MX" sz="1900" smtClean="0"/>
              <a:t>La reflexión es histórica y limitada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/>
            </a:pPr>
            <a:r>
              <a:rPr lang="es-MX" sz="1900" smtClean="0"/>
              <a:t>La realidad no se reduce al lenguaje</a:t>
            </a:r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endParaRPr lang="es-MX" sz="1900" smtClean="0"/>
          </a:p>
          <a:p>
            <a:pPr marL="1154113" lvl="2" indent="-514350" eaLnBrk="1" hangingPunct="1">
              <a:buFont typeface="Century Schoolbook" pitchFamily="18" charset="0"/>
              <a:buAutoNum type="arabicParenR"/>
            </a:pPr>
            <a:endParaRPr lang="es-MX" sz="1900" smtClean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000500" y="3998913"/>
            <a:ext cx="571500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714375"/>
            <a:ext cx="7467600" cy="5786438"/>
          </a:xfrm>
        </p:spPr>
        <p:txBody>
          <a:bodyPr/>
          <a:lstStyle/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smtClean="0"/>
              <a:t>La objetividad v.s. el </a:t>
            </a:r>
            <a:r>
              <a:rPr lang="es-MX" u="sng" smtClean="0"/>
              <a:t>objetivismo</a:t>
            </a:r>
            <a:r>
              <a:rPr lang="es-MX" smtClean="0"/>
              <a:t> (lo dado):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El dado no garantiza la verdad porque acepta varios interpretaciones</a:t>
            </a:r>
          </a:p>
          <a:p>
            <a:pPr marL="1154113" lvl="2" indent="-514350" eaLnBrk="1" hangingPunct="1">
              <a:buFont typeface="Arial" charset="0"/>
              <a:buChar char="•"/>
            </a:pPr>
            <a:r>
              <a:rPr lang="es-MX" sz="1900" smtClean="0"/>
              <a:t>Porque el sujeto cognoscente es Histórico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154113" lvl="2" indent="-514350" eaLnBrk="1" hangingPunct="1">
              <a:buFont typeface="Wingdings" pitchFamily="2" charset="2"/>
              <a:buNone/>
            </a:pPr>
            <a:endParaRPr lang="es-MX" sz="1900" smtClean="0"/>
          </a:p>
          <a:p>
            <a:pPr marL="1154113" lvl="2" indent="-514350" eaLnBrk="1" hangingPunct="1">
              <a:buFont typeface="Wingdings" pitchFamily="2" charset="2"/>
              <a:buNone/>
            </a:pPr>
            <a:r>
              <a:rPr lang="es-MX" sz="1900" smtClean="0"/>
              <a:t>	Verdad = Consenso argumentado, no impuesto, es argumentativo (aunque  no niega que la experiencia apoya la verdad)</a:t>
            </a:r>
          </a:p>
          <a:p>
            <a:pPr marL="879475" lvl="1" indent="-514350" eaLnBrk="1" hangingPunct="1">
              <a:buFont typeface="Wingdings" pitchFamily="2" charset="2"/>
              <a:buChar char="ü"/>
            </a:pPr>
            <a:r>
              <a:rPr lang="es-MX" u="sng" smtClean="0"/>
              <a:t>Diferencias entre positivismo y dialéctica</a:t>
            </a:r>
          </a:p>
          <a:p>
            <a:pPr marL="1154113" lvl="2" indent="-514350" eaLnBrk="1" hangingPunct="1">
              <a:buFont typeface="Century Schoolbook" pitchFamily="18" charset="0"/>
              <a:buAutoNum type="alphaLcParenR"/>
            </a:pPr>
            <a:r>
              <a:rPr lang="es-MX" sz="1900" smtClean="0"/>
              <a:t>Positivismo: El modelo teórico es independiente de la experiencia, está dado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r>
              <a:rPr lang="es-MX" sz="1900" smtClean="0"/>
              <a:t>	Dialéctica: El dado no es lo dado, sino reflexión y transformación (circuito que solo se puede esclarecer hermenéuticamente)</a:t>
            </a:r>
          </a:p>
          <a:p>
            <a:pPr marL="1154113" lvl="2" indent="-514350" eaLnBrk="1" hangingPunct="1">
              <a:buFont typeface="Wingdings" pitchFamily="2" charset="2"/>
              <a:buNone/>
            </a:pPr>
            <a:endParaRPr lang="es-MX" sz="1900" smtClean="0"/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3678237" y="2463801"/>
            <a:ext cx="644525" cy="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</TotalTime>
  <Words>326</Words>
  <Application>Microsoft Office PowerPoint</Application>
  <PresentationFormat>Presentación en pantalla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Century Schoolbook</vt:lpstr>
      <vt:lpstr>Wingdings</vt:lpstr>
      <vt:lpstr>Wingdings 2</vt:lpstr>
      <vt:lpstr>Calibri</vt:lpstr>
      <vt:lpstr>Mirador</vt:lpstr>
      <vt:lpstr>HABERMAS I</vt:lpstr>
      <vt:lpstr>Antecedentes</vt:lpstr>
      <vt:lpstr>Etapas en la obra de Habermas</vt:lpstr>
      <vt:lpstr>Diapositiva 4</vt:lpstr>
      <vt:lpstr>La crítica del positivismo</vt:lpstr>
      <vt:lpstr>Diapositiva 6</vt:lpstr>
      <vt:lpstr>Diapositiva 7</vt:lpstr>
      <vt:lpstr>Diapositiva 8</vt:lpstr>
      <vt:lpstr>Diapositiva 9</vt:lpstr>
      <vt:lpstr>Diapositiva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Habermas</dc:title>
  <dc:creator>Enrique de la Garza</dc:creator>
  <cp:lastModifiedBy>Enrique de la Garza</cp:lastModifiedBy>
  <cp:revision>15</cp:revision>
  <dcterms:created xsi:type="dcterms:W3CDTF">2011-09-05T18:49:41Z</dcterms:created>
  <dcterms:modified xsi:type="dcterms:W3CDTF">2011-09-13T17:01:43Z</dcterms:modified>
</cp:coreProperties>
</file>