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Triángulo rectángulo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1 Grupo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6 Forma libre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7 Forma libre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11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06578B-59E8-40A2-9D9E-E6FFCD93E1D9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12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3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A47056F-5A4A-4E9A-8BC4-A97D7E98B7C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72C88-EF84-4E08-8546-0C39D733AEEC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FF703-C72B-42BF-A3DA-3998A4EBBC1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136D3-E104-4C9E-B186-3BF0A8E57BB6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62A16-8A03-4D74-965B-52FBD488484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CF5B3-8D90-4376-BE0F-54395E307FB3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40087-A3EA-4CBD-A3D1-B51C9C5B954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Cheurón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7 Cheurón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91ED57-3087-48C9-9EFA-F6A78A2D94F6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1CD326-01EB-40F1-BF0D-F97FFF05E6A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61982F-5B50-494D-9901-092F075150B1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16DBDD-0118-42D5-A309-CCE4361EAD5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F6DAF6-E5FA-4C32-808A-CCC44AEBD479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B47203-22FB-4F90-9DF9-BC5B5BF2BF6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AA4B9C-9DC7-4791-8538-8D5FF269CFAC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AC9715-DBC4-4FE2-8964-3D4F79D85D3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BAAEC-512F-49F6-993C-C2397348B83E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FEE4D-8E2D-429D-8209-09C1C6D238E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AD9034-9968-499E-B10B-E5584EEEC798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C1C202-0FAB-43A4-BAB7-FF4C3A66365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Forma libre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8 Forma libre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1 Cheurón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2 Cheurón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62B0A02-B534-4A17-8974-7066E0EBCAD9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12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3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EFED50A-F1EC-47C6-B19F-030542D6B01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C7E6857-6B28-4D31-BB71-57F2BEBCF35D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2232A61-C1E4-44B6-AEB2-1FCC27BA3FB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8" r:id="rId4"/>
    <p:sldLayoutId id="2147483699" r:id="rId5"/>
    <p:sldLayoutId id="2147483700" r:id="rId6"/>
    <p:sldLayoutId id="2147483694" r:id="rId7"/>
    <p:sldLayoutId id="2147483701" r:id="rId8"/>
    <p:sldLayoutId id="2147483702" r:id="rId9"/>
    <p:sldLayoutId id="2147483693" r:id="rId10"/>
    <p:sldLayoutId id="214748369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9064" y="1357298"/>
            <a:ext cx="6480048" cy="230124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z="8800" dirty="0" smtClean="0"/>
              <a:t>HABERMAS</a:t>
            </a:r>
            <a:endParaRPr lang="es-MX" sz="8800" dirty="0"/>
          </a:p>
        </p:txBody>
      </p:sp>
      <p:sp>
        <p:nvSpPr>
          <p:cNvPr id="13314" name="2 Subtítulo"/>
          <p:cNvSpPr>
            <a:spLocks noGrp="1"/>
          </p:cNvSpPr>
          <p:nvPr>
            <p:ph type="subTitle" idx="1"/>
          </p:nvPr>
        </p:nvSpPr>
        <p:spPr>
          <a:xfrm>
            <a:off x="1949450" y="4391025"/>
            <a:ext cx="6480175" cy="1752600"/>
          </a:xfrm>
        </p:spPr>
        <p:txBody>
          <a:bodyPr/>
          <a:lstStyle/>
          <a:p>
            <a:pPr marR="0">
              <a:lnSpc>
                <a:spcPct val="90000"/>
              </a:lnSpc>
            </a:pPr>
            <a:endParaRPr lang="es-MX" smtClean="0"/>
          </a:p>
          <a:p>
            <a:pPr marR="0" algn="ctr">
              <a:lnSpc>
                <a:spcPct val="90000"/>
              </a:lnSpc>
            </a:pPr>
            <a:r>
              <a:rPr lang="es-MX" smtClean="0"/>
              <a:t>II</a:t>
            </a:r>
          </a:p>
          <a:p>
            <a:pPr marR="0">
              <a:lnSpc>
                <a:spcPct val="90000"/>
              </a:lnSpc>
            </a:pPr>
            <a:endParaRPr lang="es-MX" smtClean="0"/>
          </a:p>
          <a:p>
            <a:pPr marR="0">
              <a:lnSpc>
                <a:spcPct val="90000"/>
              </a:lnSpc>
            </a:pPr>
            <a:r>
              <a:rPr lang="es-MX" smtClean="0"/>
              <a:t>Dr. Enrique de la Garza Toledo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2 Marcador de contenido"/>
          <p:cNvSpPr>
            <a:spLocks noGrp="1"/>
          </p:cNvSpPr>
          <p:nvPr>
            <p:ph idx="1"/>
          </p:nvPr>
        </p:nvSpPr>
        <p:spPr>
          <a:xfrm>
            <a:off x="457200" y="1474788"/>
            <a:ext cx="8186738" cy="4525962"/>
          </a:xfrm>
        </p:spPr>
        <p:txBody>
          <a:bodyPr/>
          <a:lstStyle/>
          <a:p>
            <a:r>
              <a:rPr lang="es-MX" smtClean="0"/>
              <a:t>El problema es el dominio de la razón instrumental (trabajo) sobre la comunicativa, de un tipo de racionalidad (Weber)</a:t>
            </a:r>
          </a:p>
          <a:p>
            <a:r>
              <a:rPr lang="es-MX" smtClean="0"/>
              <a:t>El sistema es el dominio de la racionalidad instrumental </a:t>
            </a:r>
          </a:p>
          <a:p>
            <a:pPr lvl="1"/>
            <a:r>
              <a:rPr lang="es-MX" smtClean="0"/>
              <a:t>Al evolucionar el sistema se complejiza y distancia del mundo de la vida</a:t>
            </a:r>
          </a:p>
          <a:p>
            <a:pPr lvl="1"/>
            <a:endParaRPr lang="es-MX" smtClean="0"/>
          </a:p>
          <a:p>
            <a:pPr lvl="1"/>
            <a:endParaRPr lang="es-MX" smtClean="0"/>
          </a:p>
          <a:p>
            <a:pPr lvl="1"/>
            <a:endParaRPr lang="es-MX" smtClean="0"/>
          </a:p>
          <a:p>
            <a:pPr lvl="1">
              <a:buFont typeface="Verdana" pitchFamily="34" charset="0"/>
              <a:buNone/>
            </a:pPr>
            <a:r>
              <a:rPr lang="es-MX" smtClean="0"/>
              <a:t>			Colonización del mundo de la vida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4681"/>
            <a:ext cx="8186766" cy="85724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/>
              <a:t>Teoría de la Acción Comunicativa</a:t>
            </a:r>
            <a:endParaRPr lang="es-MX" dirty="0"/>
          </a:p>
        </p:txBody>
      </p:sp>
      <p:sp>
        <p:nvSpPr>
          <p:cNvPr id="14339" name="3 CuadroTexto"/>
          <p:cNvSpPr txBox="1">
            <a:spLocks noChangeArrowheads="1"/>
          </p:cNvSpPr>
          <p:nvPr/>
        </p:nvSpPr>
        <p:spPr bwMode="auto">
          <a:xfrm>
            <a:off x="3429000" y="4618038"/>
            <a:ext cx="4429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latin typeface="Lucida Sans Unicode" pitchFamily="34" charset="0"/>
              </a:rPr>
              <a:t>Los medios no lingüísticos: poder, $ coordinan la acción</a:t>
            </a:r>
          </a:p>
        </p:txBody>
      </p:sp>
      <p:cxnSp>
        <p:nvCxnSpPr>
          <p:cNvPr id="6" name="5 Conector recto de flecha"/>
          <p:cNvCxnSpPr/>
          <p:nvPr/>
        </p:nvCxnSpPr>
        <p:spPr>
          <a:xfrm rot="5400000">
            <a:off x="2535237" y="4938713"/>
            <a:ext cx="1071563" cy="1588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Marcador de contenido"/>
          <p:cNvSpPr>
            <a:spLocks noGrp="1"/>
          </p:cNvSpPr>
          <p:nvPr>
            <p:ph idx="1"/>
          </p:nvPr>
        </p:nvSpPr>
        <p:spPr>
          <a:xfrm>
            <a:off x="357188" y="500063"/>
            <a:ext cx="8429625" cy="5643562"/>
          </a:xfrm>
        </p:spPr>
        <p:txBody>
          <a:bodyPr/>
          <a:lstStyle/>
          <a:p>
            <a:pPr lvl="1"/>
            <a:r>
              <a:rPr lang="es-MX" smtClean="0"/>
              <a:t>¿Cómo se conectan sistema y mundo de la vida?</a:t>
            </a:r>
          </a:p>
          <a:p>
            <a:pPr lvl="1">
              <a:buFont typeface="Verdana" pitchFamily="34" charset="0"/>
              <a:buNone/>
            </a:pPr>
            <a:r>
              <a:rPr lang="es-MX" smtClean="0"/>
              <a:t>	Mundo de la vida: Viene de Schutz (intersubjetividad)</a:t>
            </a:r>
          </a:p>
          <a:p>
            <a:pPr marL="1087438" lvl="2" indent="-457200">
              <a:buFont typeface="Lucida Sans Unicode" pitchFamily="34" charset="0"/>
              <a:buAutoNum type="alphaLcParenR"/>
            </a:pPr>
            <a:r>
              <a:rPr lang="es-MX" smtClean="0"/>
              <a:t>Integración social: Sistema de acción que se integra por el consenso comunicativo (las acciones son para mantener las estructuras simbólicas) ¿Parsons?</a:t>
            </a:r>
          </a:p>
          <a:p>
            <a:pPr marL="1087438" lvl="2" indent="-457200">
              <a:buFont typeface="Lucida Sans Unicode" pitchFamily="34" charset="0"/>
              <a:buAutoNum type="alphaLcParenR"/>
            </a:pPr>
            <a:r>
              <a:rPr lang="es-MX" smtClean="0"/>
              <a:t>Integración del sistema (enfoque de sistemas autoregulados, externo al sujeto)</a:t>
            </a:r>
          </a:p>
          <a:p>
            <a:pPr marL="1087438" lvl="2" indent="-457200">
              <a:buFont typeface="Wingdings 2" pitchFamily="18" charset="2"/>
              <a:buNone/>
            </a:pPr>
            <a:r>
              <a:rPr lang="es-MX" smtClean="0"/>
              <a:t>	sistemas cada vez más complejos            imperativos</a:t>
            </a:r>
          </a:p>
          <a:p>
            <a:pPr marL="1087438" lvl="2" indent="-457200">
              <a:buFont typeface="Wingdings 2" pitchFamily="18" charset="2"/>
              <a:buNone/>
            </a:pPr>
            <a:r>
              <a:rPr lang="es-MX" smtClean="0"/>
              <a:t>	sistémicos que rebasan al mundo de la vida</a:t>
            </a:r>
          </a:p>
          <a:p>
            <a:pPr marL="1087438" lvl="2" indent="-457200">
              <a:buFont typeface="Wingdings 2" pitchFamily="18" charset="2"/>
              <a:buNone/>
            </a:pPr>
            <a:r>
              <a:rPr lang="es-MX" smtClean="0"/>
              <a:t>	¿Remembrancia del fetichismo?</a:t>
            </a:r>
          </a:p>
          <a:p>
            <a:pPr marL="1087438" lvl="2" indent="-457200">
              <a:buFont typeface="Wingdings 2" pitchFamily="18" charset="2"/>
              <a:buNone/>
            </a:pPr>
            <a:r>
              <a:rPr lang="es-MX" smtClean="0"/>
              <a:t>	pero esta reificación no es de clase</a:t>
            </a:r>
          </a:p>
          <a:p>
            <a:pPr lvl="1"/>
            <a:r>
              <a:rPr lang="es-MX" smtClean="0"/>
              <a:t>La crisis K es sistémica porque ataca la integración sistémica desde sus estructuras, porque los cambios en un sistema pueden ser de aprendizaje y cambio (evolución de la sociedad) o de quiebra	</a:t>
            </a:r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6000750" y="3141663"/>
            <a:ext cx="785813" cy="1587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Marcador de contenido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929312"/>
          </a:xfrm>
        </p:spPr>
        <p:txBody>
          <a:bodyPr/>
          <a:lstStyle/>
          <a:p>
            <a:r>
              <a:rPr lang="es-MX" smtClean="0"/>
              <a:t>Instancias constitutivas de los sistemas sociales:</a:t>
            </a:r>
          </a:p>
          <a:p>
            <a:pPr marL="849313" lvl="1" indent="-457200">
              <a:buFont typeface="Lucida Sans Unicode" pitchFamily="34" charset="0"/>
              <a:buAutoNum type="arabicParenR"/>
            </a:pPr>
            <a:r>
              <a:rPr lang="es-MX" smtClean="0"/>
              <a:t>Intercambio del sistema con su ambiente (naturaleza, externa e interna)</a:t>
            </a:r>
          </a:p>
          <a:p>
            <a:pPr marL="849313" lvl="1" indent="-457200">
              <a:buFont typeface="Lucida Sans Unicode" pitchFamily="34" charset="0"/>
              <a:buAutoNum type="arabicParenR"/>
            </a:pPr>
            <a:r>
              <a:rPr lang="es-MX" smtClean="0"/>
              <a:t>Los sistemas alteran sus propias normas de acuerdo con las fuerzas productivas</a:t>
            </a:r>
          </a:p>
          <a:p>
            <a:pPr marL="849313" lvl="1" indent="-457200">
              <a:buFont typeface="Lucida Sans Unicode" pitchFamily="34" charset="0"/>
              <a:buAutoNum type="arabicParenR"/>
            </a:pPr>
            <a:r>
              <a:rPr lang="es-MX" smtClean="0"/>
              <a:t>El nivel de desarrollo de una sociedad se determina por su capacidad de aprendizaje institucionalmente admitida</a:t>
            </a:r>
          </a:p>
          <a:p>
            <a:pPr marL="849313" lvl="1" indent="-457200">
              <a:buFont typeface="Lucida Sans Unicode" pitchFamily="34" charset="0"/>
              <a:buAutoNum type="arabicParenR"/>
            </a:pPr>
            <a:r>
              <a:rPr lang="es-MX" smtClean="0"/>
              <a:t>La socialización forma a los miembros del sistema como sujetos capaces de lengua y acción (¿Parsons?)</a:t>
            </a:r>
          </a:p>
          <a:p>
            <a:pPr marL="849313" lvl="1" indent="-457200">
              <a:buFont typeface="Lucida Sans Unicode" pitchFamily="34" charset="0"/>
              <a:buAutoNum type="arabicParenR"/>
            </a:pPr>
            <a:r>
              <a:rPr lang="es-MX" smtClean="0"/>
              <a:t>La apropiación de la naturaleza exterior requiere ciencia           acción instrumental</a:t>
            </a:r>
          </a:p>
          <a:p>
            <a:pPr marL="849313" lvl="1" indent="-457200">
              <a:buFont typeface="Verdana" pitchFamily="34" charset="0"/>
              <a:buNone/>
            </a:pPr>
            <a:r>
              <a:rPr lang="es-MX" smtClean="0"/>
              <a:t>	La del mundo interno (integración) normas</a:t>
            </a:r>
          </a:p>
          <a:p>
            <a:pPr marL="849313" lvl="1" indent="-457200">
              <a:buFont typeface="Lucida Sans Unicode" pitchFamily="34" charset="0"/>
              <a:buAutoNum type="arabicParenR"/>
            </a:pPr>
            <a:endParaRPr lang="es-MX" smtClean="0"/>
          </a:p>
        </p:txBody>
      </p:sp>
      <p:cxnSp>
        <p:nvCxnSpPr>
          <p:cNvPr id="4" name="3 Conector recto de flecha"/>
          <p:cNvCxnSpPr/>
          <p:nvPr/>
        </p:nvCxnSpPr>
        <p:spPr>
          <a:xfrm>
            <a:off x="2500313" y="5427663"/>
            <a:ext cx="785812" cy="1587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Marcador de contenido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4525963"/>
          </a:xfrm>
        </p:spPr>
        <p:txBody>
          <a:bodyPr/>
          <a:lstStyle/>
          <a:p>
            <a:r>
              <a:rPr lang="es-MX" smtClean="0"/>
              <a:t>La acción comunicativa no es puro lenguaje, es movimiento con verdad, legitimidad y expresividad que implica interpretar.</a:t>
            </a:r>
          </a:p>
          <a:p>
            <a:endParaRPr lang="es-MX" smtClean="0"/>
          </a:p>
          <a:p>
            <a:pPr>
              <a:buFont typeface="Wingdings 3" pitchFamily="18" charset="2"/>
              <a:buNone/>
            </a:pPr>
            <a:r>
              <a:rPr lang="es-MX" sz="2900" smtClean="0"/>
              <a:t>Evolución Social:</a:t>
            </a:r>
          </a:p>
          <a:p>
            <a:pPr>
              <a:buFont typeface="Wingdings 3" pitchFamily="18" charset="2"/>
              <a:buNone/>
            </a:pPr>
            <a:endParaRPr lang="es-MX" sz="1400" smtClean="0"/>
          </a:p>
          <a:p>
            <a:r>
              <a:rPr lang="es-MX" smtClean="0"/>
              <a:t>Influencia de Teoría de sistemas de Piaget implicó una ruptura de Habermas parcial: el sistema no tiene sujeto, ni hermenéutica</a:t>
            </a:r>
          </a:p>
          <a:p>
            <a:pPr>
              <a:buFont typeface="Wingdings 3" pitchFamily="18" charset="2"/>
              <a:buNone/>
            </a:pPr>
            <a:r>
              <a:rPr lang="es-MX" smtClean="0"/>
              <a:t>	Tendencia a universales: Metalenguajes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</TotalTime>
  <Words>203</Words>
  <Application>Microsoft Office PowerPoint</Application>
  <PresentationFormat>Presentación en pantalla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Lucida Sans Unicode</vt:lpstr>
      <vt:lpstr>Arial</vt:lpstr>
      <vt:lpstr>Wingdings 3</vt:lpstr>
      <vt:lpstr>Verdana</vt:lpstr>
      <vt:lpstr>Wingdings 2</vt:lpstr>
      <vt:lpstr>Calibri</vt:lpstr>
      <vt:lpstr>Concurrencia</vt:lpstr>
      <vt:lpstr>HABERMAS</vt:lpstr>
      <vt:lpstr>Teoría de la Acción Comunicativa</vt:lpstr>
      <vt:lpstr>Diapositiva 3</vt:lpstr>
      <vt:lpstr>Diapositiva 4</vt:lpstr>
      <vt:lpstr>Diapositiva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hABERMAS</dc:title>
  <dc:creator>UAM-I</dc:creator>
  <cp:lastModifiedBy>UAMI</cp:lastModifiedBy>
  <cp:revision>6</cp:revision>
  <dcterms:created xsi:type="dcterms:W3CDTF">2011-09-06T16:03:11Z</dcterms:created>
  <dcterms:modified xsi:type="dcterms:W3CDTF">2016-02-10T23:53:11Z</dcterms:modified>
</cp:coreProperties>
</file>