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7" r:id="rId2"/>
    <p:sldId id="258" r:id="rId3"/>
    <p:sldId id="259" r:id="rId4"/>
    <p:sldId id="261" r:id="rId5"/>
    <p:sldId id="262" r:id="rId6"/>
    <p:sldId id="263" r:id="rId7"/>
    <p:sldId id="266" r:id="rId8"/>
    <p:sldId id="267" r:id="rId9"/>
    <p:sldId id="268" r:id="rId10"/>
    <p:sldId id="269" r:id="rId11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8" autoAdjust="0"/>
    <p:restoredTop sz="94711" autoAdjust="0"/>
  </p:normalViewPr>
  <p:slideViewPr>
    <p:cSldViewPr>
      <p:cViewPr varScale="1">
        <p:scale>
          <a:sx n="103" d="100"/>
          <a:sy n="103" d="100"/>
        </p:scale>
        <p:origin x="234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1DC664-E751-4A98-B984-6EA7964373C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A36BC576-A46C-4083-B697-93D9DB12759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MX" altLang="es-MX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Gran Transformación de los Ochenta</a:t>
          </a:r>
          <a:endParaRPr kumimoji="0" lang="es-ES" altLang="es-MX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5D9FD45C-D723-489F-9A14-84DE8B696E80}" type="parTrans" cxnId="{3098D4F8-8EA2-49E7-A506-369CD88EF9F4}">
      <dgm:prSet/>
      <dgm:spPr/>
    </dgm:pt>
    <dgm:pt modelId="{E49DFD4A-43CB-4A0D-ADC0-C751F0ECAF28}" type="sibTrans" cxnId="{3098D4F8-8EA2-49E7-A506-369CD88EF9F4}">
      <dgm:prSet/>
      <dgm:spPr/>
    </dgm:pt>
    <dgm:pt modelId="{5F51FE51-A3C0-449E-A1CF-8AAA50D24C5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MX" altLang="es-MX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Postmodernidad</a:t>
          </a:r>
          <a:endParaRPr kumimoji="0" lang="es-ES" altLang="es-MX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43970F8D-AC23-4C65-8F9E-44C6CF31D769}" type="parTrans" cxnId="{C1BCDE5C-60BA-4A83-A5A6-C0E7D8C8BC22}">
      <dgm:prSet/>
      <dgm:spPr/>
    </dgm:pt>
    <dgm:pt modelId="{CDD48078-8125-42FE-9BF2-DEAD6B836384}" type="sibTrans" cxnId="{C1BCDE5C-60BA-4A83-A5A6-C0E7D8C8BC22}">
      <dgm:prSet/>
      <dgm:spPr/>
    </dgm:pt>
    <dgm:pt modelId="{8A05AABF-4963-4A69-8C1B-AE6C3D2D530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MX" altLang="es-MX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Elección Racional</a:t>
          </a:r>
          <a:endParaRPr kumimoji="0" lang="es-ES" altLang="es-MX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6E819E51-8670-4E0E-83B7-216217E6CD20}" type="parTrans" cxnId="{645B5386-81B0-49AE-9F6B-9561038FDA8D}">
      <dgm:prSet/>
      <dgm:spPr/>
    </dgm:pt>
    <dgm:pt modelId="{9DD91599-AB90-4122-A938-69234683588E}" type="sibTrans" cxnId="{645B5386-81B0-49AE-9F6B-9561038FDA8D}">
      <dgm:prSet/>
      <dgm:spPr/>
    </dgm:pt>
    <dgm:pt modelId="{B4175C97-2961-4D52-9C71-7C312F46BDB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MX" altLang="es-MX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Sistemas</a:t>
          </a:r>
          <a:endParaRPr kumimoji="0" lang="es-ES" altLang="es-MX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AB8FF266-94A7-4A89-90F8-320A833C63FF}" type="parTrans" cxnId="{6A1308FC-2AFE-421F-89E5-6E9C04071949}">
      <dgm:prSet/>
      <dgm:spPr/>
    </dgm:pt>
    <dgm:pt modelId="{D0B7FDAF-249D-4990-83E0-9447C4A5DB23}" type="sibTrans" cxnId="{6A1308FC-2AFE-421F-89E5-6E9C04071949}">
      <dgm:prSet/>
      <dgm:spPr/>
    </dgm:pt>
    <dgm:pt modelId="{5AB30B52-7E58-40CE-B4E5-7A4313C2264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MX" altLang="es-MX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Nueva Hermenéutica</a:t>
          </a:r>
          <a:endParaRPr kumimoji="0" lang="es-ES" altLang="es-MX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E2593C95-C182-4BB6-BBD4-A938256E7653}" type="parTrans" cxnId="{EAB6D4F1-98D8-41D8-84C9-1E48908EB5E1}">
      <dgm:prSet/>
      <dgm:spPr/>
    </dgm:pt>
    <dgm:pt modelId="{DD230B84-BCD2-4888-A28D-BFC6DEBAB246}" type="sibTrans" cxnId="{EAB6D4F1-98D8-41D8-84C9-1E48908EB5E1}">
      <dgm:prSet/>
      <dgm:spPr/>
    </dgm:pt>
    <dgm:pt modelId="{2CE8243E-72E9-46BE-B8B3-1F2FF20258A4}" type="pres">
      <dgm:prSet presAssocID="{AA1DC664-E751-4A98-B984-6EA7964373C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8C04B50-9E92-4288-BC0A-DE74465FF9DD}" type="pres">
      <dgm:prSet presAssocID="{A36BC576-A46C-4083-B697-93D9DB127596}" presName="hierRoot1" presStyleCnt="0">
        <dgm:presLayoutVars>
          <dgm:hierBranch/>
        </dgm:presLayoutVars>
      </dgm:prSet>
      <dgm:spPr/>
    </dgm:pt>
    <dgm:pt modelId="{32C78834-E0E9-4320-BA23-1022BC03A799}" type="pres">
      <dgm:prSet presAssocID="{A36BC576-A46C-4083-B697-93D9DB127596}" presName="rootComposite1" presStyleCnt="0"/>
      <dgm:spPr/>
    </dgm:pt>
    <dgm:pt modelId="{464D7AD6-19B1-4AA8-93F5-8653663DB997}" type="pres">
      <dgm:prSet presAssocID="{A36BC576-A46C-4083-B697-93D9DB127596}" presName="rootText1" presStyleLbl="node0" presStyleIdx="0" presStyleCnt="1">
        <dgm:presLayoutVars>
          <dgm:chPref val="3"/>
        </dgm:presLayoutVars>
      </dgm:prSet>
      <dgm:spPr/>
    </dgm:pt>
    <dgm:pt modelId="{AC31482A-FBDC-45BF-9124-0EF0D979C38E}" type="pres">
      <dgm:prSet presAssocID="{A36BC576-A46C-4083-B697-93D9DB127596}" presName="rootConnector1" presStyleLbl="node1" presStyleIdx="0" presStyleCnt="0"/>
      <dgm:spPr/>
    </dgm:pt>
    <dgm:pt modelId="{CE25F10D-C9A1-43D1-8B53-4287F567BD8D}" type="pres">
      <dgm:prSet presAssocID="{A36BC576-A46C-4083-B697-93D9DB127596}" presName="hierChild2" presStyleCnt="0"/>
      <dgm:spPr/>
    </dgm:pt>
    <dgm:pt modelId="{1B376D37-354F-494E-9B2C-19056C519394}" type="pres">
      <dgm:prSet presAssocID="{43970F8D-AC23-4C65-8F9E-44C6CF31D769}" presName="Name35" presStyleLbl="parChTrans1D2" presStyleIdx="0" presStyleCnt="4"/>
      <dgm:spPr/>
    </dgm:pt>
    <dgm:pt modelId="{94B25BDD-891B-4FC0-94B6-C1C1D60CC837}" type="pres">
      <dgm:prSet presAssocID="{5F51FE51-A3C0-449E-A1CF-8AAA50D24C5E}" presName="hierRoot2" presStyleCnt="0">
        <dgm:presLayoutVars>
          <dgm:hierBranch/>
        </dgm:presLayoutVars>
      </dgm:prSet>
      <dgm:spPr/>
    </dgm:pt>
    <dgm:pt modelId="{EBC4105E-4D24-4256-8494-9CD778EDC539}" type="pres">
      <dgm:prSet presAssocID="{5F51FE51-A3C0-449E-A1CF-8AAA50D24C5E}" presName="rootComposite" presStyleCnt="0"/>
      <dgm:spPr/>
    </dgm:pt>
    <dgm:pt modelId="{9A9B5A0A-4C0A-43D2-A8B2-162E8A669A55}" type="pres">
      <dgm:prSet presAssocID="{5F51FE51-A3C0-449E-A1CF-8AAA50D24C5E}" presName="rootText" presStyleLbl="node2" presStyleIdx="0" presStyleCnt="4">
        <dgm:presLayoutVars>
          <dgm:chPref val="3"/>
        </dgm:presLayoutVars>
      </dgm:prSet>
      <dgm:spPr/>
    </dgm:pt>
    <dgm:pt modelId="{E4B15181-C32A-4B9A-8D20-F277D0C5AC54}" type="pres">
      <dgm:prSet presAssocID="{5F51FE51-A3C0-449E-A1CF-8AAA50D24C5E}" presName="rootConnector" presStyleLbl="node2" presStyleIdx="0" presStyleCnt="4"/>
      <dgm:spPr/>
    </dgm:pt>
    <dgm:pt modelId="{3660AC97-B647-47C1-A943-B424D6A32A87}" type="pres">
      <dgm:prSet presAssocID="{5F51FE51-A3C0-449E-A1CF-8AAA50D24C5E}" presName="hierChild4" presStyleCnt="0"/>
      <dgm:spPr/>
    </dgm:pt>
    <dgm:pt modelId="{5108EE37-0D06-4A5A-A112-A5B1BB712A5C}" type="pres">
      <dgm:prSet presAssocID="{5F51FE51-A3C0-449E-A1CF-8AAA50D24C5E}" presName="hierChild5" presStyleCnt="0"/>
      <dgm:spPr/>
    </dgm:pt>
    <dgm:pt modelId="{F769D754-99A4-4DCA-AE39-47E1C255F1AB}" type="pres">
      <dgm:prSet presAssocID="{6E819E51-8670-4E0E-83B7-216217E6CD20}" presName="Name35" presStyleLbl="parChTrans1D2" presStyleIdx="1" presStyleCnt="4"/>
      <dgm:spPr/>
    </dgm:pt>
    <dgm:pt modelId="{793F465B-7D1B-4DAA-AAB1-7E5514418C43}" type="pres">
      <dgm:prSet presAssocID="{8A05AABF-4963-4A69-8C1B-AE6C3D2D5305}" presName="hierRoot2" presStyleCnt="0">
        <dgm:presLayoutVars>
          <dgm:hierBranch/>
        </dgm:presLayoutVars>
      </dgm:prSet>
      <dgm:spPr/>
    </dgm:pt>
    <dgm:pt modelId="{9E4D7B96-D822-4BE5-A923-46362B7732D0}" type="pres">
      <dgm:prSet presAssocID="{8A05AABF-4963-4A69-8C1B-AE6C3D2D5305}" presName="rootComposite" presStyleCnt="0"/>
      <dgm:spPr/>
    </dgm:pt>
    <dgm:pt modelId="{39309A9F-AB28-48A1-B34E-09660C65E730}" type="pres">
      <dgm:prSet presAssocID="{8A05AABF-4963-4A69-8C1B-AE6C3D2D5305}" presName="rootText" presStyleLbl="node2" presStyleIdx="1" presStyleCnt="4">
        <dgm:presLayoutVars>
          <dgm:chPref val="3"/>
        </dgm:presLayoutVars>
      </dgm:prSet>
      <dgm:spPr/>
    </dgm:pt>
    <dgm:pt modelId="{8D51066C-6C3D-44D7-8183-A901AAFE239E}" type="pres">
      <dgm:prSet presAssocID="{8A05AABF-4963-4A69-8C1B-AE6C3D2D5305}" presName="rootConnector" presStyleLbl="node2" presStyleIdx="1" presStyleCnt="4"/>
      <dgm:spPr/>
    </dgm:pt>
    <dgm:pt modelId="{E142108C-A3DF-4AB9-A172-4ED81C4FC3B9}" type="pres">
      <dgm:prSet presAssocID="{8A05AABF-4963-4A69-8C1B-AE6C3D2D5305}" presName="hierChild4" presStyleCnt="0"/>
      <dgm:spPr/>
    </dgm:pt>
    <dgm:pt modelId="{C013D61C-1E63-4EA2-B1BA-938CB06A8A60}" type="pres">
      <dgm:prSet presAssocID="{8A05AABF-4963-4A69-8C1B-AE6C3D2D5305}" presName="hierChild5" presStyleCnt="0"/>
      <dgm:spPr/>
    </dgm:pt>
    <dgm:pt modelId="{D1776FF8-A3E0-4729-8F85-F63E5A26FF76}" type="pres">
      <dgm:prSet presAssocID="{AB8FF266-94A7-4A89-90F8-320A833C63FF}" presName="Name35" presStyleLbl="parChTrans1D2" presStyleIdx="2" presStyleCnt="4"/>
      <dgm:spPr/>
    </dgm:pt>
    <dgm:pt modelId="{D39E826D-3038-4B6B-88BD-BE24559B2988}" type="pres">
      <dgm:prSet presAssocID="{B4175C97-2961-4D52-9C71-7C312F46BDB1}" presName="hierRoot2" presStyleCnt="0">
        <dgm:presLayoutVars>
          <dgm:hierBranch/>
        </dgm:presLayoutVars>
      </dgm:prSet>
      <dgm:spPr/>
    </dgm:pt>
    <dgm:pt modelId="{D8AAFE1C-C5F8-4D80-9629-66E32C0CBD36}" type="pres">
      <dgm:prSet presAssocID="{B4175C97-2961-4D52-9C71-7C312F46BDB1}" presName="rootComposite" presStyleCnt="0"/>
      <dgm:spPr/>
    </dgm:pt>
    <dgm:pt modelId="{24A72E82-1EDD-49DB-818D-8FDD7909282F}" type="pres">
      <dgm:prSet presAssocID="{B4175C97-2961-4D52-9C71-7C312F46BDB1}" presName="rootText" presStyleLbl="node2" presStyleIdx="2" presStyleCnt="4">
        <dgm:presLayoutVars>
          <dgm:chPref val="3"/>
        </dgm:presLayoutVars>
      </dgm:prSet>
      <dgm:spPr/>
    </dgm:pt>
    <dgm:pt modelId="{14C4E334-0C2E-4AD8-A568-9E82C1DA7E46}" type="pres">
      <dgm:prSet presAssocID="{B4175C97-2961-4D52-9C71-7C312F46BDB1}" presName="rootConnector" presStyleLbl="node2" presStyleIdx="2" presStyleCnt="4"/>
      <dgm:spPr/>
    </dgm:pt>
    <dgm:pt modelId="{F6661E9C-35C7-4A44-968C-E29D9BA8C1BB}" type="pres">
      <dgm:prSet presAssocID="{B4175C97-2961-4D52-9C71-7C312F46BDB1}" presName="hierChild4" presStyleCnt="0"/>
      <dgm:spPr/>
    </dgm:pt>
    <dgm:pt modelId="{132B9C99-83ED-4107-A277-27E6B72D9A8A}" type="pres">
      <dgm:prSet presAssocID="{B4175C97-2961-4D52-9C71-7C312F46BDB1}" presName="hierChild5" presStyleCnt="0"/>
      <dgm:spPr/>
    </dgm:pt>
    <dgm:pt modelId="{63E28B63-2FBC-4A33-85AE-E7B4991B1498}" type="pres">
      <dgm:prSet presAssocID="{E2593C95-C182-4BB6-BBD4-A938256E7653}" presName="Name35" presStyleLbl="parChTrans1D2" presStyleIdx="3" presStyleCnt="4"/>
      <dgm:spPr/>
    </dgm:pt>
    <dgm:pt modelId="{B897BF80-AD9E-49C0-97C6-F78C7561AB34}" type="pres">
      <dgm:prSet presAssocID="{5AB30B52-7E58-40CE-B4E5-7A4313C22649}" presName="hierRoot2" presStyleCnt="0">
        <dgm:presLayoutVars>
          <dgm:hierBranch/>
        </dgm:presLayoutVars>
      </dgm:prSet>
      <dgm:spPr/>
    </dgm:pt>
    <dgm:pt modelId="{2E0EB4C9-D934-460B-9F7D-3CA76B1B2638}" type="pres">
      <dgm:prSet presAssocID="{5AB30B52-7E58-40CE-B4E5-7A4313C22649}" presName="rootComposite" presStyleCnt="0"/>
      <dgm:spPr/>
    </dgm:pt>
    <dgm:pt modelId="{FF229C98-539F-4868-966C-C9970E170F61}" type="pres">
      <dgm:prSet presAssocID="{5AB30B52-7E58-40CE-B4E5-7A4313C22649}" presName="rootText" presStyleLbl="node2" presStyleIdx="3" presStyleCnt="4">
        <dgm:presLayoutVars>
          <dgm:chPref val="3"/>
        </dgm:presLayoutVars>
      </dgm:prSet>
      <dgm:spPr/>
    </dgm:pt>
    <dgm:pt modelId="{EF656C52-E33C-4F36-916B-D66881C7EF2A}" type="pres">
      <dgm:prSet presAssocID="{5AB30B52-7E58-40CE-B4E5-7A4313C22649}" presName="rootConnector" presStyleLbl="node2" presStyleIdx="3" presStyleCnt="4"/>
      <dgm:spPr/>
    </dgm:pt>
    <dgm:pt modelId="{1FE5023F-EE82-4F42-AF7A-CA9EB5906FF1}" type="pres">
      <dgm:prSet presAssocID="{5AB30B52-7E58-40CE-B4E5-7A4313C22649}" presName="hierChild4" presStyleCnt="0"/>
      <dgm:spPr/>
    </dgm:pt>
    <dgm:pt modelId="{47EB7EF7-63D8-4829-A697-F4F913ECFE80}" type="pres">
      <dgm:prSet presAssocID="{5AB30B52-7E58-40CE-B4E5-7A4313C22649}" presName="hierChild5" presStyleCnt="0"/>
      <dgm:spPr/>
    </dgm:pt>
    <dgm:pt modelId="{20AB7B76-02DD-42E7-86AE-DC0D6E7784E9}" type="pres">
      <dgm:prSet presAssocID="{A36BC576-A46C-4083-B697-93D9DB127596}" presName="hierChild3" presStyleCnt="0"/>
      <dgm:spPr/>
    </dgm:pt>
  </dgm:ptLst>
  <dgm:cxnLst>
    <dgm:cxn modelId="{E09DE4A3-A675-4B19-B271-78AC908B1926}" type="presOf" srcId="{5AB30B52-7E58-40CE-B4E5-7A4313C22649}" destId="{FF229C98-539F-4868-966C-C9970E170F61}" srcOrd="0" destOrd="0" presId="urn:microsoft.com/office/officeart/2005/8/layout/orgChart1"/>
    <dgm:cxn modelId="{CB95BFE5-A94C-497F-B084-5A0DEFC2D219}" type="presOf" srcId="{AB8FF266-94A7-4A89-90F8-320A833C63FF}" destId="{D1776FF8-A3E0-4729-8F85-F63E5A26FF76}" srcOrd="0" destOrd="0" presId="urn:microsoft.com/office/officeart/2005/8/layout/orgChart1"/>
    <dgm:cxn modelId="{0D92C128-1C65-4541-A5DE-199C90D4FD9C}" type="presOf" srcId="{8A05AABF-4963-4A69-8C1B-AE6C3D2D5305}" destId="{39309A9F-AB28-48A1-B34E-09660C65E730}" srcOrd="0" destOrd="0" presId="urn:microsoft.com/office/officeart/2005/8/layout/orgChart1"/>
    <dgm:cxn modelId="{4BC61EF6-9916-472C-BA10-5124E7347591}" type="presOf" srcId="{8A05AABF-4963-4A69-8C1B-AE6C3D2D5305}" destId="{8D51066C-6C3D-44D7-8183-A901AAFE239E}" srcOrd="1" destOrd="0" presId="urn:microsoft.com/office/officeart/2005/8/layout/orgChart1"/>
    <dgm:cxn modelId="{5CDD2AF0-48A9-40F2-AD9C-1B57F76A3602}" type="presOf" srcId="{43970F8D-AC23-4C65-8F9E-44C6CF31D769}" destId="{1B376D37-354F-494E-9B2C-19056C519394}" srcOrd="0" destOrd="0" presId="urn:microsoft.com/office/officeart/2005/8/layout/orgChart1"/>
    <dgm:cxn modelId="{C1BCDE5C-60BA-4A83-A5A6-C0E7D8C8BC22}" srcId="{A36BC576-A46C-4083-B697-93D9DB127596}" destId="{5F51FE51-A3C0-449E-A1CF-8AAA50D24C5E}" srcOrd="0" destOrd="0" parTransId="{43970F8D-AC23-4C65-8F9E-44C6CF31D769}" sibTransId="{CDD48078-8125-42FE-9BF2-DEAD6B836384}"/>
    <dgm:cxn modelId="{A103C2A1-FA73-4E3B-95AD-55F7A4CB8699}" type="presOf" srcId="{5F51FE51-A3C0-449E-A1CF-8AAA50D24C5E}" destId="{9A9B5A0A-4C0A-43D2-A8B2-162E8A669A55}" srcOrd="0" destOrd="0" presId="urn:microsoft.com/office/officeart/2005/8/layout/orgChart1"/>
    <dgm:cxn modelId="{97656765-F22F-4B44-9C89-B4D4DF4ECD42}" type="presOf" srcId="{E2593C95-C182-4BB6-BBD4-A938256E7653}" destId="{63E28B63-2FBC-4A33-85AE-E7B4991B1498}" srcOrd="0" destOrd="0" presId="urn:microsoft.com/office/officeart/2005/8/layout/orgChart1"/>
    <dgm:cxn modelId="{0932D357-A552-4FE3-8903-B7E8FFFEBA5A}" type="presOf" srcId="{B4175C97-2961-4D52-9C71-7C312F46BDB1}" destId="{24A72E82-1EDD-49DB-818D-8FDD7909282F}" srcOrd="0" destOrd="0" presId="urn:microsoft.com/office/officeart/2005/8/layout/orgChart1"/>
    <dgm:cxn modelId="{3098D4F8-8EA2-49E7-A506-369CD88EF9F4}" srcId="{AA1DC664-E751-4A98-B984-6EA7964373C8}" destId="{A36BC576-A46C-4083-B697-93D9DB127596}" srcOrd="0" destOrd="0" parTransId="{5D9FD45C-D723-489F-9A14-84DE8B696E80}" sibTransId="{E49DFD4A-43CB-4A0D-ADC0-C751F0ECAF28}"/>
    <dgm:cxn modelId="{46422673-80F8-4992-8F4F-4B0D3D711551}" type="presOf" srcId="{B4175C97-2961-4D52-9C71-7C312F46BDB1}" destId="{14C4E334-0C2E-4AD8-A568-9E82C1DA7E46}" srcOrd="1" destOrd="0" presId="urn:microsoft.com/office/officeart/2005/8/layout/orgChart1"/>
    <dgm:cxn modelId="{EAB6D4F1-98D8-41D8-84C9-1E48908EB5E1}" srcId="{A36BC576-A46C-4083-B697-93D9DB127596}" destId="{5AB30B52-7E58-40CE-B4E5-7A4313C22649}" srcOrd="3" destOrd="0" parTransId="{E2593C95-C182-4BB6-BBD4-A938256E7653}" sibTransId="{DD230B84-BCD2-4888-A28D-BFC6DEBAB246}"/>
    <dgm:cxn modelId="{B1AC6220-416F-4F4F-97A7-2F84997EB4FD}" type="presOf" srcId="{AA1DC664-E751-4A98-B984-6EA7964373C8}" destId="{2CE8243E-72E9-46BE-B8B3-1F2FF20258A4}" srcOrd="0" destOrd="0" presId="urn:microsoft.com/office/officeart/2005/8/layout/orgChart1"/>
    <dgm:cxn modelId="{9E2744C5-74C0-4421-9868-3B153152B765}" type="presOf" srcId="{5AB30B52-7E58-40CE-B4E5-7A4313C22649}" destId="{EF656C52-E33C-4F36-916B-D66881C7EF2A}" srcOrd="1" destOrd="0" presId="urn:microsoft.com/office/officeart/2005/8/layout/orgChart1"/>
    <dgm:cxn modelId="{645B5386-81B0-49AE-9F6B-9561038FDA8D}" srcId="{A36BC576-A46C-4083-B697-93D9DB127596}" destId="{8A05AABF-4963-4A69-8C1B-AE6C3D2D5305}" srcOrd="1" destOrd="0" parTransId="{6E819E51-8670-4E0E-83B7-216217E6CD20}" sibTransId="{9DD91599-AB90-4122-A938-69234683588E}"/>
    <dgm:cxn modelId="{23376763-083D-4B19-963C-0C66AE82EF77}" type="presOf" srcId="{A36BC576-A46C-4083-B697-93D9DB127596}" destId="{464D7AD6-19B1-4AA8-93F5-8653663DB997}" srcOrd="0" destOrd="0" presId="urn:microsoft.com/office/officeart/2005/8/layout/orgChart1"/>
    <dgm:cxn modelId="{DBABB3E3-CDDE-4DB6-9C2F-7E388AC6F9B4}" type="presOf" srcId="{6E819E51-8670-4E0E-83B7-216217E6CD20}" destId="{F769D754-99A4-4DCA-AE39-47E1C255F1AB}" srcOrd="0" destOrd="0" presId="urn:microsoft.com/office/officeart/2005/8/layout/orgChart1"/>
    <dgm:cxn modelId="{6A1308FC-2AFE-421F-89E5-6E9C04071949}" srcId="{A36BC576-A46C-4083-B697-93D9DB127596}" destId="{B4175C97-2961-4D52-9C71-7C312F46BDB1}" srcOrd="2" destOrd="0" parTransId="{AB8FF266-94A7-4A89-90F8-320A833C63FF}" sibTransId="{D0B7FDAF-249D-4990-83E0-9447C4A5DB23}"/>
    <dgm:cxn modelId="{3F4D7FA0-111C-4F0F-A0F4-09CB117382A3}" type="presOf" srcId="{A36BC576-A46C-4083-B697-93D9DB127596}" destId="{AC31482A-FBDC-45BF-9124-0EF0D979C38E}" srcOrd="1" destOrd="0" presId="urn:microsoft.com/office/officeart/2005/8/layout/orgChart1"/>
    <dgm:cxn modelId="{209F837D-9925-4B0B-9A03-3E7EC8F462AA}" type="presOf" srcId="{5F51FE51-A3C0-449E-A1CF-8AAA50D24C5E}" destId="{E4B15181-C32A-4B9A-8D20-F277D0C5AC54}" srcOrd="1" destOrd="0" presId="urn:microsoft.com/office/officeart/2005/8/layout/orgChart1"/>
    <dgm:cxn modelId="{1EEF39B9-8BC5-4952-945D-801962F6B8EF}" type="presParOf" srcId="{2CE8243E-72E9-46BE-B8B3-1F2FF20258A4}" destId="{A8C04B50-9E92-4288-BC0A-DE74465FF9DD}" srcOrd="0" destOrd="0" presId="urn:microsoft.com/office/officeart/2005/8/layout/orgChart1"/>
    <dgm:cxn modelId="{F4DE7089-8E13-4D33-9C22-1F4AF1F32B9C}" type="presParOf" srcId="{A8C04B50-9E92-4288-BC0A-DE74465FF9DD}" destId="{32C78834-E0E9-4320-BA23-1022BC03A799}" srcOrd="0" destOrd="0" presId="urn:microsoft.com/office/officeart/2005/8/layout/orgChart1"/>
    <dgm:cxn modelId="{7C567758-062C-4086-A612-F685A2B8DF95}" type="presParOf" srcId="{32C78834-E0E9-4320-BA23-1022BC03A799}" destId="{464D7AD6-19B1-4AA8-93F5-8653663DB997}" srcOrd="0" destOrd="0" presId="urn:microsoft.com/office/officeart/2005/8/layout/orgChart1"/>
    <dgm:cxn modelId="{F0786205-02CE-48BA-BC17-0CC4037A4D97}" type="presParOf" srcId="{32C78834-E0E9-4320-BA23-1022BC03A799}" destId="{AC31482A-FBDC-45BF-9124-0EF0D979C38E}" srcOrd="1" destOrd="0" presId="urn:microsoft.com/office/officeart/2005/8/layout/orgChart1"/>
    <dgm:cxn modelId="{E66E7B3D-0834-49D5-A6D4-8BDBF8BA2575}" type="presParOf" srcId="{A8C04B50-9E92-4288-BC0A-DE74465FF9DD}" destId="{CE25F10D-C9A1-43D1-8B53-4287F567BD8D}" srcOrd="1" destOrd="0" presId="urn:microsoft.com/office/officeart/2005/8/layout/orgChart1"/>
    <dgm:cxn modelId="{E79C8DCC-4CBB-4E3C-94CB-FA8D09C4B6F5}" type="presParOf" srcId="{CE25F10D-C9A1-43D1-8B53-4287F567BD8D}" destId="{1B376D37-354F-494E-9B2C-19056C519394}" srcOrd="0" destOrd="0" presId="urn:microsoft.com/office/officeart/2005/8/layout/orgChart1"/>
    <dgm:cxn modelId="{4BCB28F7-AB16-4170-B0E6-510EB1F58D28}" type="presParOf" srcId="{CE25F10D-C9A1-43D1-8B53-4287F567BD8D}" destId="{94B25BDD-891B-4FC0-94B6-C1C1D60CC837}" srcOrd="1" destOrd="0" presId="urn:microsoft.com/office/officeart/2005/8/layout/orgChart1"/>
    <dgm:cxn modelId="{CFDFF3FB-549A-4B9F-AC15-5E5C7C4EF34E}" type="presParOf" srcId="{94B25BDD-891B-4FC0-94B6-C1C1D60CC837}" destId="{EBC4105E-4D24-4256-8494-9CD778EDC539}" srcOrd="0" destOrd="0" presId="urn:microsoft.com/office/officeart/2005/8/layout/orgChart1"/>
    <dgm:cxn modelId="{DCFDFCC2-65AB-4E11-8B7F-DBB5F54BBE29}" type="presParOf" srcId="{EBC4105E-4D24-4256-8494-9CD778EDC539}" destId="{9A9B5A0A-4C0A-43D2-A8B2-162E8A669A55}" srcOrd="0" destOrd="0" presId="urn:microsoft.com/office/officeart/2005/8/layout/orgChart1"/>
    <dgm:cxn modelId="{8BF6939F-C21C-4A74-8596-B60049C1DDD2}" type="presParOf" srcId="{EBC4105E-4D24-4256-8494-9CD778EDC539}" destId="{E4B15181-C32A-4B9A-8D20-F277D0C5AC54}" srcOrd="1" destOrd="0" presId="urn:microsoft.com/office/officeart/2005/8/layout/orgChart1"/>
    <dgm:cxn modelId="{38274AB2-90C7-4BE4-B1A5-5BAA671EECAE}" type="presParOf" srcId="{94B25BDD-891B-4FC0-94B6-C1C1D60CC837}" destId="{3660AC97-B647-47C1-A943-B424D6A32A87}" srcOrd="1" destOrd="0" presId="urn:microsoft.com/office/officeart/2005/8/layout/orgChart1"/>
    <dgm:cxn modelId="{B0155FD2-94E3-481E-990A-FBADFBC88FBB}" type="presParOf" srcId="{94B25BDD-891B-4FC0-94B6-C1C1D60CC837}" destId="{5108EE37-0D06-4A5A-A112-A5B1BB712A5C}" srcOrd="2" destOrd="0" presId="urn:microsoft.com/office/officeart/2005/8/layout/orgChart1"/>
    <dgm:cxn modelId="{1E8C228B-C772-4860-9B94-D9D86F549F8C}" type="presParOf" srcId="{CE25F10D-C9A1-43D1-8B53-4287F567BD8D}" destId="{F769D754-99A4-4DCA-AE39-47E1C255F1AB}" srcOrd="2" destOrd="0" presId="urn:microsoft.com/office/officeart/2005/8/layout/orgChart1"/>
    <dgm:cxn modelId="{823B0F2F-904A-4B44-AC62-8355FDD752DE}" type="presParOf" srcId="{CE25F10D-C9A1-43D1-8B53-4287F567BD8D}" destId="{793F465B-7D1B-4DAA-AAB1-7E5514418C43}" srcOrd="3" destOrd="0" presId="urn:microsoft.com/office/officeart/2005/8/layout/orgChart1"/>
    <dgm:cxn modelId="{E884C7FF-1D0C-4364-A05F-188DBAD37C4C}" type="presParOf" srcId="{793F465B-7D1B-4DAA-AAB1-7E5514418C43}" destId="{9E4D7B96-D822-4BE5-A923-46362B7732D0}" srcOrd="0" destOrd="0" presId="urn:microsoft.com/office/officeart/2005/8/layout/orgChart1"/>
    <dgm:cxn modelId="{CF0AEB85-7063-4F8F-BA8B-904041084707}" type="presParOf" srcId="{9E4D7B96-D822-4BE5-A923-46362B7732D0}" destId="{39309A9F-AB28-48A1-B34E-09660C65E730}" srcOrd="0" destOrd="0" presId="urn:microsoft.com/office/officeart/2005/8/layout/orgChart1"/>
    <dgm:cxn modelId="{3B557222-0971-4E73-8C76-0CF8853B6698}" type="presParOf" srcId="{9E4D7B96-D822-4BE5-A923-46362B7732D0}" destId="{8D51066C-6C3D-44D7-8183-A901AAFE239E}" srcOrd="1" destOrd="0" presId="urn:microsoft.com/office/officeart/2005/8/layout/orgChart1"/>
    <dgm:cxn modelId="{EA5420E4-E19C-49AB-9483-6CF6F604F9C2}" type="presParOf" srcId="{793F465B-7D1B-4DAA-AAB1-7E5514418C43}" destId="{E142108C-A3DF-4AB9-A172-4ED81C4FC3B9}" srcOrd="1" destOrd="0" presId="urn:microsoft.com/office/officeart/2005/8/layout/orgChart1"/>
    <dgm:cxn modelId="{31CA6831-4C8B-4D0C-8D9E-00949C9F64CF}" type="presParOf" srcId="{793F465B-7D1B-4DAA-AAB1-7E5514418C43}" destId="{C013D61C-1E63-4EA2-B1BA-938CB06A8A60}" srcOrd="2" destOrd="0" presId="urn:microsoft.com/office/officeart/2005/8/layout/orgChart1"/>
    <dgm:cxn modelId="{9D68BF78-AADA-4277-9CF3-F8BB20F3ADB8}" type="presParOf" srcId="{CE25F10D-C9A1-43D1-8B53-4287F567BD8D}" destId="{D1776FF8-A3E0-4729-8F85-F63E5A26FF76}" srcOrd="4" destOrd="0" presId="urn:microsoft.com/office/officeart/2005/8/layout/orgChart1"/>
    <dgm:cxn modelId="{72F6AC04-23D0-45DE-9D46-CCDF02C55F56}" type="presParOf" srcId="{CE25F10D-C9A1-43D1-8B53-4287F567BD8D}" destId="{D39E826D-3038-4B6B-88BD-BE24559B2988}" srcOrd="5" destOrd="0" presId="urn:microsoft.com/office/officeart/2005/8/layout/orgChart1"/>
    <dgm:cxn modelId="{321AE585-5F17-4A57-A522-99EA0419E99D}" type="presParOf" srcId="{D39E826D-3038-4B6B-88BD-BE24559B2988}" destId="{D8AAFE1C-C5F8-4D80-9629-66E32C0CBD36}" srcOrd="0" destOrd="0" presId="urn:microsoft.com/office/officeart/2005/8/layout/orgChart1"/>
    <dgm:cxn modelId="{01026777-CF42-4199-B51A-A4B24ECC9CDE}" type="presParOf" srcId="{D8AAFE1C-C5F8-4D80-9629-66E32C0CBD36}" destId="{24A72E82-1EDD-49DB-818D-8FDD7909282F}" srcOrd="0" destOrd="0" presId="urn:microsoft.com/office/officeart/2005/8/layout/orgChart1"/>
    <dgm:cxn modelId="{F76812C0-6F1A-4C73-9C6E-F8B563093CAB}" type="presParOf" srcId="{D8AAFE1C-C5F8-4D80-9629-66E32C0CBD36}" destId="{14C4E334-0C2E-4AD8-A568-9E82C1DA7E46}" srcOrd="1" destOrd="0" presId="urn:microsoft.com/office/officeart/2005/8/layout/orgChart1"/>
    <dgm:cxn modelId="{345B760D-3BC8-4A5A-BE4A-5C661A4B7DE5}" type="presParOf" srcId="{D39E826D-3038-4B6B-88BD-BE24559B2988}" destId="{F6661E9C-35C7-4A44-968C-E29D9BA8C1BB}" srcOrd="1" destOrd="0" presId="urn:microsoft.com/office/officeart/2005/8/layout/orgChart1"/>
    <dgm:cxn modelId="{4B70EC67-3C7C-4272-A657-EF9BF8241926}" type="presParOf" srcId="{D39E826D-3038-4B6B-88BD-BE24559B2988}" destId="{132B9C99-83ED-4107-A277-27E6B72D9A8A}" srcOrd="2" destOrd="0" presId="urn:microsoft.com/office/officeart/2005/8/layout/orgChart1"/>
    <dgm:cxn modelId="{A1BD5441-7A28-44C7-BDBD-6C2E2A59995F}" type="presParOf" srcId="{CE25F10D-C9A1-43D1-8B53-4287F567BD8D}" destId="{63E28B63-2FBC-4A33-85AE-E7B4991B1498}" srcOrd="6" destOrd="0" presId="urn:microsoft.com/office/officeart/2005/8/layout/orgChart1"/>
    <dgm:cxn modelId="{B725260B-B892-4B25-BF4E-AD7D37DBFE15}" type="presParOf" srcId="{CE25F10D-C9A1-43D1-8B53-4287F567BD8D}" destId="{B897BF80-AD9E-49C0-97C6-F78C7561AB34}" srcOrd="7" destOrd="0" presId="urn:microsoft.com/office/officeart/2005/8/layout/orgChart1"/>
    <dgm:cxn modelId="{14F91AEF-A8BA-444A-A0B8-1428FA1C2427}" type="presParOf" srcId="{B897BF80-AD9E-49C0-97C6-F78C7561AB34}" destId="{2E0EB4C9-D934-460B-9F7D-3CA76B1B2638}" srcOrd="0" destOrd="0" presId="urn:microsoft.com/office/officeart/2005/8/layout/orgChart1"/>
    <dgm:cxn modelId="{E1662182-360F-477E-B770-761D05B24E9E}" type="presParOf" srcId="{2E0EB4C9-D934-460B-9F7D-3CA76B1B2638}" destId="{FF229C98-539F-4868-966C-C9970E170F61}" srcOrd="0" destOrd="0" presId="urn:microsoft.com/office/officeart/2005/8/layout/orgChart1"/>
    <dgm:cxn modelId="{30102E70-83BE-4E06-8787-876EEBBDE40C}" type="presParOf" srcId="{2E0EB4C9-D934-460B-9F7D-3CA76B1B2638}" destId="{EF656C52-E33C-4F36-916B-D66881C7EF2A}" srcOrd="1" destOrd="0" presId="urn:microsoft.com/office/officeart/2005/8/layout/orgChart1"/>
    <dgm:cxn modelId="{1B2042F4-C58F-4B81-A51C-2D503A3EBAD4}" type="presParOf" srcId="{B897BF80-AD9E-49C0-97C6-F78C7561AB34}" destId="{1FE5023F-EE82-4F42-AF7A-CA9EB5906FF1}" srcOrd="1" destOrd="0" presId="urn:microsoft.com/office/officeart/2005/8/layout/orgChart1"/>
    <dgm:cxn modelId="{8003E3BB-601D-4F2A-84BB-E0F598A9D6D2}" type="presParOf" srcId="{B897BF80-AD9E-49C0-97C6-F78C7561AB34}" destId="{47EB7EF7-63D8-4829-A697-F4F913ECFE80}" srcOrd="2" destOrd="0" presId="urn:microsoft.com/office/officeart/2005/8/layout/orgChart1"/>
    <dgm:cxn modelId="{B304FBE2-5952-4A18-92FA-D72934EC66B5}" type="presParOf" srcId="{A8C04B50-9E92-4288-BC0A-DE74465FF9DD}" destId="{20AB7B76-02DD-42E7-86AE-DC0D6E7784E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5954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2595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grpSp>
          <p:nvGrpSpPr>
            <p:cNvPr id="12595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1259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125968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12596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7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7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7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7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7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7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7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7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7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7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8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8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8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8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8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8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8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125987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125988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89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90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91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92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93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94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95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96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97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98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999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6000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6001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6002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6003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6004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126005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26006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6007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6008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6009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6010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6011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6012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grpSp>
            <p:nvGrpSpPr>
              <p:cNvPr id="126013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26014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s-MX"/>
                </a:p>
              </p:txBody>
            </p:sp>
            <p:sp>
              <p:nvSpPr>
                <p:cNvPr id="126015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s-MX"/>
                </a:p>
              </p:txBody>
            </p:sp>
            <p:sp>
              <p:nvSpPr>
                <p:cNvPr id="126016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s-MX"/>
                </a:p>
              </p:txBody>
            </p:sp>
            <p:sp>
              <p:nvSpPr>
                <p:cNvPr id="126017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s-MX"/>
                </a:p>
              </p:txBody>
            </p:sp>
          </p:grpSp>
        </p:grpSp>
      </p:grpSp>
      <p:sp>
        <p:nvSpPr>
          <p:cNvPr id="126018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126019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126020" name="Rectangle 68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126021" name="Rectangle 69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126022" name="Rectangle 7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2E88689-93AC-47F2-BA50-D7DF0C9CE448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D479C-E288-4E57-9F3A-B8E6B00E767A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09CB95-904B-4633-A0D1-AF00EFA445FF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ítulo y objetos encima del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1433149-9F99-447F-AAEA-2D2EFB30494F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ítulo y 2 objetos encima del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half" idx="3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498D893-0E43-43F0-AE94-8DA53EA2D129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ítulo y texto e imágenes prediseña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imágenes prediseñadas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2EAD6BD-E8E4-4218-AE3D-26EDB611F50C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ítulo y diagrama u organigr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SmartArt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2A85D0C-A5A3-40E1-A9BC-E76C3A0BB975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4AED25A-E6AF-4E45-8E42-B205015B80AF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F73B04-F92D-4B0A-A518-37C32FC63A87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1AC424-87CE-4CA2-A059-3DA1F721C13F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4088AE-A26C-4C6A-BC5B-936AA83ECF3D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3D8FA5-CEC3-4EAE-B2F9-33127162A3B9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16746A-9BED-4201-9CE6-6DC56DBD77D0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598C96-B70B-48A2-84FA-896E34448912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206141-CAE8-41EE-93E1-2D075ACDEF65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68D9E2-4F54-41F5-AFC4-2E1DFDE7620E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grpSp>
        <p:nvGrpSpPr>
          <p:cNvPr id="124931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24932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grpSp>
          <p:nvGrpSpPr>
            <p:cNvPr id="124933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124934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35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36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37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38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39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40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41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42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43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44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124945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124946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47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48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49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50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51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52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53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54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55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56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57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58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59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60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61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62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63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124964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124965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66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67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68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69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70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71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72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73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74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75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76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77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78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79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80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81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124982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24983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84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85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86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87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88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989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grpSp>
            <p:nvGrpSpPr>
              <p:cNvPr id="124990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24991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s-MX"/>
                </a:p>
              </p:txBody>
            </p:sp>
            <p:sp>
              <p:nvSpPr>
                <p:cNvPr id="124992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s-MX"/>
                </a:p>
              </p:txBody>
            </p:sp>
            <p:sp>
              <p:nvSpPr>
                <p:cNvPr id="124993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s-MX"/>
                </a:p>
              </p:txBody>
            </p:sp>
            <p:sp>
              <p:nvSpPr>
                <p:cNvPr id="124994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s-MX"/>
                </a:p>
              </p:txBody>
            </p:sp>
          </p:grpSp>
        </p:grpSp>
      </p:grpSp>
      <p:sp>
        <p:nvSpPr>
          <p:cNvPr id="124995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24996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24997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s-ES"/>
          </a:p>
        </p:txBody>
      </p:sp>
      <p:sp>
        <p:nvSpPr>
          <p:cNvPr id="124998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s-ES"/>
          </a:p>
        </p:txBody>
      </p:sp>
      <p:sp>
        <p:nvSpPr>
          <p:cNvPr id="124999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AF4E4926-6F02-43C9-90F0-85DEEBD77D64}" type="slidenum">
              <a:rPr lang="es-ES"/>
              <a:pPr/>
              <a:t>‹Nº›</a:t>
            </a:fld>
            <a:endParaRPr lang="es-E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MX" b="1">
                <a:latin typeface="Arial Narrow" pitchFamily="34" charset="0"/>
              </a:rPr>
              <a:t>¿HACIA DONDE VA LA TEORIA SOCIAL?</a:t>
            </a:r>
            <a:endParaRPr lang="es-ES" b="1">
              <a:latin typeface="Arial Narrow" pitchFamily="34" charset="0"/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s-MX" sz="2800">
              <a:latin typeface="Arial Narrow" pitchFamily="34" charset="0"/>
            </a:endParaRPr>
          </a:p>
          <a:p>
            <a:r>
              <a:rPr lang="es-MX" sz="2800" b="1">
                <a:latin typeface="Arial Narrow" pitchFamily="34" charset="0"/>
              </a:rPr>
              <a:t>ENRIQUE DE LA GARZA TOLEDO</a:t>
            </a:r>
          </a:p>
          <a:p>
            <a:endParaRPr lang="es-ES" sz="2800"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96975"/>
          </a:xfrm>
        </p:spPr>
        <p:txBody>
          <a:bodyPr/>
          <a:lstStyle/>
          <a:p>
            <a:r>
              <a:rPr lang="es-MX" sz="3600">
                <a:latin typeface="Arial Narrow" pitchFamily="34" charset="0"/>
              </a:rPr>
              <a:t>La Configuración Subjetiva: Red o Conglomerado de códigos para dar sentido</a:t>
            </a:r>
            <a:endParaRPr lang="es-ES" sz="3600">
              <a:latin typeface="Arial Narrow" pitchFamily="34" charset="0"/>
            </a:endParaRP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s-MX">
                <a:effectLst/>
                <a:latin typeface="Arial Narrow" pitchFamily="34" charset="0"/>
              </a:rPr>
              <a:t>Relaciones duras y débiles</a:t>
            </a:r>
          </a:p>
          <a:p>
            <a:pPr marL="609600" indent="-609600">
              <a:buFontTx/>
              <a:buAutoNum type="arabicPeriod"/>
            </a:pPr>
            <a:endParaRPr lang="es-MX">
              <a:effectLst/>
              <a:latin typeface="Arial Narrow" pitchFamily="34" charset="0"/>
            </a:endParaRPr>
          </a:p>
          <a:p>
            <a:pPr marL="609600" indent="-609600">
              <a:buFontTx/>
              <a:buAutoNum type="arabicPeriod"/>
            </a:pPr>
            <a:r>
              <a:rPr lang="es-MX">
                <a:effectLst/>
                <a:latin typeface="Arial Narrow" pitchFamily="34" charset="0"/>
              </a:rPr>
              <a:t>Contradicción, polisemia</a:t>
            </a:r>
          </a:p>
          <a:p>
            <a:pPr marL="609600" indent="-609600">
              <a:buFontTx/>
              <a:buNone/>
            </a:pPr>
            <a:endParaRPr lang="es-ES">
              <a:effectLst/>
              <a:latin typeface="Arial Narrow" pitchFamily="34" charset="0"/>
            </a:endParaRPr>
          </a:p>
        </p:txBody>
      </p:sp>
      <p:sp>
        <p:nvSpPr>
          <p:cNvPr id="86023" name="Oval 7"/>
          <p:cNvSpPr>
            <a:spLocks noChangeArrowheads="1"/>
          </p:cNvSpPr>
          <p:nvPr/>
        </p:nvSpPr>
        <p:spPr bwMode="auto">
          <a:xfrm>
            <a:off x="1835150" y="3429000"/>
            <a:ext cx="5545138" cy="25923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86024" name="Oval 8"/>
          <p:cNvSpPr>
            <a:spLocks noChangeArrowheads="1"/>
          </p:cNvSpPr>
          <p:nvPr/>
        </p:nvSpPr>
        <p:spPr bwMode="auto">
          <a:xfrm>
            <a:off x="2843213" y="3933825"/>
            <a:ext cx="719137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/>
              <a:t>C1</a:t>
            </a:r>
            <a:endParaRPr lang="es-ES"/>
          </a:p>
        </p:txBody>
      </p:sp>
      <p:sp>
        <p:nvSpPr>
          <p:cNvPr id="86025" name="Oval 9"/>
          <p:cNvSpPr>
            <a:spLocks noChangeArrowheads="1"/>
          </p:cNvSpPr>
          <p:nvPr/>
        </p:nvSpPr>
        <p:spPr bwMode="auto">
          <a:xfrm>
            <a:off x="4356100" y="3789363"/>
            <a:ext cx="6477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/>
              <a:t>C2</a:t>
            </a:r>
            <a:endParaRPr lang="es-ES"/>
          </a:p>
        </p:txBody>
      </p:sp>
      <p:sp>
        <p:nvSpPr>
          <p:cNvPr id="86026" name="Oval 10"/>
          <p:cNvSpPr>
            <a:spLocks noChangeArrowheads="1"/>
          </p:cNvSpPr>
          <p:nvPr/>
        </p:nvSpPr>
        <p:spPr bwMode="auto">
          <a:xfrm>
            <a:off x="6011863" y="3933825"/>
            <a:ext cx="792162" cy="4302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/>
              <a:t>C3</a:t>
            </a:r>
            <a:endParaRPr lang="es-ES"/>
          </a:p>
        </p:txBody>
      </p:sp>
      <p:sp>
        <p:nvSpPr>
          <p:cNvPr id="86027" name="Oval 11"/>
          <p:cNvSpPr>
            <a:spLocks noChangeArrowheads="1"/>
          </p:cNvSpPr>
          <p:nvPr/>
        </p:nvSpPr>
        <p:spPr bwMode="auto">
          <a:xfrm>
            <a:off x="5148263" y="5013325"/>
            <a:ext cx="172878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s-MX"/>
          </a:p>
          <a:p>
            <a:pPr algn="ctr"/>
            <a:r>
              <a:rPr lang="es-MX" b="1">
                <a:solidFill>
                  <a:srgbClr val="000000"/>
                </a:solidFill>
              </a:rPr>
              <a:t>Oscuridad</a:t>
            </a:r>
          </a:p>
          <a:p>
            <a:pPr algn="ctr"/>
            <a:endParaRPr lang="es-ES" b="1">
              <a:solidFill>
                <a:srgbClr val="000000"/>
              </a:solidFill>
            </a:endParaRPr>
          </a:p>
        </p:txBody>
      </p:sp>
      <p:sp>
        <p:nvSpPr>
          <p:cNvPr id="86028" name="Oval 12"/>
          <p:cNvSpPr>
            <a:spLocks noChangeArrowheads="1"/>
          </p:cNvSpPr>
          <p:nvPr/>
        </p:nvSpPr>
        <p:spPr bwMode="auto">
          <a:xfrm>
            <a:off x="3059113" y="4941888"/>
            <a:ext cx="863600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/>
              <a:t>C4</a:t>
            </a:r>
            <a:endParaRPr lang="es-ES"/>
          </a:p>
        </p:txBody>
      </p:sp>
      <p:sp>
        <p:nvSpPr>
          <p:cNvPr id="86034" name="Line 18"/>
          <p:cNvSpPr>
            <a:spLocks noChangeShapeType="1"/>
          </p:cNvSpPr>
          <p:nvPr/>
        </p:nvSpPr>
        <p:spPr bwMode="auto">
          <a:xfrm flipV="1">
            <a:off x="3492500" y="4005263"/>
            <a:ext cx="86360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86035" name="Line 19"/>
          <p:cNvSpPr>
            <a:spLocks noChangeShapeType="1"/>
          </p:cNvSpPr>
          <p:nvPr/>
        </p:nvSpPr>
        <p:spPr bwMode="auto">
          <a:xfrm>
            <a:off x="5003800" y="4005263"/>
            <a:ext cx="1008063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86036" name="Line 20"/>
          <p:cNvSpPr>
            <a:spLocks noChangeShapeType="1"/>
          </p:cNvSpPr>
          <p:nvPr/>
        </p:nvSpPr>
        <p:spPr bwMode="auto">
          <a:xfrm flipH="1">
            <a:off x="6227763" y="4365625"/>
            <a:ext cx="144462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86037" name="Line 21"/>
          <p:cNvSpPr>
            <a:spLocks noChangeShapeType="1"/>
          </p:cNvSpPr>
          <p:nvPr/>
        </p:nvSpPr>
        <p:spPr bwMode="auto">
          <a:xfrm>
            <a:off x="3924300" y="5013325"/>
            <a:ext cx="1223963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86038" name="Line 22"/>
          <p:cNvSpPr>
            <a:spLocks noChangeShapeType="1"/>
          </p:cNvSpPr>
          <p:nvPr/>
        </p:nvSpPr>
        <p:spPr bwMode="auto">
          <a:xfrm>
            <a:off x="3419475" y="4149725"/>
            <a:ext cx="1873250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86039" name="Text Box 23"/>
          <p:cNvSpPr txBox="1">
            <a:spLocks noChangeArrowheads="1"/>
          </p:cNvSpPr>
          <p:nvPr/>
        </p:nvSpPr>
        <p:spPr bwMode="auto">
          <a:xfrm rot="972972">
            <a:off x="3343275" y="4508500"/>
            <a:ext cx="1439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600" b="1">
                <a:solidFill>
                  <a:srgbClr val="000000"/>
                </a:solidFill>
                <a:latin typeface="Arial Narrow" pitchFamily="34" charset="0"/>
              </a:rPr>
              <a:t>Contradicción</a:t>
            </a:r>
            <a:endParaRPr lang="es-ES" sz="1600" b="1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86040" name="Text Box 24"/>
          <p:cNvSpPr txBox="1">
            <a:spLocks noChangeArrowheads="1"/>
          </p:cNvSpPr>
          <p:nvPr/>
        </p:nvSpPr>
        <p:spPr bwMode="auto">
          <a:xfrm>
            <a:off x="250825" y="5734050"/>
            <a:ext cx="26654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b="1">
                <a:latin typeface="Arial Narrow" pitchFamily="34" charset="0"/>
              </a:rPr>
              <a:t>SITUACION CONCRETA</a:t>
            </a:r>
            <a:endParaRPr lang="es-ES" b="1">
              <a:latin typeface="Arial Narrow" pitchFamily="34" charset="0"/>
            </a:endParaRPr>
          </a:p>
        </p:txBody>
      </p:sp>
      <p:sp>
        <p:nvSpPr>
          <p:cNvPr id="86041" name="Text Box 25"/>
          <p:cNvSpPr txBox="1">
            <a:spLocks noChangeArrowheads="1"/>
          </p:cNvSpPr>
          <p:nvPr/>
        </p:nvSpPr>
        <p:spPr bwMode="auto">
          <a:xfrm>
            <a:off x="5867400" y="5805488"/>
            <a:ext cx="30972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b="1">
                <a:latin typeface="Arial Narrow" pitchFamily="34" charset="0"/>
              </a:rPr>
              <a:t>SENTIDO CONCRETO A LA SITUACION CONCRETA</a:t>
            </a:r>
            <a:endParaRPr lang="es-ES" b="1">
              <a:latin typeface="Arial Narrow" pitchFamily="34" charset="0"/>
            </a:endParaRPr>
          </a:p>
        </p:txBody>
      </p:sp>
      <p:sp>
        <p:nvSpPr>
          <p:cNvPr id="86042" name="Line 26"/>
          <p:cNvSpPr>
            <a:spLocks noChangeShapeType="1"/>
          </p:cNvSpPr>
          <p:nvPr/>
        </p:nvSpPr>
        <p:spPr bwMode="auto">
          <a:xfrm flipV="1">
            <a:off x="1258888" y="5373688"/>
            <a:ext cx="865187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86043" name="Line 27"/>
          <p:cNvSpPr>
            <a:spLocks noChangeShapeType="1"/>
          </p:cNvSpPr>
          <p:nvPr/>
        </p:nvSpPr>
        <p:spPr bwMode="auto">
          <a:xfrm>
            <a:off x="7451725" y="4724400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86045" name="Line 29"/>
          <p:cNvSpPr>
            <a:spLocks noChangeShapeType="1"/>
          </p:cNvSpPr>
          <p:nvPr/>
        </p:nvSpPr>
        <p:spPr bwMode="auto">
          <a:xfrm>
            <a:off x="8243888" y="4724400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>
                <a:latin typeface="Arial Narrow" pitchFamily="34" charset="0"/>
              </a:rPr>
              <a:t>Ejemplo de explicación estructuralista</a:t>
            </a:r>
            <a:endParaRPr lang="es-ES">
              <a:latin typeface="Arial Narrow" pitchFamily="34" charset="0"/>
            </a:endParaRPr>
          </a:p>
        </p:txBody>
      </p:sp>
      <p:pic>
        <p:nvPicPr>
          <p:cNvPr id="6150" name="Picture 6" descr="MCj03392400000[1]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148263" y="2924175"/>
            <a:ext cx="1871662" cy="1944688"/>
          </a:xfrm>
          <a:noFill/>
          <a:ln/>
        </p:spPr>
      </p:pic>
      <p:sp>
        <p:nvSpPr>
          <p:cNvPr id="6156" name="Rectangle 12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5013325"/>
            <a:ext cx="8229600" cy="1112838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s-MX" sz="2400"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MX" sz="2400" b="1">
                <a:effectLst/>
                <a:latin typeface="Arial Narrow" pitchFamily="34" charset="0"/>
              </a:rPr>
              <a:t>Un hombre joven con escolaridad básica , etc. tiene preferencia por determinado partido político.</a:t>
            </a:r>
            <a:endParaRPr lang="es-ES" sz="2400" b="1">
              <a:effectLst/>
              <a:latin typeface="Arial Narrow" pitchFamily="34" charset="0"/>
            </a:endParaRPr>
          </a:p>
        </p:txBody>
      </p:sp>
      <p:pic>
        <p:nvPicPr>
          <p:cNvPr id="6154" name="Picture 10" descr="j0212323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051050" y="1700213"/>
            <a:ext cx="2089150" cy="3240087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0" name="Rectangle 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>
                <a:latin typeface="Arial Narrow" pitchFamily="34" charset="0"/>
              </a:rPr>
              <a:t>¿Existe la realidad independiente del sujeto?</a:t>
            </a:r>
            <a:endParaRPr lang="es-ES" sz="4000">
              <a:latin typeface="Arial Narrow" pitchFamily="34" charset="0"/>
            </a:endParaRPr>
          </a:p>
        </p:txBody>
      </p:sp>
      <p:pic>
        <p:nvPicPr>
          <p:cNvPr id="10265" name="Picture 25" descr="j028128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292725" y="2492375"/>
            <a:ext cx="2557463" cy="1352550"/>
          </a:xfrm>
          <a:noFill/>
          <a:ln/>
        </p:spPr>
      </p:pic>
      <p:pic>
        <p:nvPicPr>
          <p:cNvPr id="10267" name="Picture 27" descr="MCAN02513_0000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755650" y="1989138"/>
            <a:ext cx="2484438" cy="2187575"/>
          </a:xfrm>
          <a:noFill/>
          <a:ln/>
        </p:spPr>
      </p:pic>
      <p:sp>
        <p:nvSpPr>
          <p:cNvPr id="10271" name="Rectangle 31"/>
          <p:cNvSpPr>
            <a:spLocks noGrp="1" noChangeArrowheads="1"/>
          </p:cNvSpPr>
          <p:nvPr>
            <p:ph type="body" sz="half" idx="3"/>
          </p:nvPr>
        </p:nvSpPr>
        <p:spPr>
          <a:xfrm>
            <a:off x="395288" y="4672013"/>
            <a:ext cx="8229600" cy="21859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MX" sz="2800" b="1">
                <a:effectLst/>
                <a:latin typeface="Arial Narrow" pitchFamily="34" charset="0"/>
              </a:rPr>
              <a:t>¿Podemos distinguir lo que el “perro” es y lo que añade nuestra “mente”</a:t>
            </a:r>
          </a:p>
          <a:p>
            <a:pPr>
              <a:lnSpc>
                <a:spcPct val="90000"/>
              </a:lnSpc>
            </a:pPr>
            <a:r>
              <a:rPr lang="es-MX" sz="2800" b="1">
                <a:effectLst/>
                <a:latin typeface="Arial Narrow" pitchFamily="34" charset="0"/>
              </a:rPr>
              <a:t>Lo que añade depende de conceptos y términos del lenguaje común que son culturales. Si se cambian estos cambian la observación del perro.</a:t>
            </a:r>
            <a:endParaRPr lang="es-ES" sz="2800" b="1">
              <a:effectLst/>
              <a:latin typeface="Arial Narrow" pitchFamily="34" charset="0"/>
            </a:endParaRPr>
          </a:p>
        </p:txBody>
      </p:sp>
      <p:sp>
        <p:nvSpPr>
          <p:cNvPr id="10266" name="AutoShape 26"/>
          <p:cNvSpPr>
            <a:spLocks noChangeArrowheads="1"/>
          </p:cNvSpPr>
          <p:nvPr/>
        </p:nvSpPr>
        <p:spPr bwMode="auto">
          <a:xfrm>
            <a:off x="6011863" y="1557338"/>
            <a:ext cx="2736850" cy="792162"/>
          </a:xfrm>
          <a:prstGeom prst="wedgeEllipseCallout">
            <a:avLst>
              <a:gd name="adj1" fmla="val -43750"/>
              <a:gd name="adj2" fmla="val 7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s-MX" sz="2000" b="1">
                <a:latin typeface="Arial Narrow" pitchFamily="34" charset="0"/>
              </a:rPr>
              <a:t>perro</a:t>
            </a:r>
            <a:endParaRPr lang="es-ES" sz="2000" b="1">
              <a:latin typeface="Arial Narrow" pitchFamily="34" charset="0"/>
            </a:endParaRPr>
          </a:p>
        </p:txBody>
      </p:sp>
      <p:sp>
        <p:nvSpPr>
          <p:cNvPr id="10274" name="AutoShape 34"/>
          <p:cNvSpPr>
            <a:spLocks noChangeArrowheads="1"/>
          </p:cNvSpPr>
          <p:nvPr/>
        </p:nvSpPr>
        <p:spPr bwMode="auto">
          <a:xfrm>
            <a:off x="2987675" y="2420938"/>
            <a:ext cx="2160588" cy="504825"/>
          </a:xfrm>
          <a:prstGeom prst="leftArrow">
            <a:avLst>
              <a:gd name="adj1" fmla="val 50000"/>
              <a:gd name="adj2" fmla="val 10699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10275" name="Text Box 35"/>
          <p:cNvSpPr txBox="1">
            <a:spLocks noChangeArrowheads="1"/>
          </p:cNvSpPr>
          <p:nvPr/>
        </p:nvSpPr>
        <p:spPr bwMode="auto">
          <a:xfrm>
            <a:off x="3492500" y="3068638"/>
            <a:ext cx="1511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000" b="1">
                <a:latin typeface="Arial Narrow" pitchFamily="34" charset="0"/>
              </a:rPr>
              <a:t>observación</a:t>
            </a:r>
            <a:endParaRPr lang="es-ES" sz="2000" b="1"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</p:spPr>
        <p:txBody>
          <a:bodyPr/>
          <a:lstStyle/>
          <a:p>
            <a:r>
              <a:rPr lang="es-MX" sz="3200" b="1">
                <a:effectLst/>
                <a:latin typeface="Arial Narrow" pitchFamily="34" charset="0"/>
              </a:rPr>
              <a:t>En el proceso de investigación (La doble Hermenéutica)</a:t>
            </a:r>
            <a:endParaRPr lang="es-ES" sz="3200" b="1">
              <a:effectLst/>
              <a:latin typeface="Arial Narrow" pitchFamily="34" charset="0"/>
            </a:endParaRPr>
          </a:p>
        </p:txBody>
      </p:sp>
      <p:sp>
        <p:nvSpPr>
          <p:cNvPr id="24602" name="Rectangle 26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18477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MX" sz="1400">
                <a:latin typeface="Arial Narrow" pitchFamily="34" charset="0"/>
              </a:rPr>
              <a:t>				</a:t>
            </a:r>
            <a:r>
              <a:rPr lang="es-MX" sz="1600" b="1">
                <a:solidFill>
                  <a:srgbClr val="000000"/>
                </a:solidFill>
                <a:effectLst/>
                <a:latin typeface="Arial Narrow" pitchFamily="34" charset="0"/>
              </a:rPr>
              <a:t>Concepto de Indígena (Teórico</a:t>
            </a:r>
            <a:r>
              <a:rPr lang="es-MX" sz="1400" b="1">
                <a:solidFill>
                  <a:srgbClr val="000000"/>
                </a:solidFill>
                <a:effectLst/>
                <a:latin typeface="Arial Narrow" pitchFamily="34" charset="0"/>
              </a:rPr>
              <a:t>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MX" sz="1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</a:rPr>
              <a:t>							    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MX" sz="1400" b="1">
                <a:solidFill>
                  <a:srgbClr val="000000"/>
                </a:solidFill>
                <a:effectLst/>
                <a:latin typeface="Arial Narrow" pitchFamily="34" charset="0"/>
              </a:rPr>
              <a:t>								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MX" sz="1400" b="1">
                <a:solidFill>
                  <a:srgbClr val="000000"/>
                </a:solidFill>
                <a:effectLst/>
                <a:latin typeface="Arial Narrow" pitchFamily="34" charset="0"/>
              </a:rPr>
              <a:t>						                                 </a:t>
            </a:r>
            <a:r>
              <a:rPr lang="es-MX" sz="1600" b="1">
                <a:solidFill>
                  <a:srgbClr val="000000"/>
                </a:solidFill>
                <a:effectLst/>
                <a:latin typeface="Arial Narrow" pitchFamily="34" charset="0"/>
              </a:rPr>
              <a:t>Físicos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MX" sz="1400" b="1">
                <a:solidFill>
                  <a:srgbClr val="000000"/>
                </a:solidFill>
                <a:effectLst/>
                <a:latin typeface="Arial Narrow" pitchFamily="34" charset="0"/>
              </a:rPr>
              <a:t>					                       </a:t>
            </a:r>
            <a:r>
              <a:rPr lang="es-MX" sz="1600" b="1">
                <a:solidFill>
                  <a:srgbClr val="000000"/>
                </a:solidFill>
                <a:effectLst/>
                <a:latin typeface="Arial Narrow" pitchFamily="34" charset="0"/>
              </a:rPr>
              <a:t> Indicadores </a:t>
            </a:r>
            <a:r>
              <a:rPr lang="es-MX" sz="1400" b="1">
                <a:solidFill>
                  <a:srgbClr val="000000"/>
                </a:solidFill>
                <a:effectLst/>
                <a:latin typeface="Arial Narrow" pitchFamily="34" charset="0"/>
              </a:rPr>
              <a:t>        </a:t>
            </a:r>
            <a:r>
              <a:rPr lang="es-MX" sz="1600" b="1">
                <a:solidFill>
                  <a:srgbClr val="000000"/>
                </a:solidFill>
                <a:effectLst/>
                <a:latin typeface="Arial Narrow" pitchFamily="34" charset="0"/>
              </a:rPr>
              <a:t>Lingüísticos</a:t>
            </a:r>
            <a:r>
              <a:rPr lang="es-MX" sz="1400" b="1">
                <a:solidFill>
                  <a:srgbClr val="000000"/>
                </a:solidFill>
                <a:effectLst/>
                <a:latin typeface="Arial Narrow" pitchFamily="34" charset="0"/>
              </a:rPr>
              <a:t>						                                </a:t>
            </a:r>
            <a:r>
              <a:rPr lang="es-MX" sz="1600" b="1">
                <a:solidFill>
                  <a:srgbClr val="000000"/>
                </a:solidFill>
                <a:effectLst/>
                <a:latin typeface="Arial Narrow" pitchFamily="34" charset="0"/>
              </a:rPr>
              <a:t>Culturales </a:t>
            </a:r>
            <a:r>
              <a:rPr lang="es-MX" sz="1400" b="1">
                <a:solidFill>
                  <a:srgbClr val="000000"/>
                </a:solidFill>
                <a:effectLst/>
                <a:latin typeface="Arial Narrow" pitchFamily="34" charset="0"/>
              </a:rPr>
              <a:t>	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MX" sz="1600" b="1" i="1">
                <a:solidFill>
                  <a:srgbClr val="000000"/>
                </a:solidFill>
                <a:effectLst/>
                <a:latin typeface="Arial Narrow" pitchFamily="34" charset="0"/>
              </a:rPr>
              <a:t>Depende de la teoría (interpretación                               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MX" sz="1600" b="1" i="1">
                <a:solidFill>
                  <a:srgbClr val="000000"/>
                </a:solidFill>
                <a:effectLst/>
                <a:latin typeface="Arial Narrow" pitchFamily="34" charset="0"/>
              </a:rPr>
              <a:t>del investigador)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MX" sz="1400" b="1">
                <a:solidFill>
                  <a:srgbClr val="000000"/>
                </a:solidFill>
                <a:effectLst/>
                <a:latin typeface="Arial Narrow" pitchFamily="34" charset="0"/>
              </a:rPr>
              <a:t>								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MX" sz="1400" b="1">
                <a:solidFill>
                  <a:srgbClr val="000000"/>
                </a:solidFill>
                <a:effectLst/>
                <a:latin typeface="Arial Narrow" pitchFamily="34" charset="0"/>
              </a:rPr>
              <a:t>				      </a:t>
            </a:r>
            <a:r>
              <a:rPr lang="es-MX" sz="1800" b="1" i="1">
                <a:solidFill>
                  <a:srgbClr val="000000"/>
                </a:solidFill>
                <a:effectLst/>
                <a:latin typeface="Arial Narrow" pitchFamily="34" charset="0"/>
              </a:rPr>
              <a:t>OBSERVACION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MX" sz="1400" b="1" i="1">
                <a:solidFill>
                  <a:srgbClr val="000000"/>
                </a:solidFill>
                <a:effectLst/>
                <a:latin typeface="Arial Narrow" pitchFamily="34" charset="0"/>
              </a:rPr>
              <a:t>						      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MX" sz="1400" b="1">
                <a:solidFill>
                  <a:srgbClr val="000000"/>
                </a:solidFill>
                <a:effectLst/>
                <a:latin typeface="Arial Narrow" pitchFamily="34" charset="0"/>
              </a:rPr>
              <a:t>                                                                                                                            </a:t>
            </a:r>
            <a:endParaRPr lang="es-MX" sz="1400" b="1" i="1">
              <a:solidFill>
                <a:srgbClr val="000000"/>
              </a:solidFill>
              <a:effectLst/>
              <a:latin typeface="Arial Narrow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MX" sz="1600" b="1">
                <a:solidFill>
                  <a:srgbClr val="000000"/>
                </a:solidFill>
                <a:effectLst/>
                <a:latin typeface="Arial Narrow" pitchFamily="34" charset="0"/>
              </a:rPr>
              <a:t>Interpretación</a:t>
            </a:r>
            <a:r>
              <a:rPr lang="es-MX" sz="1400" b="1">
                <a:solidFill>
                  <a:srgbClr val="000000"/>
                </a:solidFill>
                <a:effectLst/>
                <a:latin typeface="Arial Narrow" pitchFamily="34" charset="0"/>
              </a:rPr>
              <a:t>			                                     </a:t>
            </a:r>
            <a:r>
              <a:rPr lang="es-MX" sz="1600" b="1">
                <a:solidFill>
                  <a:srgbClr val="000000"/>
                </a:solidFill>
                <a:effectLst/>
                <a:latin typeface="Arial Narrow" pitchFamily="34" charset="0"/>
              </a:rPr>
              <a:t>Polisemia del lenguaje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MX" sz="1600" b="1">
                <a:solidFill>
                  <a:srgbClr val="000000"/>
                </a:solidFill>
                <a:effectLst/>
                <a:latin typeface="Arial Narrow" pitchFamily="34" charset="0"/>
              </a:rPr>
              <a:t>del investigado</a:t>
            </a:r>
            <a:r>
              <a:rPr lang="es-MX" sz="1400" b="1">
                <a:solidFill>
                  <a:srgbClr val="000000"/>
                </a:solidFill>
                <a:effectLst/>
                <a:latin typeface="Arial Narrow" pitchFamily="34" charset="0"/>
              </a:rPr>
              <a:t>                                                                                                </a:t>
            </a:r>
            <a:r>
              <a:rPr lang="es-MX" sz="1600" b="1">
                <a:solidFill>
                  <a:srgbClr val="000000"/>
                </a:solidFill>
                <a:effectLst/>
                <a:latin typeface="Arial Narrow" pitchFamily="34" charset="0"/>
              </a:rPr>
              <a:t>No traducción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MX" sz="1400" b="1">
                <a:solidFill>
                  <a:srgbClr val="000000"/>
                </a:solidFill>
                <a:effectLst/>
                <a:latin typeface="Arial Narrow" pitchFamily="34" charset="0"/>
              </a:rPr>
              <a:t>                                             </a:t>
            </a:r>
            <a:r>
              <a:rPr lang="es-MX" sz="1600" b="1">
                <a:solidFill>
                  <a:srgbClr val="000000"/>
                </a:solidFill>
                <a:effectLst/>
                <a:latin typeface="Arial Narrow" pitchFamily="34" charset="0"/>
              </a:rPr>
              <a:t>Indígenas que “responden preguntas”</a:t>
            </a:r>
            <a:r>
              <a:rPr lang="es-MX" sz="1400" b="1">
                <a:solidFill>
                  <a:srgbClr val="000000"/>
                </a:solidFill>
                <a:effectLst/>
                <a:latin typeface="Arial Narrow" pitchFamily="34" charset="0"/>
              </a:rPr>
              <a:t>      </a:t>
            </a:r>
            <a:r>
              <a:rPr lang="es-MX" sz="1600" b="1">
                <a:solidFill>
                  <a:srgbClr val="000000"/>
                </a:solidFill>
                <a:effectLst/>
                <a:latin typeface="Arial Narrow" pitchFamily="34" charset="0"/>
              </a:rPr>
              <a:t>Interacción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MX" sz="1400" b="1">
                <a:solidFill>
                  <a:srgbClr val="000000"/>
                </a:solidFill>
                <a:effectLst/>
                <a:latin typeface="Arial Narrow" pitchFamily="34" charset="0"/>
              </a:rPr>
              <a:t>                                                                                                                            </a:t>
            </a:r>
            <a:r>
              <a:rPr lang="es-MX" sz="1600" b="1">
                <a:solidFill>
                  <a:srgbClr val="000000"/>
                </a:solidFill>
                <a:effectLst/>
                <a:latin typeface="Arial Narrow" pitchFamily="34" charset="0"/>
              </a:rPr>
              <a:t>Influencia de cultura y subjetividad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s-MX" sz="1600" b="1">
              <a:solidFill>
                <a:srgbClr val="000000"/>
              </a:solidFill>
              <a:effectLst/>
              <a:latin typeface="Arial Narrow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s-MX" sz="1600" b="1">
              <a:solidFill>
                <a:srgbClr val="000000"/>
              </a:solidFill>
              <a:effectLst/>
              <a:latin typeface="Arial Narrow" pitchFamily="34" charset="0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es-MX" sz="2000" b="1">
              <a:solidFill>
                <a:srgbClr val="000000"/>
              </a:solidFill>
              <a:effectLst/>
              <a:latin typeface="Arial Narrow" pitchFamily="34" charset="0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s-MX" sz="2000" b="1">
                <a:effectLst/>
                <a:latin typeface="Arial Narrow" pitchFamily="34" charset="0"/>
              </a:rPr>
              <a:t>¿Qué es lo que prueba la ciencia?: Como es la realidad o como la concibe el sujeto.</a:t>
            </a:r>
            <a:endParaRPr lang="es-ES" sz="2000" b="1">
              <a:effectLst/>
              <a:latin typeface="Arial Narrow" pitchFamily="34" charset="0"/>
            </a:endParaRPr>
          </a:p>
        </p:txBody>
      </p:sp>
      <p:sp>
        <p:nvSpPr>
          <p:cNvPr id="24613" name="AutoShape 37"/>
          <p:cNvSpPr>
            <a:spLocks/>
          </p:cNvSpPr>
          <p:nvPr/>
        </p:nvSpPr>
        <p:spPr bwMode="auto">
          <a:xfrm>
            <a:off x="6156325" y="1700213"/>
            <a:ext cx="360363" cy="1008062"/>
          </a:xfrm>
          <a:prstGeom prst="leftBrace">
            <a:avLst>
              <a:gd name="adj1" fmla="val 2331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24616" name="AutoShape 40"/>
          <p:cNvSpPr>
            <a:spLocks/>
          </p:cNvSpPr>
          <p:nvPr/>
        </p:nvSpPr>
        <p:spPr bwMode="auto">
          <a:xfrm>
            <a:off x="5435600" y="3789363"/>
            <a:ext cx="361950" cy="1152525"/>
          </a:xfrm>
          <a:prstGeom prst="leftBrace">
            <a:avLst>
              <a:gd name="adj1" fmla="val 2653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24617" name="Line 41"/>
          <p:cNvSpPr>
            <a:spLocks noChangeShapeType="1"/>
          </p:cNvSpPr>
          <p:nvPr/>
        </p:nvSpPr>
        <p:spPr bwMode="auto">
          <a:xfrm>
            <a:off x="4211638" y="1484313"/>
            <a:ext cx="0" cy="1296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4618" name="Line 42"/>
          <p:cNvSpPr>
            <a:spLocks noChangeShapeType="1"/>
          </p:cNvSpPr>
          <p:nvPr/>
        </p:nvSpPr>
        <p:spPr bwMode="auto">
          <a:xfrm flipV="1">
            <a:off x="4140200" y="3573463"/>
            <a:ext cx="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4626" name="Line 50"/>
          <p:cNvSpPr>
            <a:spLocks noChangeShapeType="1"/>
          </p:cNvSpPr>
          <p:nvPr/>
        </p:nvSpPr>
        <p:spPr bwMode="auto">
          <a:xfrm>
            <a:off x="2411413" y="2924175"/>
            <a:ext cx="93503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4627" name="Line 51"/>
          <p:cNvSpPr>
            <a:spLocks noChangeShapeType="1"/>
          </p:cNvSpPr>
          <p:nvPr/>
        </p:nvSpPr>
        <p:spPr bwMode="auto">
          <a:xfrm flipV="1">
            <a:off x="1763713" y="3644900"/>
            <a:ext cx="15843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81075"/>
          </a:xfrm>
        </p:spPr>
        <p:txBody>
          <a:bodyPr/>
          <a:lstStyle/>
          <a:p>
            <a:r>
              <a:rPr lang="es-MX" sz="2800" b="1">
                <a:solidFill>
                  <a:schemeClr val="tx1"/>
                </a:solidFill>
                <a:latin typeface="Arial Narrow" pitchFamily="34" charset="0"/>
              </a:rPr>
              <a:t>ELECCION RACIONAL</a:t>
            </a:r>
            <a:r>
              <a:rPr lang="es-MX">
                <a:latin typeface="Arial Narrow" pitchFamily="34" charset="0"/>
              </a:rPr>
              <a:t/>
            </a:r>
            <a:br>
              <a:rPr lang="es-MX">
                <a:latin typeface="Arial Narrow" pitchFamily="34" charset="0"/>
              </a:rPr>
            </a:br>
            <a:r>
              <a:rPr lang="es-MX" sz="2000" i="1">
                <a:effectLst/>
                <a:latin typeface="Arial Narrow" pitchFamily="34" charset="0"/>
              </a:rPr>
              <a:t>¿Me caso o no me caso con x?</a:t>
            </a:r>
            <a:endParaRPr lang="es-ES" sz="2000" i="1">
              <a:effectLst/>
              <a:latin typeface="Arial Narrow" pitchFamily="34" charset="0"/>
            </a:endParaRPr>
          </a:p>
        </p:txBody>
      </p:sp>
      <p:sp>
        <p:nvSpPr>
          <p:cNvPr id="50207" name="Rectangle 31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68413"/>
            <a:ext cx="5051425" cy="5400675"/>
          </a:xfrm>
        </p:spPr>
        <p:txBody>
          <a:bodyPr/>
          <a:lstStyle/>
          <a:p>
            <a:pPr marL="533400" indent="-533400" algn="ctr">
              <a:lnSpc>
                <a:spcPct val="80000"/>
              </a:lnSpc>
              <a:buFont typeface="Wingdings" pitchFamily="2" charset="2"/>
              <a:buNone/>
            </a:pPr>
            <a:r>
              <a:rPr lang="es-MX" sz="1800" b="1">
                <a:effectLst/>
                <a:latin typeface="Arial Narrow" pitchFamily="34" charset="0"/>
              </a:rPr>
              <a:t>Costos (C)                            Beneficios (B)</a:t>
            </a:r>
            <a:r>
              <a:rPr lang="es-MX" sz="1600" b="1">
                <a:effectLst/>
                <a:latin typeface="Arial Narrow" pitchFamily="34" charset="0"/>
              </a:rPr>
              <a:t>    </a:t>
            </a:r>
          </a:p>
          <a:p>
            <a:pPr marL="533400" indent="-533400">
              <a:lnSpc>
                <a:spcPct val="80000"/>
              </a:lnSpc>
            </a:pPr>
            <a:r>
              <a:rPr lang="es-MX" sz="1600" b="1">
                <a:solidFill>
                  <a:srgbClr val="000000"/>
                </a:solidFill>
                <a:effectLst/>
                <a:latin typeface="Arial Narrow" pitchFamily="34" charset="0"/>
              </a:rPr>
              <a:t>Boda		      Felicidad</a:t>
            </a:r>
          </a:p>
          <a:p>
            <a:pPr marL="533400" indent="-533400">
              <a:lnSpc>
                <a:spcPct val="80000"/>
              </a:lnSpc>
            </a:pPr>
            <a:r>
              <a:rPr lang="es-MX" sz="1600" b="1">
                <a:solidFill>
                  <a:srgbClr val="000000"/>
                </a:solidFill>
                <a:effectLst/>
                <a:latin typeface="Arial Narrow" pitchFamily="34" charset="0"/>
              </a:rPr>
              <a:t>Manutención                                Sexualidad</a:t>
            </a:r>
          </a:p>
          <a:p>
            <a:pPr marL="533400" indent="-533400">
              <a:lnSpc>
                <a:spcPct val="80000"/>
              </a:lnSpc>
            </a:pPr>
            <a:r>
              <a:rPr lang="es-MX" sz="1600" b="1">
                <a:solidFill>
                  <a:srgbClr val="000000"/>
                </a:solidFill>
                <a:effectLst/>
                <a:latin typeface="Arial Narrow" pitchFamily="34" charset="0"/>
              </a:rPr>
              <a:t>Perdida de Autonomía, etc.       No aislamiento, etc.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endParaRPr lang="es-MX" sz="1600" b="1">
              <a:solidFill>
                <a:srgbClr val="000000"/>
              </a:solidFill>
              <a:effectLst/>
              <a:latin typeface="Arial Narrow" pitchFamily="34" charset="0"/>
            </a:endParaRP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r>
              <a:rPr lang="es-MX" sz="1600">
                <a:latin typeface="Arial Narrow" pitchFamily="34" charset="0"/>
              </a:rPr>
              <a:t>                                                                     </a:t>
            </a:r>
            <a:r>
              <a:rPr lang="es-MX" sz="1600" b="1">
                <a:solidFill>
                  <a:srgbClr val="000000"/>
                </a:solidFill>
                <a:effectLst/>
                <a:latin typeface="Arial Narrow" pitchFamily="34" charset="0"/>
              </a:rPr>
              <a:t>B1/C1= 10</a:t>
            </a:r>
          </a:p>
          <a:p>
            <a:pPr marL="533400" indent="-533400">
              <a:lnSpc>
                <a:spcPct val="80000"/>
              </a:lnSpc>
            </a:pPr>
            <a:endParaRPr lang="es-MX" sz="16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endParaRPr lang="es-MX" sz="1600">
              <a:latin typeface="Arial Narrow" pitchFamily="34" charset="0"/>
            </a:endParaRPr>
          </a:p>
          <a:p>
            <a:pPr marL="533400" indent="-533400">
              <a:lnSpc>
                <a:spcPct val="80000"/>
              </a:lnSpc>
            </a:pPr>
            <a:r>
              <a:rPr lang="es-MX" sz="1600" b="1">
                <a:solidFill>
                  <a:srgbClr val="000000"/>
                </a:solidFill>
                <a:effectLst/>
                <a:latin typeface="Arial Narrow" pitchFamily="34" charset="0"/>
              </a:rPr>
              <a:t>Infelicidad                                  Ahorro dinero</a:t>
            </a:r>
          </a:p>
          <a:p>
            <a:pPr marL="533400" indent="-533400">
              <a:lnSpc>
                <a:spcPct val="80000"/>
              </a:lnSpc>
            </a:pPr>
            <a:r>
              <a:rPr lang="es-MX" sz="1600" b="1">
                <a:solidFill>
                  <a:srgbClr val="000000"/>
                </a:solidFill>
                <a:effectLst/>
                <a:latin typeface="Arial Narrow" pitchFamily="34" charset="0"/>
              </a:rPr>
              <a:t>Sexualidad                                Gano Independencia</a:t>
            </a:r>
          </a:p>
          <a:p>
            <a:pPr marL="533400" indent="-533400">
              <a:lnSpc>
                <a:spcPct val="80000"/>
              </a:lnSpc>
            </a:pPr>
            <a:r>
              <a:rPr lang="es-MX" sz="1600" b="1">
                <a:solidFill>
                  <a:srgbClr val="000000"/>
                </a:solidFill>
                <a:effectLst/>
                <a:latin typeface="Arial Narrow" pitchFamily="34" charset="0"/>
              </a:rPr>
              <a:t>Aislamiento, etc.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r>
              <a:rPr lang="es-MX" sz="1600">
                <a:latin typeface="Arial Narrow" pitchFamily="34" charset="0"/>
              </a:rPr>
              <a:t>				          </a:t>
            </a:r>
            <a:r>
              <a:rPr lang="es-MX" sz="1600" b="1">
                <a:solidFill>
                  <a:srgbClr val="000000"/>
                </a:solidFill>
                <a:effectLst/>
                <a:latin typeface="Arial Narrow" pitchFamily="34" charset="0"/>
              </a:rPr>
              <a:t>B2/C2=20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endParaRPr lang="es-MX" sz="1600" b="1">
              <a:solidFill>
                <a:srgbClr val="000000"/>
              </a:solidFill>
              <a:effectLst/>
              <a:latin typeface="Arial Narrow" pitchFamily="34" charset="0"/>
            </a:endParaRP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endParaRPr lang="es-MX" sz="1600" b="1">
              <a:latin typeface="Arial Narrow" pitchFamily="34" charset="0"/>
            </a:endParaRP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endParaRPr lang="es-MX" sz="1600" b="1">
              <a:latin typeface="Arial Narrow" pitchFamily="34" charset="0"/>
            </a:endParaRP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r>
              <a:rPr lang="es-MX" sz="1800" b="1">
                <a:latin typeface="Arial Narrow" pitchFamily="34" charset="0"/>
              </a:rPr>
              <a:t>SUPUESTOS: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es-MX" sz="1800" b="1">
                <a:latin typeface="Arial Narrow" pitchFamily="34" charset="0"/>
              </a:rPr>
              <a:t>Conozco opciones, sus costos y beneficios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es-MX" sz="1800" b="1">
                <a:latin typeface="Arial Narrow" pitchFamily="34" charset="0"/>
              </a:rPr>
              <a:t>Puedo calcular una función de costos-beneficios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es-MX" sz="1800" b="1">
                <a:latin typeface="Arial Narrow" pitchFamily="34" charset="0"/>
              </a:rPr>
              <a:t>Opto por lo que me da mas beneficios/costos.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es-MX" sz="1800" b="1">
                <a:latin typeface="Arial Narrow" pitchFamily="34" charset="0"/>
              </a:rPr>
              <a:t>Se que harán los otros</a:t>
            </a:r>
            <a:endParaRPr lang="es-ES" sz="1800" b="1">
              <a:latin typeface="Arial Narrow" pitchFamily="34" charset="0"/>
            </a:endParaRPr>
          </a:p>
        </p:txBody>
      </p:sp>
      <p:pic>
        <p:nvPicPr>
          <p:cNvPr id="50209" name="Picture 33" descr="j022943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04025" y="1989138"/>
            <a:ext cx="2159000" cy="2808287"/>
          </a:xfrm>
          <a:noFill/>
          <a:ln/>
        </p:spPr>
      </p:pic>
      <p:sp>
        <p:nvSpPr>
          <p:cNvPr id="50213" name="Line 37"/>
          <p:cNvSpPr>
            <a:spLocks noChangeShapeType="1"/>
          </p:cNvSpPr>
          <p:nvPr/>
        </p:nvSpPr>
        <p:spPr bwMode="auto">
          <a:xfrm flipH="1" flipV="1">
            <a:off x="5292725" y="2060575"/>
            <a:ext cx="151130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50214" name="Line 38"/>
          <p:cNvSpPr>
            <a:spLocks noChangeShapeType="1"/>
          </p:cNvSpPr>
          <p:nvPr/>
        </p:nvSpPr>
        <p:spPr bwMode="auto">
          <a:xfrm flipH="1">
            <a:off x="5292725" y="3213100"/>
            <a:ext cx="16557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50215" name="Text Box 39"/>
          <p:cNvSpPr txBox="1">
            <a:spLocks noChangeArrowheads="1"/>
          </p:cNvSpPr>
          <p:nvPr/>
        </p:nvSpPr>
        <p:spPr bwMode="auto">
          <a:xfrm rot="1283976">
            <a:off x="5364163" y="2276475"/>
            <a:ext cx="1152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>
                <a:latin typeface="Arial Narrow" pitchFamily="34" charset="0"/>
              </a:rPr>
              <a:t>Me caso</a:t>
            </a:r>
            <a:endParaRPr lang="es-ES">
              <a:latin typeface="Arial Narrow" pitchFamily="34" charset="0"/>
            </a:endParaRPr>
          </a:p>
        </p:txBody>
      </p:sp>
      <p:sp>
        <p:nvSpPr>
          <p:cNvPr id="50216" name="Text Box 40"/>
          <p:cNvSpPr txBox="1">
            <a:spLocks noChangeArrowheads="1"/>
          </p:cNvSpPr>
          <p:nvPr/>
        </p:nvSpPr>
        <p:spPr bwMode="auto">
          <a:xfrm rot="-955399">
            <a:off x="5795963" y="3429000"/>
            <a:ext cx="12239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>
                <a:latin typeface="Arial Narrow" pitchFamily="34" charset="0"/>
              </a:rPr>
              <a:t>No me caso</a:t>
            </a:r>
            <a:endParaRPr lang="es-ES">
              <a:latin typeface="Arial Narrow" pitchFamily="34" charset="0"/>
            </a:endParaRPr>
          </a:p>
        </p:txBody>
      </p:sp>
      <p:sp>
        <p:nvSpPr>
          <p:cNvPr id="50217" name="Text Box 41"/>
          <p:cNvSpPr txBox="1">
            <a:spLocks noChangeArrowheads="1"/>
          </p:cNvSpPr>
          <p:nvPr/>
        </p:nvSpPr>
        <p:spPr bwMode="auto">
          <a:xfrm>
            <a:off x="5651500" y="1341438"/>
            <a:ext cx="10398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 b="1">
                <a:latin typeface="Arial Narrow" pitchFamily="34" charset="0"/>
              </a:rPr>
              <a:t>Opciones</a:t>
            </a:r>
            <a:endParaRPr lang="es-ES" b="1">
              <a:latin typeface="Arial Narrow" pitchFamily="34" charset="0"/>
            </a:endParaRPr>
          </a:p>
        </p:txBody>
      </p:sp>
      <p:sp>
        <p:nvSpPr>
          <p:cNvPr id="50219" name="AutoShape 43"/>
          <p:cNvSpPr>
            <a:spLocks noChangeArrowheads="1"/>
          </p:cNvSpPr>
          <p:nvPr/>
        </p:nvSpPr>
        <p:spPr bwMode="auto">
          <a:xfrm>
            <a:off x="3995738" y="2276475"/>
            <a:ext cx="144462" cy="288925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50220" name="AutoShape 44"/>
          <p:cNvSpPr>
            <a:spLocks noChangeArrowheads="1"/>
          </p:cNvSpPr>
          <p:nvPr/>
        </p:nvSpPr>
        <p:spPr bwMode="auto">
          <a:xfrm>
            <a:off x="4067175" y="3716338"/>
            <a:ext cx="144463" cy="287337"/>
          </a:xfrm>
          <a:prstGeom prst="downArrow">
            <a:avLst>
              <a:gd name="adj1" fmla="val 50000"/>
              <a:gd name="adj2" fmla="val 497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692150"/>
          </a:xfrm>
        </p:spPr>
        <p:txBody>
          <a:bodyPr/>
          <a:lstStyle/>
          <a:p>
            <a:r>
              <a:rPr lang="es-MX" sz="4000">
                <a:latin typeface="Arial Narrow" pitchFamily="34" charset="0"/>
              </a:rPr>
              <a:t>S-O</a:t>
            </a:r>
            <a:endParaRPr lang="es-ES" sz="4000">
              <a:latin typeface="Arial Narrow" pitchFamily="34" charset="0"/>
            </a:endParaRP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613"/>
            <a:ext cx="8229600" cy="5832475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s-MX" sz="2400" b="1">
                <a:latin typeface="Arial Narrow" pitchFamily="34" charset="0"/>
              </a:rPr>
              <a:t>Los hombres en interacción crean realidades (objetivación) que escapan a su voluntad.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s-MX" sz="2000" b="1">
                <a:solidFill>
                  <a:srgbClr val="000000"/>
                </a:solidFill>
                <a:effectLst/>
                <a:latin typeface="Arial Narrow" pitchFamily="34" charset="0"/>
              </a:rPr>
              <a:t>Ejemplo: Producen e intercambian mercancías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s-MX" sz="2000" b="1">
                <a:solidFill>
                  <a:srgbClr val="000000"/>
                </a:solidFill>
                <a:effectLst/>
                <a:latin typeface="Arial Narrow" pitchFamily="34" charset="0"/>
              </a:rPr>
              <a:t>Leyes del mercado se imponen sobre sus creadores (fetichismo).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s-MX" sz="2000" b="1">
              <a:solidFill>
                <a:srgbClr val="000000"/>
              </a:solidFill>
              <a:effectLst/>
              <a:latin typeface="Arial Narrow" pitchFamily="34" charset="0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s-MX" sz="2000" b="1">
              <a:solidFill>
                <a:srgbClr val="000000"/>
              </a:solidFill>
              <a:effectLst/>
              <a:latin typeface="Arial Narrow" pitchFamily="34" charset="0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s-MX" sz="2000" b="1">
              <a:solidFill>
                <a:srgbClr val="000000"/>
              </a:solidFill>
              <a:effectLst/>
              <a:latin typeface="Arial Narrow" pitchFamily="34" charset="0"/>
            </a:endParaRPr>
          </a:p>
          <a:p>
            <a:pPr marL="609600" indent="-609600">
              <a:lnSpc>
                <a:spcPct val="80000"/>
              </a:lnSpc>
              <a:buFontTx/>
              <a:buAutoNum type="arabicPeriod" startAt="2"/>
            </a:pPr>
            <a:r>
              <a:rPr lang="es-MX" sz="2400" b="1">
                <a:latin typeface="Arial Narrow" pitchFamily="34" charset="0"/>
              </a:rPr>
              <a:t>Las estructuras delimitan, presionan, canalizan (pero no determinan).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s-MX" sz="2000" b="1">
                <a:solidFill>
                  <a:srgbClr val="000000"/>
                </a:solidFill>
                <a:effectLst/>
                <a:latin typeface="Arial Narrow" pitchFamily="34" charset="0"/>
              </a:rPr>
              <a:t>Ejemplo:</a:t>
            </a:r>
            <a:r>
              <a:rPr lang="es-MX" sz="2000">
                <a:latin typeface="Arial Narrow" pitchFamily="34" charset="0"/>
              </a:rPr>
              <a:t>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s-MX" sz="2000">
              <a:latin typeface="Arial Narrow" pitchFamily="34" charset="0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s-MX" sz="1400" b="1">
                <a:solidFill>
                  <a:srgbClr val="000000"/>
                </a:solidFill>
                <a:effectLst/>
                <a:latin typeface="Arial Narrow" pitchFamily="34" charset="0"/>
              </a:rPr>
              <a:t>Condiciones económicas y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s-MX" sz="1400" b="1">
              <a:solidFill>
                <a:srgbClr val="000000"/>
              </a:solidFill>
              <a:effectLst/>
              <a:latin typeface="Arial Narrow" pitchFamily="34" charset="0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s-MX" sz="1400" b="1">
                <a:solidFill>
                  <a:srgbClr val="000000"/>
                </a:solidFill>
                <a:effectLst/>
                <a:latin typeface="Arial Narrow" pitchFamily="34" charset="0"/>
              </a:rPr>
              <a:t>Relación de fuerzas políticas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s-MX" sz="14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s-MX" sz="14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s-MX" sz="2000">
              <a:latin typeface="Arial Narrow" pitchFamily="34" charset="0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s-MX" sz="2000">
              <a:latin typeface="Arial Narrow" pitchFamily="34" charset="0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s-MX" sz="2400" b="1">
                <a:solidFill>
                  <a:srgbClr val="000000"/>
                </a:solidFill>
                <a:effectLst/>
                <a:latin typeface="Arial Narrow" pitchFamily="34" charset="0"/>
              </a:rPr>
              <a:t>Proceso de dar sentido a la situación y al futuro.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s-MX" sz="2400" b="1">
              <a:solidFill>
                <a:srgbClr val="000000"/>
              </a:solidFill>
              <a:effectLst/>
              <a:latin typeface="Arial Narrow" pitchFamily="34" charset="0"/>
            </a:endParaRP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endParaRPr lang="es-MX" sz="900">
              <a:effectLst/>
              <a:latin typeface="Arial Narrow" pitchFamily="34" charset="0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s-MX" sz="2000">
              <a:latin typeface="Arial Narrow" pitchFamily="34" charset="0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s-MX" sz="2000">
              <a:latin typeface="Arial Narrow" pitchFamily="34" charset="0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s-MX" sz="2000">
              <a:latin typeface="Arial Narrow" pitchFamily="34" charset="0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s-ES" sz="2000">
              <a:latin typeface="Arial Narrow" pitchFamily="34" charset="0"/>
            </a:endParaRPr>
          </a:p>
        </p:txBody>
      </p:sp>
      <p:sp>
        <p:nvSpPr>
          <p:cNvPr id="69647" name="Oval 15"/>
          <p:cNvSpPr>
            <a:spLocks noChangeArrowheads="1"/>
          </p:cNvSpPr>
          <p:nvPr/>
        </p:nvSpPr>
        <p:spPr bwMode="auto">
          <a:xfrm>
            <a:off x="4500563" y="4292600"/>
            <a:ext cx="1223962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s-MX">
              <a:solidFill>
                <a:schemeClr val="tx2"/>
              </a:solidFill>
            </a:endParaRPr>
          </a:p>
        </p:txBody>
      </p:sp>
      <p:sp>
        <p:nvSpPr>
          <p:cNvPr id="69648" name="Line 16"/>
          <p:cNvSpPr>
            <a:spLocks noChangeShapeType="1"/>
          </p:cNvSpPr>
          <p:nvPr/>
        </p:nvSpPr>
        <p:spPr bwMode="auto">
          <a:xfrm flipV="1">
            <a:off x="4067175" y="4005263"/>
            <a:ext cx="1296988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69649" name="Line 17"/>
          <p:cNvSpPr>
            <a:spLocks noChangeShapeType="1"/>
          </p:cNvSpPr>
          <p:nvPr/>
        </p:nvSpPr>
        <p:spPr bwMode="auto">
          <a:xfrm>
            <a:off x="4067175" y="4724400"/>
            <a:ext cx="1512888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69652" name="Text Box 20"/>
          <p:cNvSpPr txBox="1">
            <a:spLocks noChangeArrowheads="1"/>
          </p:cNvSpPr>
          <p:nvPr/>
        </p:nvSpPr>
        <p:spPr bwMode="auto">
          <a:xfrm>
            <a:off x="6084888" y="5300663"/>
            <a:ext cx="129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s-MX"/>
          </a:p>
        </p:txBody>
      </p:sp>
      <p:sp>
        <p:nvSpPr>
          <p:cNvPr id="69653" name="Text Box 21"/>
          <p:cNvSpPr txBox="1">
            <a:spLocks noChangeArrowheads="1"/>
          </p:cNvSpPr>
          <p:nvPr/>
        </p:nvSpPr>
        <p:spPr bwMode="auto">
          <a:xfrm>
            <a:off x="5580063" y="4797425"/>
            <a:ext cx="180022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</a:pPr>
            <a:endParaRPr lang="es-MX" sz="1200" b="1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</a:pPr>
            <a:r>
              <a:rPr lang="es-MX" sz="1200" b="1">
                <a:solidFill>
                  <a:srgbClr val="000000"/>
                </a:solidFill>
              </a:rPr>
              <a:t>Resistencia Pacifica</a:t>
            </a:r>
            <a:r>
              <a:rPr lang="es-MX" sz="1200"/>
              <a:t> </a:t>
            </a:r>
          </a:p>
          <a:p>
            <a:pPr>
              <a:spcBef>
                <a:spcPct val="50000"/>
              </a:spcBef>
            </a:pPr>
            <a:endParaRPr lang="es-ES" sz="1200"/>
          </a:p>
        </p:txBody>
      </p:sp>
      <p:sp>
        <p:nvSpPr>
          <p:cNvPr id="69654" name="Text Box 22"/>
          <p:cNvSpPr txBox="1">
            <a:spLocks noChangeArrowheads="1"/>
          </p:cNvSpPr>
          <p:nvPr/>
        </p:nvSpPr>
        <p:spPr bwMode="auto">
          <a:xfrm>
            <a:off x="5435600" y="3789363"/>
            <a:ext cx="15128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200" b="1">
                <a:solidFill>
                  <a:srgbClr val="000000"/>
                </a:solidFill>
              </a:rPr>
              <a:t>Acción violenta</a:t>
            </a:r>
            <a:endParaRPr lang="es-ES" sz="1200" b="1">
              <a:solidFill>
                <a:srgbClr val="000000"/>
              </a:solidFill>
            </a:endParaRPr>
          </a:p>
        </p:txBody>
      </p:sp>
      <p:sp>
        <p:nvSpPr>
          <p:cNvPr id="69655" name="Text Box 23"/>
          <p:cNvSpPr txBox="1">
            <a:spLocks noChangeArrowheads="1"/>
          </p:cNvSpPr>
          <p:nvPr/>
        </p:nvSpPr>
        <p:spPr bwMode="auto">
          <a:xfrm>
            <a:off x="2700338" y="4508500"/>
            <a:ext cx="15827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b="1">
                <a:solidFill>
                  <a:srgbClr val="000000"/>
                </a:solidFill>
              </a:rPr>
              <a:t>Desafuero</a:t>
            </a:r>
            <a:endParaRPr lang="es-ES" b="1">
              <a:solidFill>
                <a:srgbClr val="000000"/>
              </a:solidFill>
            </a:endParaRPr>
          </a:p>
        </p:txBody>
      </p:sp>
      <p:sp>
        <p:nvSpPr>
          <p:cNvPr id="69656" name="AutoShape 24"/>
          <p:cNvSpPr>
            <a:spLocks/>
          </p:cNvSpPr>
          <p:nvPr/>
        </p:nvSpPr>
        <p:spPr bwMode="auto">
          <a:xfrm>
            <a:off x="2484438" y="4149725"/>
            <a:ext cx="360362" cy="863600"/>
          </a:xfrm>
          <a:prstGeom prst="rightBrace">
            <a:avLst>
              <a:gd name="adj1" fmla="val 1997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69657" name="Line 25"/>
          <p:cNvSpPr>
            <a:spLocks noChangeShapeType="1"/>
          </p:cNvSpPr>
          <p:nvPr/>
        </p:nvSpPr>
        <p:spPr bwMode="auto">
          <a:xfrm>
            <a:off x="3635375" y="3789363"/>
            <a:ext cx="28733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69658" name="Line 26"/>
          <p:cNvSpPr>
            <a:spLocks noChangeShapeType="1"/>
          </p:cNvSpPr>
          <p:nvPr/>
        </p:nvSpPr>
        <p:spPr bwMode="auto">
          <a:xfrm>
            <a:off x="4787900" y="3500438"/>
            <a:ext cx="2159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69659" name="Line 27"/>
          <p:cNvSpPr>
            <a:spLocks noChangeShapeType="1"/>
          </p:cNvSpPr>
          <p:nvPr/>
        </p:nvSpPr>
        <p:spPr bwMode="auto">
          <a:xfrm flipV="1">
            <a:off x="3708400" y="4941888"/>
            <a:ext cx="2159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69660" name="Line 28"/>
          <p:cNvSpPr>
            <a:spLocks noChangeShapeType="1"/>
          </p:cNvSpPr>
          <p:nvPr/>
        </p:nvSpPr>
        <p:spPr bwMode="auto">
          <a:xfrm flipV="1">
            <a:off x="4859338" y="5229225"/>
            <a:ext cx="2159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69662" name="AutoShape 30"/>
          <p:cNvSpPr>
            <a:spLocks noChangeArrowheads="1"/>
          </p:cNvSpPr>
          <p:nvPr/>
        </p:nvSpPr>
        <p:spPr bwMode="auto">
          <a:xfrm rot="16424469">
            <a:off x="3861594" y="4426744"/>
            <a:ext cx="708025" cy="439737"/>
          </a:xfrm>
          <a:custGeom>
            <a:avLst/>
            <a:gdLst>
              <a:gd name="G0" fmla="+- 8146 0 0"/>
              <a:gd name="G1" fmla="+- 8866589 0 0"/>
              <a:gd name="G2" fmla="+- 0 0 8866589"/>
              <a:gd name="T0" fmla="*/ 0 256 1"/>
              <a:gd name="T1" fmla="*/ 180 256 1"/>
              <a:gd name="G3" fmla="+- 8866589 T0 T1"/>
              <a:gd name="T2" fmla="*/ 0 256 1"/>
              <a:gd name="T3" fmla="*/ 90 256 1"/>
              <a:gd name="G4" fmla="+- 8866589 T2 T3"/>
              <a:gd name="G5" fmla="*/ G4 2 1"/>
              <a:gd name="T4" fmla="*/ 90 256 1"/>
              <a:gd name="T5" fmla="*/ 0 256 1"/>
              <a:gd name="G6" fmla="+- 8866589 T4 T5"/>
              <a:gd name="G7" fmla="*/ G6 2 1"/>
              <a:gd name="G8" fmla="abs 8866589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8146"/>
              <a:gd name="G18" fmla="*/ 8146 1 2"/>
              <a:gd name="G19" fmla="+- G18 5400 0"/>
              <a:gd name="G20" fmla="cos G19 8866589"/>
              <a:gd name="G21" fmla="sin G19 8866589"/>
              <a:gd name="G22" fmla="+- G20 10800 0"/>
              <a:gd name="G23" fmla="+- G21 10800 0"/>
              <a:gd name="G24" fmla="+- 10800 0 G20"/>
              <a:gd name="G25" fmla="+- 8146 10800 0"/>
              <a:gd name="G26" fmla="?: G9 G17 G25"/>
              <a:gd name="G27" fmla="?: G9 0 21600"/>
              <a:gd name="G28" fmla="cos 10800 8866589"/>
              <a:gd name="G29" fmla="sin 10800 8866589"/>
              <a:gd name="G30" fmla="sin 8146 8866589"/>
              <a:gd name="G31" fmla="+- G28 10800 0"/>
              <a:gd name="G32" fmla="+- G29 10800 0"/>
              <a:gd name="G33" fmla="+- G30 10800 0"/>
              <a:gd name="G34" fmla="?: G4 0 G31"/>
              <a:gd name="G35" fmla="?: 8866589 G34 0"/>
              <a:gd name="G36" fmla="?: G6 G35 G31"/>
              <a:gd name="G37" fmla="+- 21600 0 G36"/>
              <a:gd name="G38" fmla="?: G4 0 G33"/>
              <a:gd name="G39" fmla="?: 8866589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4067 w 21600"/>
              <a:gd name="T15" fmla="*/ 17464 h 21600"/>
              <a:gd name="T16" fmla="*/ 10800 w 21600"/>
              <a:gd name="T17" fmla="*/ 2654 h 21600"/>
              <a:gd name="T18" fmla="*/ 17533 w 21600"/>
              <a:gd name="T19" fmla="*/ 17464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010" y="16530"/>
                </a:moveTo>
                <a:cubicBezTo>
                  <a:pt x="3500" y="15005"/>
                  <a:pt x="2654" y="12946"/>
                  <a:pt x="2654" y="10800"/>
                </a:cubicBezTo>
                <a:cubicBezTo>
                  <a:pt x="2654" y="6301"/>
                  <a:pt x="6301" y="2654"/>
                  <a:pt x="10800" y="2654"/>
                </a:cubicBezTo>
                <a:cubicBezTo>
                  <a:pt x="15298" y="2654"/>
                  <a:pt x="18946" y="6301"/>
                  <a:pt x="18946" y="10800"/>
                </a:cubicBezTo>
                <a:cubicBezTo>
                  <a:pt x="18946" y="12946"/>
                  <a:pt x="18099" y="15005"/>
                  <a:pt x="16589" y="16530"/>
                </a:cubicBezTo>
                <a:lnTo>
                  <a:pt x="18475" y="18397"/>
                </a:lnTo>
                <a:cubicBezTo>
                  <a:pt x="20477" y="16375"/>
                  <a:pt x="21600" y="1364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-1" y="13645"/>
                  <a:pt x="1122" y="16375"/>
                  <a:pt x="3124" y="18397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69663" name="Line 31"/>
          <p:cNvSpPr>
            <a:spLocks noChangeShapeType="1"/>
          </p:cNvSpPr>
          <p:nvPr/>
        </p:nvSpPr>
        <p:spPr bwMode="auto">
          <a:xfrm flipV="1">
            <a:off x="4284663" y="5084763"/>
            <a:ext cx="287337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69664" name="Line 32"/>
          <p:cNvSpPr>
            <a:spLocks noChangeShapeType="1"/>
          </p:cNvSpPr>
          <p:nvPr/>
        </p:nvSpPr>
        <p:spPr bwMode="auto">
          <a:xfrm>
            <a:off x="4211638" y="3716338"/>
            <a:ext cx="288925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>
                <a:latin typeface="Arial Narrow" pitchFamily="34" charset="0"/>
              </a:rPr>
              <a:t>VI</a:t>
            </a:r>
            <a:endParaRPr lang="es-ES" sz="4000">
              <a:latin typeface="Arial Narrow" pitchFamily="34" charset="0"/>
            </a:endParaRPr>
          </a:p>
        </p:txBody>
      </p:sp>
      <p:graphicFrame>
        <p:nvGraphicFramePr>
          <p:cNvPr id="2" name="Diagrama 1"/>
          <p:cNvGraphicFramePr/>
          <p:nvPr/>
        </p:nvGraphicFramePr>
        <p:xfrm>
          <a:off x="0" y="1484313"/>
          <a:ext cx="9144000" cy="504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5803" name="Text Box 27"/>
          <p:cNvSpPr txBox="1">
            <a:spLocks noChangeArrowheads="1"/>
          </p:cNvSpPr>
          <p:nvPr/>
        </p:nvSpPr>
        <p:spPr bwMode="auto">
          <a:xfrm>
            <a:off x="7092950" y="1989138"/>
            <a:ext cx="226695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b="1">
                <a:solidFill>
                  <a:srgbClr val="000000"/>
                </a:solidFill>
                <a:latin typeface="Arial Narrow" pitchFamily="34" charset="0"/>
              </a:rPr>
              <a:t>No fue el fin de los grandes discursos</a:t>
            </a:r>
          </a:p>
          <a:p>
            <a:pPr>
              <a:spcBef>
                <a:spcPct val="50000"/>
              </a:spcBef>
            </a:pPr>
            <a:endParaRPr lang="es-ES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VII</a:t>
            </a:r>
            <a:endParaRPr lang="es-ES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ctr"/>
            <a:r>
              <a:rPr lang="es-MX" sz="2800">
                <a:effectLst/>
                <a:latin typeface="Arial Narrow" pitchFamily="34" charset="0"/>
              </a:rPr>
              <a:t>¿Cómo decidir la acción? ¿Mato o no mato?</a:t>
            </a:r>
          </a:p>
          <a:p>
            <a:pPr>
              <a:buFont typeface="Wingdings" pitchFamily="2" charset="2"/>
              <a:buNone/>
            </a:pPr>
            <a:endParaRPr lang="es-MX" sz="2800">
              <a:effectLst/>
              <a:latin typeface="Arial Narrow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s-MX" sz="2000" b="1">
                <a:effectLst/>
                <a:latin typeface="Arial Narrow" pitchFamily="34" charset="0"/>
              </a:rPr>
              <a:t>Cultura: Códigos acumulados</a:t>
            </a:r>
          </a:p>
          <a:p>
            <a:pPr>
              <a:buFont typeface="Wingdings" pitchFamily="2" charset="2"/>
              <a:buNone/>
            </a:pPr>
            <a:r>
              <a:rPr lang="es-MX" sz="2000" b="1">
                <a:effectLst/>
                <a:latin typeface="Arial Narrow" pitchFamily="34" charset="0"/>
              </a:rPr>
              <a:t>socialmente, por ejemplo: no matarás</a:t>
            </a:r>
          </a:p>
          <a:p>
            <a:pPr>
              <a:buFont typeface="Wingdings" pitchFamily="2" charset="2"/>
              <a:buNone/>
            </a:pPr>
            <a:r>
              <a:rPr lang="es-MX" sz="2000" b="1">
                <a:effectLst/>
                <a:latin typeface="Arial Narrow" pitchFamily="34" charset="0"/>
              </a:rPr>
              <a:t>(objetivación de prácticas y sentidos)</a:t>
            </a:r>
          </a:p>
          <a:p>
            <a:pPr algn="ctr">
              <a:buFont typeface="Wingdings" pitchFamily="2" charset="2"/>
              <a:buNone/>
            </a:pPr>
            <a:endParaRPr lang="es-MX" sz="2000" b="1">
              <a:effectLst/>
              <a:latin typeface="Arial Narrow" pitchFamily="34" charset="0"/>
            </a:endParaRPr>
          </a:p>
          <a:p>
            <a:pPr>
              <a:buFont typeface="Wingdings" pitchFamily="2" charset="2"/>
              <a:buNone/>
            </a:pPr>
            <a:endParaRPr lang="es-ES" sz="2800">
              <a:effectLst/>
              <a:latin typeface="Arial Narrow" pitchFamily="34" charset="0"/>
            </a:endParaRPr>
          </a:p>
        </p:txBody>
      </p:sp>
      <p:sp>
        <p:nvSpPr>
          <p:cNvPr id="78856" name="Text Box 8"/>
          <p:cNvSpPr txBox="1">
            <a:spLocks noChangeArrowheads="1"/>
          </p:cNvSpPr>
          <p:nvPr/>
        </p:nvSpPr>
        <p:spPr bwMode="auto">
          <a:xfrm>
            <a:off x="5651500" y="4941888"/>
            <a:ext cx="25923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600" b="1">
                <a:solidFill>
                  <a:srgbClr val="000000"/>
                </a:solidFill>
                <a:latin typeface="Arial Narrow" pitchFamily="34" charset="0"/>
              </a:rPr>
              <a:t>Situación concreta: Asalto</a:t>
            </a:r>
            <a:endParaRPr lang="es-ES" sz="1600" b="1">
              <a:solidFill>
                <a:srgbClr val="000000"/>
              </a:solidFill>
              <a:latin typeface="Arial Narrow" pitchFamily="34" charset="0"/>
            </a:endParaRPr>
          </a:p>
        </p:txBody>
      </p:sp>
      <p:pic>
        <p:nvPicPr>
          <p:cNvPr id="78869" name="Picture 21" descr="MCj0221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125" y="1484313"/>
            <a:ext cx="2016125" cy="3024187"/>
          </a:xfrm>
          <a:prstGeom prst="rect">
            <a:avLst/>
          </a:prstGeom>
          <a:noFill/>
        </p:spPr>
      </p:pic>
      <p:pic>
        <p:nvPicPr>
          <p:cNvPr id="78870" name="Picture 22" descr="j0303427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825" y="1916113"/>
            <a:ext cx="1655763" cy="2520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65175"/>
          </a:xfrm>
        </p:spPr>
        <p:txBody>
          <a:bodyPr/>
          <a:lstStyle/>
          <a:p>
            <a:r>
              <a:rPr lang="es-MX" sz="3600">
                <a:latin typeface="Arial Narrow" pitchFamily="34" charset="0"/>
              </a:rPr>
              <a:t>Proceso de dar sentido (Decidir la acción)</a:t>
            </a:r>
            <a:endParaRPr lang="es-ES" sz="3600">
              <a:latin typeface="Arial Narrow" pitchFamily="34" charset="0"/>
            </a:endParaRPr>
          </a:p>
        </p:txBody>
      </p:sp>
      <p:pic>
        <p:nvPicPr>
          <p:cNvPr id="79876" name="Picture 4" descr="j034342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084888" y="2349500"/>
            <a:ext cx="2374900" cy="2881313"/>
          </a:xfrm>
          <a:noFill/>
          <a:ln/>
        </p:spPr>
      </p:pic>
      <p:sp>
        <p:nvSpPr>
          <p:cNvPr id="79880" name="Rectangle 8"/>
          <p:cNvSpPr>
            <a:spLocks noGrp="1" noChangeArrowheads="1"/>
          </p:cNvSpPr>
          <p:nvPr>
            <p:ph type="body" sz="half" idx="2"/>
          </p:nvPr>
        </p:nvSpPr>
        <p:spPr>
          <a:xfrm>
            <a:off x="468313" y="4868863"/>
            <a:ext cx="8229600" cy="15113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es-MX">
              <a:latin typeface="Arial Narrow" pitchFamily="34" charset="0"/>
            </a:endParaRPr>
          </a:p>
          <a:p>
            <a:r>
              <a:rPr lang="es-MX" sz="2800" b="1">
                <a:effectLst/>
                <a:latin typeface="Arial Narrow" pitchFamily="34" charset="0"/>
              </a:rPr>
              <a:t>¿</a:t>
            </a:r>
            <a:r>
              <a:rPr lang="es-MX" sz="2000" b="1">
                <a:effectLst/>
                <a:latin typeface="Arial Narrow" pitchFamily="34" charset="0"/>
              </a:rPr>
              <a:t>Cómo decidir la acción ? pseudo inferencial: C1+C2 +C3+C4                  C5</a:t>
            </a:r>
          </a:p>
          <a:p>
            <a:r>
              <a:rPr lang="es-MX" sz="2000" b="1">
                <a:effectLst/>
                <a:latin typeface="Arial Narrow" pitchFamily="34" charset="0"/>
              </a:rPr>
              <a:t>Razonamientos formales y cotidianos (poder, negociación de sentidos) </a:t>
            </a:r>
            <a:endParaRPr lang="es-ES" sz="2000" b="1">
              <a:effectLst/>
              <a:latin typeface="Arial Narrow" pitchFamily="34" charset="0"/>
            </a:endParaRPr>
          </a:p>
        </p:txBody>
      </p:sp>
      <p:pic>
        <p:nvPicPr>
          <p:cNvPr id="79878" name="Picture 6" descr="j0343537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95288" y="2492375"/>
            <a:ext cx="2305050" cy="2374900"/>
          </a:xfrm>
          <a:noFill/>
          <a:ln/>
        </p:spPr>
      </p:pic>
      <p:sp>
        <p:nvSpPr>
          <p:cNvPr id="79881" name="Line 9"/>
          <p:cNvSpPr>
            <a:spLocks noChangeShapeType="1"/>
          </p:cNvSpPr>
          <p:nvPr/>
        </p:nvSpPr>
        <p:spPr bwMode="auto">
          <a:xfrm>
            <a:off x="7164388" y="5805488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79882" name="AutoShape 10"/>
          <p:cNvSpPr>
            <a:spLocks/>
          </p:cNvSpPr>
          <p:nvPr/>
        </p:nvSpPr>
        <p:spPr bwMode="auto">
          <a:xfrm>
            <a:off x="7812088" y="5589588"/>
            <a:ext cx="142875" cy="287337"/>
          </a:xfrm>
          <a:prstGeom prst="rightBrace">
            <a:avLst>
              <a:gd name="adj1" fmla="val 1675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79883" name="Oval 11"/>
          <p:cNvSpPr>
            <a:spLocks noChangeArrowheads="1"/>
          </p:cNvSpPr>
          <p:nvPr/>
        </p:nvSpPr>
        <p:spPr bwMode="auto">
          <a:xfrm>
            <a:off x="3203575" y="1196975"/>
            <a:ext cx="316865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 sz="1600" b="1">
                <a:latin typeface="Arial Narrow" pitchFamily="34" charset="0"/>
              </a:rPr>
              <a:t>INTERACCION</a:t>
            </a:r>
            <a:endParaRPr lang="es-ES" sz="1600" b="1">
              <a:latin typeface="Arial Narrow" pitchFamily="34" charset="0"/>
            </a:endParaRPr>
          </a:p>
        </p:txBody>
      </p:sp>
      <p:sp>
        <p:nvSpPr>
          <p:cNvPr id="79885" name="Text Box 13"/>
          <p:cNvSpPr txBox="1">
            <a:spLocks noChangeArrowheads="1"/>
          </p:cNvSpPr>
          <p:nvPr/>
        </p:nvSpPr>
        <p:spPr bwMode="auto">
          <a:xfrm>
            <a:off x="3924300" y="1989138"/>
            <a:ext cx="187166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1400" b="1">
                <a:solidFill>
                  <a:srgbClr val="000000"/>
                </a:solidFill>
                <a:latin typeface="Arial Narrow" pitchFamily="34" charset="0"/>
              </a:rPr>
              <a:t>Códigos acumulados en la cultura</a:t>
            </a:r>
            <a:endParaRPr lang="es-ES" sz="1400" b="1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79887" name="Text Box 15"/>
          <p:cNvSpPr txBox="1">
            <a:spLocks noChangeArrowheads="1"/>
          </p:cNvSpPr>
          <p:nvPr/>
        </p:nvSpPr>
        <p:spPr bwMode="auto">
          <a:xfrm>
            <a:off x="3851275" y="2636838"/>
            <a:ext cx="12969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400" b="1">
                <a:solidFill>
                  <a:srgbClr val="000000"/>
                </a:solidFill>
                <a:latin typeface="Arial Narrow" pitchFamily="34" charset="0"/>
              </a:rPr>
              <a:t>*Cognitivos C1</a:t>
            </a:r>
            <a:endParaRPr lang="es-ES" sz="1400" b="1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79888" name="Text Box 16"/>
          <p:cNvSpPr txBox="1">
            <a:spLocks noChangeArrowheads="1"/>
          </p:cNvSpPr>
          <p:nvPr/>
        </p:nvSpPr>
        <p:spPr bwMode="auto">
          <a:xfrm>
            <a:off x="3924300" y="3141663"/>
            <a:ext cx="13668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400" b="1">
                <a:solidFill>
                  <a:srgbClr val="000000"/>
                </a:solidFill>
                <a:latin typeface="Arial Narrow" pitchFamily="34" charset="0"/>
              </a:rPr>
              <a:t>*Valorativos C2</a:t>
            </a:r>
            <a:endParaRPr lang="es-ES" sz="1400" b="1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79889" name="Text Box 17"/>
          <p:cNvSpPr txBox="1">
            <a:spLocks noChangeArrowheads="1"/>
          </p:cNvSpPr>
          <p:nvPr/>
        </p:nvSpPr>
        <p:spPr bwMode="auto">
          <a:xfrm>
            <a:off x="3924300" y="3716338"/>
            <a:ext cx="11525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400" b="1">
                <a:solidFill>
                  <a:srgbClr val="000000"/>
                </a:solidFill>
                <a:latin typeface="Arial Narrow" pitchFamily="34" charset="0"/>
              </a:rPr>
              <a:t>*Emotivos C3</a:t>
            </a:r>
            <a:endParaRPr lang="es-ES" sz="1400" b="1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79890" name="Text Box 18"/>
          <p:cNvSpPr txBox="1">
            <a:spLocks noChangeArrowheads="1"/>
          </p:cNvSpPr>
          <p:nvPr/>
        </p:nvSpPr>
        <p:spPr bwMode="auto">
          <a:xfrm>
            <a:off x="3924300" y="4221163"/>
            <a:ext cx="1223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400" b="1">
                <a:solidFill>
                  <a:srgbClr val="000000"/>
                </a:solidFill>
                <a:latin typeface="Arial Narrow" pitchFamily="34" charset="0"/>
              </a:rPr>
              <a:t>*Estéticos C4</a:t>
            </a:r>
            <a:endParaRPr lang="es-ES" sz="1400" b="1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79891" name="Text Box 19"/>
          <p:cNvSpPr txBox="1">
            <a:spLocks noChangeArrowheads="1"/>
          </p:cNvSpPr>
          <p:nvPr/>
        </p:nvSpPr>
        <p:spPr bwMode="auto">
          <a:xfrm>
            <a:off x="3851275" y="4652963"/>
            <a:ext cx="187166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400" b="1">
                <a:solidFill>
                  <a:srgbClr val="000000"/>
                </a:solidFill>
                <a:latin typeface="Arial Narrow" pitchFamily="34" charset="0"/>
              </a:rPr>
              <a:t>*Formas de</a:t>
            </a:r>
            <a:r>
              <a:rPr lang="es-MX" sz="1400" b="1">
                <a:solidFill>
                  <a:srgbClr val="000000"/>
                </a:solidFill>
              </a:rPr>
              <a:t> R</a:t>
            </a:r>
            <a:r>
              <a:rPr lang="es-MX" sz="1400" b="1">
                <a:solidFill>
                  <a:srgbClr val="000000"/>
                </a:solidFill>
                <a:latin typeface="Arial Narrow" pitchFamily="34" charset="0"/>
              </a:rPr>
              <a:t>azonamiento C5</a:t>
            </a:r>
            <a:endParaRPr lang="es-ES" sz="1400" b="1">
              <a:solidFill>
                <a:srgbClr val="000000"/>
              </a:solidFill>
            </a:endParaRPr>
          </a:p>
        </p:txBody>
      </p:sp>
      <p:sp>
        <p:nvSpPr>
          <p:cNvPr id="79894" name="Line 22"/>
          <p:cNvSpPr>
            <a:spLocks noChangeShapeType="1"/>
          </p:cNvSpPr>
          <p:nvPr/>
        </p:nvSpPr>
        <p:spPr bwMode="auto">
          <a:xfrm>
            <a:off x="3779838" y="1844675"/>
            <a:ext cx="2447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79895" name="Line 23"/>
          <p:cNvSpPr>
            <a:spLocks noChangeShapeType="1"/>
          </p:cNvSpPr>
          <p:nvPr/>
        </p:nvSpPr>
        <p:spPr bwMode="auto">
          <a:xfrm flipH="1">
            <a:off x="2843213" y="1844675"/>
            <a:ext cx="9366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79897" name="Line 25"/>
          <p:cNvSpPr>
            <a:spLocks noChangeShapeType="1"/>
          </p:cNvSpPr>
          <p:nvPr/>
        </p:nvSpPr>
        <p:spPr bwMode="auto">
          <a:xfrm>
            <a:off x="6227763" y="1844675"/>
            <a:ext cx="720725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nda">
  <a:themeElements>
    <a:clrScheme name="Onda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Ond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nda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da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da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da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da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da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da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da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da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470</TotalTime>
  <Words>327</Words>
  <Application>Microsoft Office PowerPoint</Application>
  <PresentationFormat>Presentación en pantalla (4:3)</PresentationFormat>
  <Paragraphs>119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Wingdings</vt:lpstr>
      <vt:lpstr>Arial Narrow</vt:lpstr>
      <vt:lpstr>Onda</vt:lpstr>
      <vt:lpstr>¿HACIA DONDE VA LA TEORIA SOCIAL?</vt:lpstr>
      <vt:lpstr>Ejemplo de explicación estructuralista</vt:lpstr>
      <vt:lpstr>¿Existe la realidad independiente del sujeto?</vt:lpstr>
      <vt:lpstr>En el proceso de investigación (La doble Hermenéutica)</vt:lpstr>
      <vt:lpstr>ELECCION RACIONAL ¿Me caso o no me caso con x?</vt:lpstr>
      <vt:lpstr>S-O</vt:lpstr>
      <vt:lpstr>VI</vt:lpstr>
      <vt:lpstr>VII</vt:lpstr>
      <vt:lpstr>Proceso de dar sentido (Decidir la acción)</vt:lpstr>
      <vt:lpstr>La Configuración Subjetiva: Red o Conglomerado de códigos para dar sentido</vt:lpstr>
    </vt:vector>
  </TitlesOfParts>
  <Company>UAM-I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¿HACIA DONDE VA LA TEORIA SOCIAL?</dc:title>
  <dc:creator>enrique</dc:creator>
  <cp:lastModifiedBy>UAM-I</cp:lastModifiedBy>
  <cp:revision>8</cp:revision>
  <dcterms:created xsi:type="dcterms:W3CDTF">2005-05-03T15:32:28Z</dcterms:created>
  <dcterms:modified xsi:type="dcterms:W3CDTF">2018-12-30T16:11:36Z</dcterms:modified>
</cp:coreProperties>
</file>