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C669AB3-152D-46A3-A987-76BE275300E0}" type="datetimeFigureOut">
              <a:rPr lang="es-MX" smtClean="0"/>
              <a:pPr/>
              <a:t>05/04/2013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ADD367F-ABFB-42AE-A6ED-217B7C6EFD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669AB3-152D-46A3-A987-76BE275300E0}" type="datetimeFigureOut">
              <a:rPr lang="es-MX" smtClean="0"/>
              <a:pPr/>
              <a:t>05/04/2013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D367F-ABFB-42AE-A6ED-217B7C6EFD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C669AB3-152D-46A3-A987-76BE275300E0}" type="datetimeFigureOut">
              <a:rPr lang="es-MX" smtClean="0"/>
              <a:pPr/>
              <a:t>05/04/2013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ADD367F-ABFB-42AE-A6ED-217B7C6EFD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669AB3-152D-46A3-A987-76BE275300E0}" type="datetimeFigureOut">
              <a:rPr lang="es-MX" smtClean="0"/>
              <a:pPr/>
              <a:t>05/04/2013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D367F-ABFB-42AE-A6ED-217B7C6EFD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C669AB3-152D-46A3-A987-76BE275300E0}" type="datetimeFigureOut">
              <a:rPr lang="es-MX" smtClean="0"/>
              <a:pPr/>
              <a:t>05/04/2013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ADD367F-ABFB-42AE-A6ED-217B7C6EFD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669AB3-152D-46A3-A987-76BE275300E0}" type="datetimeFigureOut">
              <a:rPr lang="es-MX" smtClean="0"/>
              <a:pPr/>
              <a:t>05/04/2013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D367F-ABFB-42AE-A6ED-217B7C6EFD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669AB3-152D-46A3-A987-76BE275300E0}" type="datetimeFigureOut">
              <a:rPr lang="es-MX" smtClean="0"/>
              <a:pPr/>
              <a:t>05/04/2013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D367F-ABFB-42AE-A6ED-217B7C6EFD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669AB3-152D-46A3-A987-76BE275300E0}" type="datetimeFigureOut">
              <a:rPr lang="es-MX" smtClean="0"/>
              <a:pPr/>
              <a:t>05/04/2013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D367F-ABFB-42AE-A6ED-217B7C6EFD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C669AB3-152D-46A3-A987-76BE275300E0}" type="datetimeFigureOut">
              <a:rPr lang="es-MX" smtClean="0"/>
              <a:pPr/>
              <a:t>05/04/2013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D367F-ABFB-42AE-A6ED-217B7C6EFD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669AB3-152D-46A3-A987-76BE275300E0}" type="datetimeFigureOut">
              <a:rPr lang="es-MX" smtClean="0"/>
              <a:pPr/>
              <a:t>05/04/2013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D367F-ABFB-42AE-A6ED-217B7C6EFD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669AB3-152D-46A3-A987-76BE275300E0}" type="datetimeFigureOut">
              <a:rPr lang="es-MX" smtClean="0"/>
              <a:pPr/>
              <a:t>05/04/2013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D367F-ABFB-42AE-A6ED-217B7C6EFD6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C669AB3-152D-46A3-A987-76BE275300E0}" type="datetimeFigureOut">
              <a:rPr lang="es-MX" smtClean="0"/>
              <a:pPr/>
              <a:t>05/04/2013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ADD367F-ABFB-42AE-A6ED-217B7C6EFD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Comparación </a:t>
            </a:r>
            <a:r>
              <a:rPr lang="es-MX" dirty="0" err="1" smtClean="0"/>
              <a:t>durkheim</a:t>
            </a:r>
            <a:r>
              <a:rPr lang="es-MX" dirty="0"/>
              <a:t> </a:t>
            </a:r>
            <a:r>
              <a:rPr lang="es-MX" dirty="0" smtClean="0"/>
              <a:t>- weber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Dr. Enrique de la Garza Toledo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912714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2277023"/>
              </p:ext>
            </p:extLst>
          </p:nvPr>
        </p:nvGraphicFramePr>
        <p:xfrm>
          <a:off x="467544" y="422488"/>
          <a:ext cx="7239000" cy="58978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619500"/>
                <a:gridCol w="3619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Durkheim</a:t>
                      </a:r>
                      <a:endParaRPr lang="es-MX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Weber</a:t>
                      </a:r>
                      <a:endParaRPr lang="es-MX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Holista</a:t>
                      </a:r>
                      <a:endParaRPr lang="es-MX" sz="14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Individualista</a:t>
                      </a:r>
                      <a:endParaRPr lang="es-MX" sz="14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Concepto</a:t>
                      </a:r>
                      <a:r>
                        <a:rPr lang="es-MX" sz="1400" baseline="0" dirty="0" smtClean="0"/>
                        <a:t> de sociología</a:t>
                      </a:r>
                    </a:p>
                    <a:p>
                      <a:pPr algn="ctr"/>
                      <a:r>
                        <a:rPr lang="es-MX" sz="1400" baseline="0" dirty="0" smtClean="0"/>
                        <a:t>Hechos sociales</a:t>
                      </a:r>
                      <a:endParaRPr lang="es-MX" sz="14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Acción</a:t>
                      </a:r>
                      <a:r>
                        <a:rPr lang="es-MX" sz="1400" baseline="0" dirty="0" smtClean="0"/>
                        <a:t> social </a:t>
                      </a:r>
                    </a:p>
                    <a:p>
                      <a:pPr algn="ctr"/>
                      <a:r>
                        <a:rPr lang="es-MX" sz="1400" baseline="0" dirty="0" smtClean="0"/>
                        <a:t>Motivos subjetivos</a:t>
                      </a:r>
                      <a:endParaRPr lang="es-MX" sz="14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Positivismo</a:t>
                      </a:r>
                    </a:p>
                    <a:p>
                      <a:pPr algn="ctr"/>
                      <a:r>
                        <a:rPr lang="es-MX" sz="1400" dirty="0" smtClean="0"/>
                        <a:t>Leyes universales, observables</a:t>
                      </a:r>
                    </a:p>
                    <a:p>
                      <a:pPr algn="ctr"/>
                      <a:r>
                        <a:rPr lang="es-MX" sz="1400" dirty="0" smtClean="0"/>
                        <a:t>Tiende</a:t>
                      </a:r>
                      <a:r>
                        <a:rPr lang="es-MX" sz="1400" baseline="0" dirty="0" smtClean="0"/>
                        <a:t> al hipotético deductivo</a:t>
                      </a:r>
                      <a:endParaRPr lang="es-MX" sz="14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Conjunción</a:t>
                      </a:r>
                      <a:r>
                        <a:rPr lang="es-MX" sz="1400" baseline="0" dirty="0" smtClean="0"/>
                        <a:t> historicismo/positivismo</a:t>
                      </a:r>
                    </a:p>
                    <a:p>
                      <a:pPr algn="ctr"/>
                      <a:r>
                        <a:rPr lang="es-MX" sz="1400" baseline="0" dirty="0" smtClean="0"/>
                        <a:t>No leyes universales, fenómeno único</a:t>
                      </a:r>
                    </a:p>
                    <a:p>
                      <a:pPr algn="ctr"/>
                      <a:r>
                        <a:rPr lang="es-MX" sz="1400" baseline="0" dirty="0" smtClean="0"/>
                        <a:t>Método </a:t>
                      </a:r>
                      <a:r>
                        <a:rPr lang="es-MX" sz="1400" baseline="0" smtClean="0"/>
                        <a:t>comprensión </a:t>
                      </a:r>
                      <a:r>
                        <a:rPr lang="es-MX" sz="1400" baseline="0" smtClean="0"/>
                        <a:t>explicativo</a:t>
                      </a:r>
                      <a:endParaRPr lang="es-MX" sz="14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Problema central</a:t>
                      </a:r>
                    </a:p>
                    <a:p>
                      <a:pPr algn="ctr"/>
                      <a:r>
                        <a:rPr lang="es-MX" sz="1400" dirty="0" smtClean="0"/>
                        <a:t>La</a:t>
                      </a:r>
                      <a:r>
                        <a:rPr lang="es-MX" sz="1400" baseline="0" dirty="0" smtClean="0"/>
                        <a:t> cohesión social (orden)</a:t>
                      </a:r>
                    </a:p>
                    <a:p>
                      <a:pPr algn="ctr"/>
                      <a:r>
                        <a:rPr lang="es-MX" sz="1400" baseline="0" dirty="0" smtClean="0"/>
                        <a:t>Conciencia colectiva</a:t>
                      </a:r>
                      <a:endParaRPr lang="es-MX" sz="14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Racionalización, </a:t>
                      </a:r>
                    </a:p>
                    <a:p>
                      <a:pPr algn="ctr"/>
                      <a:r>
                        <a:rPr lang="es-MX" sz="1400" dirty="0" smtClean="0"/>
                        <a:t>desencantamiento, </a:t>
                      </a:r>
                    </a:p>
                    <a:p>
                      <a:pPr algn="ctr"/>
                      <a:r>
                        <a:rPr lang="es-MX" sz="1400" dirty="0" smtClean="0"/>
                        <a:t>Jaula de hierro</a:t>
                      </a:r>
                      <a:endParaRPr lang="es-MX" sz="14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29448">
                <a:tc gridSpan="2">
                  <a:txBody>
                    <a:bodyPr/>
                    <a:lstStyle/>
                    <a:p>
                      <a:pPr algn="ctr"/>
                      <a:r>
                        <a:rPr lang="es-MX" sz="1400" b="1" dirty="0" smtClean="0"/>
                        <a:t>Contexto</a:t>
                      </a:r>
                      <a:endParaRPr lang="es-MX" sz="1400" b="1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Revolución Francesa,</a:t>
                      </a:r>
                      <a:r>
                        <a:rPr lang="es-MX" sz="1400" baseline="0" dirty="0" smtClean="0"/>
                        <a:t> restauración, desorden político, revoluciones</a:t>
                      </a:r>
                    </a:p>
                    <a:p>
                      <a:pPr algn="ctr"/>
                      <a:r>
                        <a:rPr lang="es-MX" sz="1400" baseline="0" dirty="0" smtClean="0"/>
                        <a:t>Positivismo </a:t>
                      </a:r>
                      <a:r>
                        <a:rPr lang="es-MX" sz="1400" baseline="0" dirty="0" err="1" smtClean="0"/>
                        <a:t>v.s.</a:t>
                      </a:r>
                      <a:r>
                        <a:rPr lang="es-MX" sz="1400" baseline="0" dirty="0" smtClean="0"/>
                        <a:t> Psicología</a:t>
                      </a:r>
                      <a:endParaRPr lang="es-MX" sz="14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Revolución</a:t>
                      </a:r>
                      <a:r>
                        <a:rPr lang="es-MX" sz="1400" baseline="0" dirty="0" smtClean="0"/>
                        <a:t> Industrial, situación social, revoluciones, socialismo, imperio, lucha de clases, historicismo, neoclásicos, positivismo</a:t>
                      </a:r>
                      <a:endParaRPr lang="es-MX" sz="14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Determinan</a:t>
                      </a:r>
                      <a:r>
                        <a:rPr lang="es-MX" sz="1400" baseline="0" dirty="0" smtClean="0"/>
                        <a:t> Causas (colectivas)</a:t>
                      </a:r>
                    </a:p>
                    <a:p>
                      <a:pPr algn="ctr"/>
                      <a:r>
                        <a:rPr lang="es-MX" sz="1400" baseline="0" dirty="0" smtClean="0"/>
                        <a:t>Leyes universales</a:t>
                      </a:r>
                    </a:p>
                    <a:p>
                      <a:pPr algn="ctr"/>
                      <a:r>
                        <a:rPr lang="es-MX" sz="1400" baseline="0" dirty="0" smtClean="0"/>
                        <a:t>Método comparativo</a:t>
                      </a:r>
                      <a:endParaRPr lang="es-MX" sz="14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Método tipo ideal</a:t>
                      </a:r>
                    </a:p>
                    <a:p>
                      <a:pPr algn="ctr"/>
                      <a:r>
                        <a:rPr lang="es-MX" sz="1400" dirty="0" smtClean="0"/>
                        <a:t>Comprensión</a:t>
                      </a:r>
                      <a:r>
                        <a:rPr lang="es-MX" sz="1400" baseline="0" dirty="0" smtClean="0"/>
                        <a:t> explicativa</a:t>
                      </a:r>
                      <a:endParaRPr lang="es-MX" sz="14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Cambio social</a:t>
                      </a:r>
                    </a:p>
                    <a:p>
                      <a:pPr algn="ctr"/>
                      <a:r>
                        <a:rPr lang="es-MX" sz="1400" dirty="0" smtClean="0"/>
                        <a:t>División del trabajo</a:t>
                      </a:r>
                      <a:endParaRPr lang="es-MX" sz="14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Aleatorio</a:t>
                      </a:r>
                    </a:p>
                    <a:p>
                      <a:pPr algn="ctr"/>
                      <a:r>
                        <a:rPr lang="es-MX" sz="1400" dirty="0" smtClean="0"/>
                        <a:t>No</a:t>
                      </a:r>
                      <a:r>
                        <a:rPr lang="es-MX" sz="1400" baseline="0" dirty="0" smtClean="0"/>
                        <a:t> tendencias históricas</a:t>
                      </a:r>
                      <a:endParaRPr lang="es-MX" sz="14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19888">
                <a:tc gridSpan="2">
                  <a:txBody>
                    <a:bodyPr/>
                    <a:lstStyle/>
                    <a:p>
                      <a:pPr algn="ctr"/>
                      <a:r>
                        <a:rPr lang="es-MX" sz="1400" b="1" dirty="0" smtClean="0"/>
                        <a:t>Objetividad</a:t>
                      </a:r>
                      <a:endParaRPr lang="es-MX" sz="1400" b="1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En sí</a:t>
                      </a:r>
                      <a:endParaRPr lang="es-MX" sz="14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Relativa a los valores</a:t>
                      </a:r>
                      <a:endParaRPr lang="es-MX" sz="14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914186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</TotalTime>
  <Words>126</Words>
  <Application>Microsoft Office PowerPoint</Application>
  <PresentationFormat>Presentación en pantalla (4:3)</PresentationFormat>
  <Paragraphs>38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Opulento</vt:lpstr>
      <vt:lpstr>Comparación durkheim - weber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Comparación durkheim - weber</dc:title>
  <dc:creator>UAM</dc:creator>
  <cp:lastModifiedBy>UAM-I</cp:lastModifiedBy>
  <cp:revision>5</cp:revision>
  <dcterms:created xsi:type="dcterms:W3CDTF">2013-04-04T21:27:36Z</dcterms:created>
  <dcterms:modified xsi:type="dcterms:W3CDTF">2013-04-05T21:56:17Z</dcterms:modified>
</cp:coreProperties>
</file>