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63" r:id="rId13"/>
    <p:sldId id="277" r:id="rId14"/>
    <p:sldId id="257" r:id="rId15"/>
    <p:sldId id="260" r:id="rId16"/>
    <p:sldId id="261" r:id="rId17"/>
    <p:sldId id="264" r:id="rId18"/>
    <p:sldId id="265" r:id="rId19"/>
    <p:sldId id="276" r:id="rId2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9E9CA-E780-4562-932F-681BDEF8187A}" type="datetimeFigureOut">
              <a:rPr lang="es-ES" smtClean="0"/>
              <a:pPr/>
              <a:t>27/09/2012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7B992-1A1F-4357-BBE8-84D723243F6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9E9CA-E780-4562-932F-681BDEF8187A}" type="datetimeFigureOut">
              <a:rPr lang="es-ES" smtClean="0"/>
              <a:pPr/>
              <a:t>27/09/2012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7B992-1A1F-4357-BBE8-84D723243F6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9E9CA-E780-4562-932F-681BDEF8187A}" type="datetimeFigureOut">
              <a:rPr lang="es-ES" smtClean="0"/>
              <a:pPr/>
              <a:t>27/09/2012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7B992-1A1F-4357-BBE8-84D723243F6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9E9CA-E780-4562-932F-681BDEF8187A}" type="datetimeFigureOut">
              <a:rPr lang="es-ES" smtClean="0"/>
              <a:pPr/>
              <a:t>27/09/2012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7B992-1A1F-4357-BBE8-84D723243F6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9E9CA-E780-4562-932F-681BDEF8187A}" type="datetimeFigureOut">
              <a:rPr lang="es-ES" smtClean="0"/>
              <a:pPr/>
              <a:t>27/09/2012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7B992-1A1F-4357-BBE8-84D723243F6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9E9CA-E780-4562-932F-681BDEF8187A}" type="datetimeFigureOut">
              <a:rPr lang="es-ES" smtClean="0"/>
              <a:pPr/>
              <a:t>27/09/2012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7B992-1A1F-4357-BBE8-84D723243F6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9E9CA-E780-4562-932F-681BDEF8187A}" type="datetimeFigureOut">
              <a:rPr lang="es-ES" smtClean="0"/>
              <a:pPr/>
              <a:t>27/09/2012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7B992-1A1F-4357-BBE8-84D723243F6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9E9CA-E780-4562-932F-681BDEF8187A}" type="datetimeFigureOut">
              <a:rPr lang="es-ES" smtClean="0"/>
              <a:pPr/>
              <a:t>27/09/2012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7B992-1A1F-4357-BBE8-84D723243F6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9E9CA-E780-4562-932F-681BDEF8187A}" type="datetimeFigureOut">
              <a:rPr lang="es-ES" smtClean="0"/>
              <a:pPr/>
              <a:t>27/09/2012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7B992-1A1F-4357-BBE8-84D723243F6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9E9CA-E780-4562-932F-681BDEF8187A}" type="datetimeFigureOut">
              <a:rPr lang="es-ES" smtClean="0"/>
              <a:pPr/>
              <a:t>27/09/2012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7B992-1A1F-4357-BBE8-84D723243F6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9E9CA-E780-4562-932F-681BDEF8187A}" type="datetimeFigureOut">
              <a:rPr lang="es-ES" smtClean="0"/>
              <a:pPr/>
              <a:t>27/09/2012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7B992-1A1F-4357-BBE8-84D723243F6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9E9CA-E780-4562-932F-681BDEF8187A}" type="datetimeFigureOut">
              <a:rPr lang="es-ES" smtClean="0"/>
              <a:pPr/>
              <a:t>27/09/2012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7B992-1A1F-4357-BBE8-84D723243F6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2571744"/>
            <a:ext cx="7772400" cy="1470025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La distinción</a:t>
            </a:r>
            <a:br>
              <a:rPr lang="es-ES" dirty="0" smtClean="0">
                <a:solidFill>
                  <a:schemeClr val="bg1"/>
                </a:solidFill>
              </a:rPr>
            </a:br>
            <a:r>
              <a:rPr lang="es-ES" dirty="0" smtClean="0">
                <a:solidFill>
                  <a:schemeClr val="bg1"/>
                </a:solidFill>
              </a:rPr>
              <a:t>criterio y bases sociales del gusto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48"/>
          </a:xfrm>
        </p:spPr>
        <p:txBody>
          <a:bodyPr/>
          <a:lstStyle/>
          <a:p>
            <a:pPr>
              <a:buNone/>
            </a:pPr>
            <a:endParaRPr lang="es-E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Por lo que el habitus, es generado por las estructuras objetivas y subjetivas, este genera a su vez las practicas individuales, dando a la conducta esquemas básicos de percepción, pensamiento y acción</a:t>
            </a:r>
          </a:p>
          <a:p>
            <a:pPr>
              <a:buNone/>
            </a:pPr>
            <a:endParaRPr lang="es-E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 Es una: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 “estructura – estructurante – estructurada”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ES" sz="4400" dirty="0" smtClean="0">
                <a:solidFill>
                  <a:schemeClr val="bg1"/>
                </a:solidFill>
              </a:rPr>
              <a:t>Practicas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♠ Son la cristalización en acciones de las estructuras objetivas y subjetivas de                la </a:t>
            </a:r>
            <a:r>
              <a:rPr lang="es-ES" u="sng" dirty="0" smtClean="0">
                <a:solidFill>
                  <a:schemeClr val="bg1"/>
                </a:solidFill>
              </a:rPr>
              <a:t>clase social objetiva</a:t>
            </a:r>
            <a:r>
              <a:rPr lang="es-ES" dirty="0" smtClean="0">
                <a:solidFill>
                  <a:schemeClr val="bg1"/>
                </a:solidFill>
              </a:rPr>
              <a:t>. </a:t>
            </a:r>
          </a:p>
          <a:p>
            <a:pPr>
              <a:buNone/>
            </a:pPr>
            <a:endParaRPr lang="es-E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    Condición de clase 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                    + 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   La posición de clase 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                    + 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             Habitus 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6" name="5 Flecha abajo"/>
          <p:cNvSpPr/>
          <p:nvPr/>
        </p:nvSpPr>
        <p:spPr>
          <a:xfrm>
            <a:off x="2771800" y="2636912"/>
            <a:ext cx="216024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• Dentro de la clase  social objetiva: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- condiciones de existencia homogéneas.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- disposiciones para actuar (habitus)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   homogéneas.</a:t>
            </a:r>
          </a:p>
          <a:p>
            <a:pPr>
              <a:buNone/>
            </a:pPr>
            <a:endParaRPr lang="es-E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    practicas semejantes (entre los agentes de 	esa clase objetiva)</a:t>
            </a:r>
          </a:p>
          <a:p>
            <a:pPr>
              <a:buNone/>
            </a:pPr>
            <a:endParaRPr lang="es-E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    Estilos de vida semejantes               identidad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4" name="3 Flecha derecha"/>
          <p:cNvSpPr/>
          <p:nvPr/>
        </p:nvSpPr>
        <p:spPr>
          <a:xfrm>
            <a:off x="5786446" y="5143512"/>
            <a:ext cx="100013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" name="4 Flecha abajo"/>
          <p:cNvSpPr/>
          <p:nvPr/>
        </p:nvSpPr>
        <p:spPr>
          <a:xfrm>
            <a:off x="2928926" y="2786058"/>
            <a:ext cx="428628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" name="5 Flecha abajo"/>
          <p:cNvSpPr/>
          <p:nvPr/>
        </p:nvSpPr>
        <p:spPr>
          <a:xfrm>
            <a:off x="2928926" y="4429132"/>
            <a:ext cx="428628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143000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¿Qué es el gusto?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>
              <a:buNone/>
            </a:pPr>
            <a:endParaRPr lang="es-ES" sz="36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sz="3600" dirty="0" smtClean="0">
                <a:solidFill>
                  <a:schemeClr val="bg1"/>
                </a:solidFill>
              </a:rPr>
              <a:t> •El gusto como la facultad de juzgar los valores estéticos de manera inmediata e intuitiva</a:t>
            </a:r>
          </a:p>
          <a:p>
            <a:pPr>
              <a:buNone/>
            </a:pPr>
            <a:endParaRPr lang="es-ES" sz="36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sz="3600" dirty="0" smtClean="0">
                <a:solidFill>
                  <a:schemeClr val="bg1"/>
                </a:solidFill>
              </a:rPr>
              <a:t>     </a:t>
            </a:r>
          </a:p>
          <a:p>
            <a:pPr>
              <a:buNone/>
            </a:pPr>
            <a:r>
              <a:rPr lang="es-ES" sz="3600" dirty="0">
                <a:solidFill>
                  <a:schemeClr val="bg1"/>
                </a:solidFill>
              </a:rPr>
              <a:t> </a:t>
            </a:r>
            <a:r>
              <a:rPr lang="es-ES" sz="3600" dirty="0" smtClean="0">
                <a:solidFill>
                  <a:schemeClr val="bg1"/>
                </a:solidFill>
              </a:rPr>
              <a:t>       valoración de los objetos y de las practicas en la categoría de lo simbólico </a:t>
            </a:r>
          </a:p>
        </p:txBody>
      </p:sp>
      <p:sp>
        <p:nvSpPr>
          <p:cNvPr id="5" name="4 Flecha abajo"/>
          <p:cNvSpPr/>
          <p:nvPr/>
        </p:nvSpPr>
        <p:spPr>
          <a:xfrm>
            <a:off x="4357686" y="2857496"/>
            <a:ext cx="428628" cy="11430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089768"/>
          </a:xfrm>
        </p:spPr>
        <p:txBody>
          <a:bodyPr/>
          <a:lstStyle/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• Esta facultad de “Distinción” es condicional y pluralista con respecto a la clase, de su condición y de su posición.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• La facultad de “Distinción” es socialmente construida y adquirida dentro del “campo” y refinada en la clase social objetiva.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• Así en el proceso de inculcación (del campo y de la clase) el sistema hace posible el dominio simbólico de los principios prácticos del gusto.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endParaRPr lang="es-E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• Es distintiva por el hecho de que “el gusto” representa las preferencias manifiestas de una distinción inevitable:</a:t>
            </a:r>
          </a:p>
          <a:p>
            <a:pPr>
              <a:buNone/>
            </a:pPr>
            <a:endParaRPr lang="es-E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   -los gustos son ante todo disgustos,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      disgustos, para los otros gustos, para los   	  gustos de los otros (como capacidad de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          discriminar)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endParaRPr lang="es-E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• El habitus regula y ajusta, la condición y la situación social en el agente.</a:t>
            </a:r>
          </a:p>
          <a:p>
            <a:pPr>
              <a:buNone/>
            </a:pPr>
            <a:endParaRPr lang="es-ES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s-E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• Esto engendra el conjunto de elecciones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 que forman parte fundamental del estilo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   de vida.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• Esto es el “gusto”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la situación y condición social hace que 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 se tenga “lo que gusta”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   y el habitus hace que 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                         “guste lo que se tiene”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De esta manera: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“Cuando los sujetos seleccionan, cuando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simulan el teatro de las preferencias, en rigor,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estan representando los papeles que les fijo el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sistema de clases”.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Las clases revelan con el gusto, a los sujetos 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 como :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  “Clasificadores, clasificados por  sus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     clasificaciones”.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>
              <a:buNone/>
            </a:pPr>
            <a:endParaRPr lang="es-ES" sz="44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sz="4400" dirty="0" smtClean="0">
                <a:solidFill>
                  <a:schemeClr val="bg1"/>
                </a:solidFill>
              </a:rPr>
              <a:t>Campo:</a:t>
            </a:r>
            <a:r>
              <a:rPr lang="es-ES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♠ Conjunto de relaciones sociales en conflicto;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  “es la combinación y articulación de las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    luchas de las clases sociales por la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    legitimidad y el poder dentro de esta red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    de relaciones sociales”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/>
          <a:lstStyle/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♠ Lucha por los capitales: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• Económico: el nivel de ingreso económico.</a:t>
            </a:r>
          </a:p>
          <a:p>
            <a:pPr>
              <a:buNone/>
            </a:pPr>
            <a:endParaRPr lang="es-E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• Político: el poder de influenciar o resistirse a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  esto, de una clase a otra.</a:t>
            </a:r>
          </a:p>
          <a:p>
            <a:pPr>
              <a:buNone/>
            </a:pPr>
            <a:endParaRPr lang="es-E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• Social: red de relaciones sociales, con quien 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   y como se relaciona con los agentes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   (personas o instituciones.)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/>
          <a:lstStyle/>
          <a:p>
            <a:pPr>
              <a:buNone/>
            </a:pPr>
            <a:endParaRPr lang="es-E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• Cultural: </a:t>
            </a:r>
          </a:p>
          <a:p>
            <a:pPr>
              <a:buNone/>
            </a:pPr>
            <a:endParaRPr lang="es-E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   ♦ Cultura: lo simbólico, significados,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      valoraciones, como un sistema propio de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      normas y valores.</a:t>
            </a:r>
          </a:p>
          <a:p>
            <a:pPr>
              <a:buNone/>
            </a:pPr>
            <a:endParaRPr lang="es-E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   ♦ Cultura (lo culto): a través de la educación.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76664"/>
          </a:xfrm>
        </p:spPr>
        <p:txBody>
          <a:bodyPr/>
          <a:lstStyle/>
          <a:p>
            <a:pPr>
              <a:buNone/>
            </a:pPr>
            <a:endParaRPr lang="es-E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♠ La lucha de clases existe por que:</a:t>
            </a:r>
          </a:p>
          <a:p>
            <a:pPr>
              <a:buNone/>
            </a:pPr>
            <a:endParaRPr lang="es-E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   “Las clases sociales que participan en esta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     lucha, tienen un conjunto de intereses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     comunes, un lenguaje propio de esta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     lucha, de una complicidad que esta detrás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     de todos los antagonismos entre estas”</a:t>
            </a:r>
          </a:p>
          <a:p>
            <a:pPr>
              <a:buNone/>
            </a:pPr>
            <a:endParaRPr lang="es-E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     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766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4400" dirty="0" smtClean="0">
                <a:solidFill>
                  <a:schemeClr val="bg1"/>
                </a:solidFill>
              </a:rPr>
              <a:t>Habitus: 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♠ Es el proceso por el que lo social se interioriza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 en los individuos y logra que las “estructuras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 objetivas” concuerden con “las estructuras 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 subjetivas”.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 Inserta en el individuo un sistema de hábitos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 construidos (socialización) en su mayoría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 desde la infancia.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/>
          <a:lstStyle/>
          <a:p>
            <a:pPr>
              <a:buNone/>
            </a:pPr>
            <a:r>
              <a:rPr lang="es-ES" sz="4400" dirty="0" smtClean="0">
                <a:solidFill>
                  <a:schemeClr val="bg1"/>
                </a:solidFill>
              </a:rPr>
              <a:t>Estructura objetiva</a:t>
            </a:r>
          </a:p>
          <a:p>
            <a:pPr>
              <a:buNone/>
            </a:pPr>
            <a:endParaRPr lang="es-E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es-ES" sz="3600" dirty="0" smtClean="0">
                <a:solidFill>
                  <a:schemeClr val="bg1"/>
                </a:solidFill>
              </a:rPr>
              <a:t>Clase social: </a:t>
            </a:r>
            <a:r>
              <a:rPr lang="es-ES" dirty="0" smtClean="0">
                <a:solidFill>
                  <a:schemeClr val="bg1"/>
                </a:solidFill>
              </a:rPr>
              <a:t>es “la estructura de las relaciones entre todas las propiedades pertinentes a cada clase social (su condición y posición de clase) y a los efectos que ella ejerce sobre las practicas”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4" name="3 Flecha derecha"/>
          <p:cNvSpPr/>
          <p:nvPr/>
        </p:nvSpPr>
        <p:spPr>
          <a:xfrm rot="5400000">
            <a:off x="1439652" y="1448780"/>
            <a:ext cx="1008112" cy="504056"/>
          </a:xfrm>
          <a:prstGeom prst="rightArrow">
            <a:avLst>
              <a:gd name="adj1" fmla="val 50000"/>
              <a:gd name="adj2" fmla="val 575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048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Condición de clase:</a:t>
            </a: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    • Volumen de (K):</a:t>
            </a:r>
          </a:p>
          <a:p>
            <a:pPr>
              <a:buNone/>
            </a:pPr>
            <a:r>
              <a:rPr lang="es-ES" sz="2400" dirty="0" smtClean="0">
                <a:solidFill>
                  <a:schemeClr val="bg1"/>
                </a:solidFill>
              </a:rPr>
              <a:t>               ♦ Condición económica</a:t>
            </a:r>
          </a:p>
          <a:p>
            <a:pPr>
              <a:buNone/>
            </a:pPr>
            <a:r>
              <a:rPr lang="es-ES" sz="2400" dirty="0" smtClean="0">
                <a:solidFill>
                  <a:schemeClr val="bg1"/>
                </a:solidFill>
              </a:rPr>
              <a:t>               ♦ Condición política</a:t>
            </a:r>
          </a:p>
          <a:p>
            <a:pPr>
              <a:buNone/>
            </a:pPr>
            <a:r>
              <a:rPr lang="es-ES" sz="2400" dirty="0" smtClean="0">
                <a:solidFill>
                  <a:schemeClr val="bg1"/>
                </a:solidFill>
              </a:rPr>
              <a:t>               ♦ Condición social</a:t>
            </a:r>
          </a:p>
          <a:p>
            <a:pPr>
              <a:buNone/>
            </a:pPr>
            <a:r>
              <a:rPr lang="es-ES" sz="2400" dirty="0" smtClean="0">
                <a:solidFill>
                  <a:schemeClr val="bg1"/>
                </a:solidFill>
              </a:rPr>
              <a:t>               ♦ Condición cultural</a:t>
            </a:r>
          </a:p>
          <a:p>
            <a:pPr>
              <a:buNone/>
            </a:pPr>
            <a:endParaRPr lang="es-E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Posición de clase: Con relación a la condición de clase, se define su lugar en la jerarquía de clases, con respecto al nivel total de capitales con los que cuanta esta clase.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56"/>
          </a:xfrm>
        </p:spPr>
        <p:txBody>
          <a:bodyPr/>
          <a:lstStyle/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Estructura subjetiva</a:t>
            </a:r>
          </a:p>
          <a:p>
            <a:pPr>
              <a:buNone/>
            </a:pPr>
            <a:endParaRPr lang="es-E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Valoraciones simbólicas:</a:t>
            </a:r>
          </a:p>
          <a:p>
            <a:pPr>
              <a:buNone/>
            </a:pPr>
            <a:endParaRPr lang="es-E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s-ES" dirty="0" smtClean="0">
                <a:solidFill>
                  <a:schemeClr val="bg1"/>
                </a:solidFill>
              </a:rPr>
              <a:t>   “Se encuentran en le campo de producción y el lugar de la lucha de clases por el monopolio del poder de consagración y de legitimidad, es aquí donde se engendra el valor y la creencia en ese valor”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4" name="3 Flecha abajo"/>
          <p:cNvSpPr/>
          <p:nvPr/>
        </p:nvSpPr>
        <p:spPr>
          <a:xfrm>
            <a:off x="1979712" y="980728"/>
            <a:ext cx="432048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809</Words>
  <Application>Microsoft Office PowerPoint</Application>
  <PresentationFormat>Presentación en pantalla (4:3)</PresentationFormat>
  <Paragraphs>119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Tema de Office</vt:lpstr>
      <vt:lpstr>La distinción criterio y bases sociales del gusto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¿Qué es el gusto?</vt:lpstr>
      <vt:lpstr>Diapositiva 14</vt:lpstr>
      <vt:lpstr>Diapositiva 15</vt:lpstr>
      <vt:lpstr>Diapositiva 16</vt:lpstr>
      <vt:lpstr>Diapositiva 17</vt:lpstr>
      <vt:lpstr>Diapositiva 18</vt:lpstr>
      <vt:lpstr>Diapositiva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¿Qué es el gusto?</dc:title>
  <dc:creator>Fredy</dc:creator>
  <cp:lastModifiedBy>UAM-I</cp:lastModifiedBy>
  <cp:revision>38</cp:revision>
  <dcterms:created xsi:type="dcterms:W3CDTF">2011-10-05T01:01:02Z</dcterms:created>
  <dcterms:modified xsi:type="dcterms:W3CDTF">2012-09-27T17:47:39Z</dcterms:modified>
</cp:coreProperties>
</file>