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5640C3DE-831D-496C-9F1F-A129B111AAEC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610C7A42-85EE-4E79-A22F-292B119CA3B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EF054-05F1-4CE9-90AA-73965786F6F6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9135D-6924-48F6-962E-5D3A88291F7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C3EC8-DE2F-450A-B679-D538666BDEB3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8C6A6-AB5A-44EA-BB63-30C15C08EC1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4AAC81-D07C-487D-9997-E56C75E6D092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9B713B-FC01-416F-A4C8-4AD965B9DAB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F405BB7C-38F6-457B-BED5-3761DE08C2AB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7C570FC-44F8-41F2-B417-0FD7F7FD89F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BB7369-601A-4725-AF5C-B7D7B4CF17CA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15B6C0-ED84-4338-B259-EF6DB4C3432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Rectángulo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0 Rectángulo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D997B7-C558-4372-A7F4-7EE9565E1C19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1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0337E5-6EA6-4FB3-B46E-BF0F61021C1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898B42-3A50-4282-BF33-128CEDB8AD41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7541BF-C6AB-459F-8628-2F9F16C3CD0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55B6B-549E-4B89-85F1-FC73F065D407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E0FC0-589B-429D-9A54-88DFC377132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C7C91D69-0BAA-41F3-BB04-7B129CCE1134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7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25D0ABA-EC50-47E7-930D-AAF636FC553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8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9088133E-E318-4050-A72F-7C30CC7DCDA5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2AF21E0-55AF-4D53-89BE-8BDCDD14799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C7F338F-7E38-48E8-9BE6-23FCE2B70267}" type="datetimeFigureOut">
              <a:rPr lang="es-MX"/>
              <a:pPr>
                <a:defRPr/>
              </a:pPr>
              <a:t>14/09/2011</a:t>
            </a:fld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728BFF25-A199-45BB-9E6D-F265039CD27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70" r:id="rId10"/>
    <p:sldLayoutId id="2147483669" r:id="rId11"/>
  </p:sldLayoutIdLst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FFFF9A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FFFF9A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E7BC29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E7BC29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E7BC29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8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BORDIEU IV</a:t>
            </a:r>
            <a:endParaRPr lang="es-MX" sz="80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La analogía económica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mtClean="0"/>
              <a:t>Le llama “método económico inverso”: es el uso de la analogía económica a las relaciones sociales y culturales</a:t>
            </a:r>
          </a:p>
          <a:p>
            <a:r>
              <a:rPr lang="es-MX" smtClean="0"/>
              <a:t>En las relaciones sociales y culturales habría: precio, volumen del producto o del K, ganancia, empresa, producción, reproducción, reconversión, inversión</a:t>
            </a:r>
          </a:p>
          <a:p>
            <a:r>
              <a:rPr lang="es-MX" smtClean="0"/>
              <a:t>Todas estas variables definen la posición en las estructuras de los campos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mtClean="0"/>
              <a:t>Es una imagen de los campos como mercados y producciones </a:t>
            </a:r>
          </a:p>
          <a:p>
            <a:r>
              <a:rPr lang="es-MX" smtClean="0"/>
              <a:t>En el campo de la producción cultural dos tipos de capitales:</a:t>
            </a:r>
          </a:p>
          <a:p>
            <a:pPr marL="925513" lvl="1" indent="-514350">
              <a:buFont typeface="Rockwell" pitchFamily="18" charset="0"/>
              <a:buAutoNum type="arabicParenR"/>
            </a:pPr>
            <a:r>
              <a:rPr lang="es-MX" smtClean="0"/>
              <a:t>Capital simbólico: Prestigio, celebridad, honor, reconocimiento</a:t>
            </a:r>
          </a:p>
          <a:p>
            <a:pPr marL="925513" lvl="1" indent="-514350">
              <a:buFont typeface="Rockwell" pitchFamily="18" charset="0"/>
              <a:buAutoNum type="arabicParenR"/>
            </a:pPr>
            <a:r>
              <a:rPr lang="es-MX" smtClean="0"/>
              <a:t>Capital cultural: Conocimiento, competencias, representaciones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La clase social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6386" name="2 Marcador de contenido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257800"/>
          </a:xfrm>
        </p:spPr>
        <p:txBody>
          <a:bodyPr/>
          <a:lstStyle/>
          <a:p>
            <a:r>
              <a:rPr lang="es-MX" smtClean="0"/>
              <a:t>Retoma del marxismo que la sociedad está estructurada en clases sociales en lucha por posesión de capitales</a:t>
            </a:r>
          </a:p>
          <a:p>
            <a:r>
              <a:rPr lang="es-MX" smtClean="0"/>
              <a:t>Se diferencía de Marx:</a:t>
            </a:r>
          </a:p>
          <a:p>
            <a:pPr marL="925513" lvl="1" indent="-514350">
              <a:buFont typeface="Rockwell" pitchFamily="18" charset="0"/>
              <a:buAutoNum type="alphaLcParenR"/>
            </a:pPr>
            <a:r>
              <a:rPr lang="es-MX" smtClean="0"/>
              <a:t>No solo se considera el campo de la producción de bienes y servicios sino todos (por ejemplo el consumo)</a:t>
            </a:r>
          </a:p>
          <a:p>
            <a:pPr marL="925513" lvl="1" indent="-514350">
              <a:buFont typeface="Rockwell" pitchFamily="18" charset="0"/>
              <a:buAutoNum type="alphaLcParenR"/>
            </a:pPr>
            <a:r>
              <a:rPr lang="es-MX" smtClean="0"/>
              <a:t>No solo valores económicos sino para cada campo </a:t>
            </a:r>
          </a:p>
          <a:p>
            <a:pPr marL="925513" lvl="1" indent="-514350">
              <a:buFont typeface="Rockwell" pitchFamily="18" charset="0"/>
              <a:buAutoNum type="alphaLcParenR"/>
            </a:pPr>
            <a:r>
              <a:rPr lang="es-MX" smtClean="0"/>
              <a:t>La clase social no se define solo por propiedad de medios de producción, ni suma de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608512"/>
          </a:xfr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	     </a:t>
            </a:r>
            <a:r>
              <a:rPr lang="es-MX" sz="2600" dirty="0" smtClean="0"/>
              <a:t>propiedades para cada campo, sino por una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s-MX" sz="2600" dirty="0" smtClean="0"/>
              <a:t>          totalidad (substituir </a:t>
            </a:r>
            <a:r>
              <a:rPr lang="es-MX" sz="2600" dirty="0" err="1" smtClean="0"/>
              <a:t>cusalidad</a:t>
            </a:r>
            <a:r>
              <a:rPr lang="es-MX" sz="2600" dirty="0" smtClean="0"/>
              <a:t> simple por red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s-MX" sz="2600" dirty="0" smtClean="0"/>
              <a:t>          causal)</a:t>
            </a:r>
          </a:p>
          <a:p>
            <a:pPr marL="862330" lvl="1" indent="-514350" fontAlgn="auto">
              <a:spcAft>
                <a:spcPts val="0"/>
              </a:spcAft>
              <a:buFont typeface="+mj-lt"/>
              <a:buAutoNum type="alphaLcParenR" startAt="4"/>
              <a:defRPr/>
            </a:pPr>
            <a:r>
              <a:rPr lang="es-MX" dirty="0" smtClean="0"/>
              <a:t>La dominación está en todos los campos (</a:t>
            </a:r>
            <a:r>
              <a:rPr lang="es-MX" dirty="0" err="1" smtClean="0"/>
              <a:t>Gramsci</a:t>
            </a:r>
            <a:r>
              <a:rPr lang="es-MX" dirty="0" smtClean="0"/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La clase es objetiva: Por sus condiciones de existencia y prácticas           </a:t>
            </a:r>
            <a:r>
              <a:rPr lang="es-MX" dirty="0" err="1" smtClean="0"/>
              <a:t>Habitus</a:t>
            </a:r>
            <a:endParaRPr lang="es-MX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MX" dirty="0" smtClean="0"/>
              <a:t>La clase se define con respecto a</a:t>
            </a:r>
          </a:p>
          <a:p>
            <a:pPr marL="92583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es-MX" dirty="0" smtClean="0"/>
              <a:t>Medios de producción (no solo en lo económico sino en todos los campos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5580063" y="4506913"/>
            <a:ext cx="863600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5513" lvl="1" indent="-514350">
              <a:buFont typeface="Rockwell" pitchFamily="18" charset="0"/>
              <a:buAutoNum type="alphaLcParenR" startAt="2"/>
            </a:pPr>
            <a:r>
              <a:rPr lang="es-MX" smtClean="0"/>
              <a:t>Distribución geográfica</a:t>
            </a:r>
          </a:p>
          <a:p>
            <a:pPr marL="925513" lvl="1" indent="-514350">
              <a:buFont typeface="Rockwell" pitchFamily="18" charset="0"/>
              <a:buAutoNum type="alphaLcParenR" startAt="2"/>
            </a:pPr>
            <a:r>
              <a:rPr lang="es-MX" smtClean="0"/>
              <a:t>Características auxiliares (género, etnia)</a:t>
            </a:r>
          </a:p>
          <a:p>
            <a:r>
              <a:rPr lang="es-MX" smtClean="0"/>
              <a:t>La estructura de relaciones entre las clases es el campo de la lucha de clases</a:t>
            </a:r>
          </a:p>
          <a:p>
            <a:r>
              <a:rPr lang="es-MX" smtClean="0"/>
              <a:t>Hay luchas simbólicas: Ponen en juego creencias, conocimientos, prestigio, gloria, autoridad = lucha por definir la cultura legítima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19</TotalTime>
  <Words>230</Words>
  <Application>Microsoft Office PowerPoint</Application>
  <PresentationFormat>Presentación en pantalla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Rockwell</vt:lpstr>
      <vt:lpstr>Arial</vt:lpstr>
      <vt:lpstr>Wingdings 2</vt:lpstr>
      <vt:lpstr>Calibri</vt:lpstr>
      <vt:lpstr>Fundición</vt:lpstr>
      <vt:lpstr>BORDIEU IV</vt:lpstr>
      <vt:lpstr>La analogía económica</vt:lpstr>
      <vt:lpstr>Diapositiva 3</vt:lpstr>
      <vt:lpstr>La clase social</vt:lpstr>
      <vt:lpstr>Diapositiva 5</vt:lpstr>
      <vt:lpstr>Diapositiva 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BORDIEU IV</dc:title>
  <dc:creator>Enrique de la Garza</dc:creator>
  <cp:lastModifiedBy>Enrique de la Garza</cp:lastModifiedBy>
  <cp:revision>3</cp:revision>
  <dcterms:created xsi:type="dcterms:W3CDTF">2011-09-13T17:51:30Z</dcterms:created>
  <dcterms:modified xsi:type="dcterms:W3CDTF">2011-09-14T16:38:17Z</dcterms:modified>
</cp:coreProperties>
</file>