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s-MX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97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6 Redondear rectángulo de esquina diagonal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/>
          <a:lstStyle>
            <a:lvl1pPr marL="0" algn="r">
              <a:defRPr sz="4800"/>
            </a:lvl1pPr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5" name="9 Marcador de fecha"/>
          <p:cNvSpPr>
            <a:spLocks noGrp="1"/>
          </p:cNvSpPr>
          <p:nvPr>
            <p:ph type="dt" sz="half" idx="10"/>
          </p:nvPr>
        </p:nvSpPr>
        <p:spPr>
          <a:xfrm>
            <a:off x="5562600" y="6508750"/>
            <a:ext cx="3001963" cy="274638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fld id="{0A758A3E-D359-494C-B716-5CD0F0D8F656}" type="datetimeFigureOut">
              <a:rPr lang="es-MX"/>
              <a:pPr>
                <a:defRPr/>
              </a:pPr>
              <a:t>14/09/2011</a:t>
            </a:fld>
            <a:endParaRPr lang="es-MX"/>
          </a:p>
        </p:txBody>
      </p:sp>
      <p:sp>
        <p:nvSpPr>
          <p:cNvPr id="6" name="10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8639175" y="6508750"/>
            <a:ext cx="463550" cy="274638"/>
          </a:xfrm>
        </p:spPr>
        <p:txBody>
          <a:bodyPr vert="horz" rtlCol="0"/>
          <a:lstStyle>
            <a:lvl1pPr>
              <a:defRPr smtClean="0"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2BB17E0F-19F7-4CE3-8B41-43A28BBCEB54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  <p:sp>
        <p:nvSpPr>
          <p:cNvPr id="7" name="11 Marcador de pie de página"/>
          <p:cNvSpPr>
            <a:spLocks noGrp="1"/>
          </p:cNvSpPr>
          <p:nvPr>
            <p:ph type="ftr" sz="quarter" idx="12"/>
          </p:nvPr>
        </p:nvSpPr>
        <p:spPr>
          <a:xfrm>
            <a:off x="1600200" y="6508750"/>
            <a:ext cx="3906838" cy="274638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2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13 Marcador de fecha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B5EE34-F8C3-4BE6-8AA0-E84F7EF7C387}" type="datetimeFigureOut">
              <a:rPr lang="es-MX"/>
              <a:pPr>
                <a:defRPr/>
              </a:pPr>
              <a:t>14/09/2011</a:t>
            </a:fld>
            <a:endParaRPr lang="es-MX"/>
          </a:p>
        </p:txBody>
      </p:sp>
      <p:sp>
        <p:nvSpPr>
          <p:cNvPr id="6" name="2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6AF05A-6FA9-4C4F-BDC0-7208ACB7B134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2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13 Marcador de fecha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A16EAB-D857-42AC-A908-FE4A64D4F100}" type="datetimeFigureOut">
              <a:rPr lang="es-MX"/>
              <a:pPr>
                <a:defRPr/>
              </a:pPr>
              <a:t>14/09/2011</a:t>
            </a:fld>
            <a:endParaRPr lang="es-MX"/>
          </a:p>
        </p:txBody>
      </p:sp>
      <p:sp>
        <p:nvSpPr>
          <p:cNvPr id="6" name="2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9B1697-7047-4196-95D3-32F8ED21F3FA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6 Rectángulo"/>
          <p:cNvSpPr/>
          <p:nvPr/>
        </p:nvSpPr>
        <p:spPr>
          <a:xfrm>
            <a:off x="588963" y="1423988"/>
            <a:ext cx="8001000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2435EBF-5E75-45FA-A900-38DA1A926A83}" type="datetimeFigureOut">
              <a:rPr lang="es-MX"/>
              <a:pPr>
                <a:defRPr/>
              </a:pPr>
              <a:t>14/09/2011</a:t>
            </a:fld>
            <a:endParaRPr lang="es-MX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s-MX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326C70A-ACF2-49C2-A6AB-494B0843D34A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6 Rectángulo"/>
          <p:cNvSpPr/>
          <p:nvPr/>
        </p:nvSpPr>
        <p:spPr>
          <a:xfrm>
            <a:off x="1000125" y="3267075"/>
            <a:ext cx="7407275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7 Marcador de fecha"/>
          <p:cNvSpPr>
            <a:spLocks noGrp="1"/>
          </p:cNvSpPr>
          <p:nvPr>
            <p:ph type="dt" sz="half" idx="10"/>
          </p:nvPr>
        </p:nvSpPr>
        <p:spPr>
          <a:xfrm>
            <a:off x="5562600" y="6513513"/>
            <a:ext cx="3001963" cy="274637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fld id="{8DFF1D81-F362-49C0-95F5-A270BB5831A5}" type="datetimeFigureOut">
              <a:rPr lang="es-MX"/>
              <a:pPr>
                <a:defRPr/>
              </a:pPr>
              <a:t>14/09/2011</a:t>
            </a:fld>
            <a:endParaRPr lang="es-MX"/>
          </a:p>
        </p:txBody>
      </p:sp>
      <p:sp>
        <p:nvSpPr>
          <p:cNvPr id="6" name="8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8639175" y="6513513"/>
            <a:ext cx="463550" cy="274637"/>
          </a:xfrm>
        </p:spPr>
        <p:txBody>
          <a:bodyPr vert="horz" rtlCol="0"/>
          <a:lstStyle>
            <a:lvl1pPr>
              <a:defRPr smtClean="0"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FA3FF3F5-5F91-48AD-A473-8A2D780DCA9E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  <p:sp>
        <p:nvSpPr>
          <p:cNvPr id="7" name="9 Marcador de pie de página"/>
          <p:cNvSpPr>
            <a:spLocks noGrp="1"/>
          </p:cNvSpPr>
          <p:nvPr>
            <p:ph type="ftr" sz="quarter" idx="12"/>
          </p:nvPr>
        </p:nvSpPr>
        <p:spPr>
          <a:xfrm>
            <a:off x="1600200" y="6513513"/>
            <a:ext cx="3906838" cy="274637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9 Rectángulo"/>
          <p:cNvSpPr/>
          <p:nvPr/>
        </p:nvSpPr>
        <p:spPr>
          <a:xfrm>
            <a:off x="588963" y="1423988"/>
            <a:ext cx="8001000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6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A5E6315-1AF6-4218-B59B-99AFA772E3B6}" type="datetimeFigureOut">
              <a:rPr lang="es-MX"/>
              <a:pPr>
                <a:defRPr/>
              </a:pPr>
              <a:t>14/09/2011</a:t>
            </a:fld>
            <a:endParaRPr lang="es-MX"/>
          </a:p>
        </p:txBody>
      </p:sp>
      <p:sp>
        <p:nvSpPr>
          <p:cNvPr id="7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s-MX"/>
          </a:p>
        </p:txBody>
      </p:sp>
      <p:sp>
        <p:nvSpPr>
          <p:cNvPr id="8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40763" y="6515100"/>
            <a:ext cx="465137" cy="27305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B78F82A-0B66-4527-B58E-A9CE2E211041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9 Rectángulo"/>
          <p:cNvSpPr/>
          <p:nvPr/>
        </p:nvSpPr>
        <p:spPr>
          <a:xfrm>
            <a:off x="617538" y="2165350"/>
            <a:ext cx="3748087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10 Rectángulo"/>
          <p:cNvSpPr/>
          <p:nvPr/>
        </p:nvSpPr>
        <p:spPr>
          <a:xfrm>
            <a:off x="4800600" y="2165350"/>
            <a:ext cx="3749675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9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96A880D-AE4D-4D66-B292-28E9756355C0}" type="datetimeFigureOut">
              <a:rPr lang="es-MX"/>
              <a:pPr>
                <a:defRPr/>
              </a:pPr>
              <a:t>14/09/2011</a:t>
            </a:fld>
            <a:endParaRPr lang="es-MX"/>
          </a:p>
        </p:txBody>
      </p:sp>
      <p:sp>
        <p:nvSpPr>
          <p:cNvPr id="10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s-MX"/>
          </a:p>
        </p:txBody>
      </p:sp>
      <p:sp>
        <p:nvSpPr>
          <p:cNvPr id="11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40763" y="6515100"/>
            <a:ext cx="465137" cy="27305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6268D67-99FA-4C23-9F6D-3BF5E3C26066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6 Rectángulo"/>
          <p:cNvSpPr/>
          <p:nvPr/>
        </p:nvSpPr>
        <p:spPr>
          <a:xfrm>
            <a:off x="588963" y="1423988"/>
            <a:ext cx="8001000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4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754F91F-7B8E-4022-AC44-7383CF6ECB6D}" type="datetimeFigureOut">
              <a:rPr lang="es-MX"/>
              <a:pPr>
                <a:defRPr/>
              </a:pPr>
              <a:t>14/09/2011</a:t>
            </a:fld>
            <a:endParaRPr lang="es-MX"/>
          </a:p>
        </p:txBody>
      </p:sp>
      <p:sp>
        <p:nvSpPr>
          <p:cNvPr id="5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s-MX"/>
          </a:p>
        </p:txBody>
      </p:sp>
      <p:sp>
        <p:nvSpPr>
          <p:cNvPr id="6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0734FA6-7C21-426D-80E6-0823A8D582BC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2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3" name="13 Marcador de fecha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60258B-1537-4294-A87D-CC79B5A28F61}" type="datetimeFigureOut">
              <a:rPr lang="es-MX"/>
              <a:pPr>
                <a:defRPr/>
              </a:pPr>
              <a:t>14/09/2011</a:t>
            </a:fld>
            <a:endParaRPr lang="es-MX"/>
          </a:p>
        </p:txBody>
      </p:sp>
      <p:sp>
        <p:nvSpPr>
          <p:cNvPr id="4" name="2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CEC26B-DECA-4BE8-A676-9088CE684E91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5057775" y="1057275"/>
            <a:ext cx="3748088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/>
          <a:lstStyle>
            <a:lvl1pPr marL="0" algn="r">
              <a:buNone/>
              <a:defRPr sz="2000" b="1"/>
            </a:lvl1pPr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6" name="8 Marcador de fecha"/>
          <p:cNvSpPr>
            <a:spLocks noGrp="1"/>
          </p:cNvSpPr>
          <p:nvPr>
            <p:ph type="dt" sz="half" idx="10"/>
          </p:nvPr>
        </p:nvSpPr>
        <p:spPr>
          <a:xfrm>
            <a:off x="5562600" y="6513513"/>
            <a:ext cx="3001963" cy="274637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fld id="{6B1186C7-BD02-47D5-AED6-0AF1DFA5C13F}" type="datetimeFigureOut">
              <a:rPr lang="es-MX"/>
              <a:pPr>
                <a:defRPr/>
              </a:pPr>
              <a:t>14/09/2011</a:t>
            </a:fld>
            <a:endParaRPr lang="es-MX"/>
          </a:p>
        </p:txBody>
      </p:sp>
      <p:sp>
        <p:nvSpPr>
          <p:cNvPr id="7" name="9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8639175" y="6513513"/>
            <a:ext cx="463550" cy="274637"/>
          </a:xfrm>
        </p:spPr>
        <p:txBody>
          <a:bodyPr vert="horz" rtlCol="0"/>
          <a:lstStyle>
            <a:lvl1pPr>
              <a:defRPr smtClean="0"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2DD08946-A524-4FD8-8B43-F0CD5EBCA114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  <p:sp>
        <p:nvSpPr>
          <p:cNvPr id="8" name="10 Marcador de pie de página"/>
          <p:cNvSpPr>
            <a:spLocks noGrp="1"/>
          </p:cNvSpPr>
          <p:nvPr>
            <p:ph type="ftr" sz="quarter" idx="12"/>
          </p:nvPr>
        </p:nvSpPr>
        <p:spPr>
          <a:xfrm>
            <a:off x="1600200" y="6513513"/>
            <a:ext cx="3906838" cy="274637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/>
          <a:lstStyle>
            <a:lvl1pPr marL="0" algn="r">
              <a:buNone/>
              <a:defRPr sz="2000" b="1"/>
            </a:lvl1pPr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es-ES" noProof="0" smtClean="0"/>
              <a:t>Haga clic en el icono para agregar una imagen</a:t>
            </a:r>
            <a:endParaRPr lang="en-US" noProof="0" dirty="0"/>
          </a:p>
        </p:txBody>
      </p:sp>
      <p:sp>
        <p:nvSpPr>
          <p:cNvPr id="5" name="7 Marcador de fecha"/>
          <p:cNvSpPr>
            <a:spLocks noGrp="1"/>
          </p:cNvSpPr>
          <p:nvPr>
            <p:ph type="dt" sz="half" idx="10"/>
          </p:nvPr>
        </p:nvSpPr>
        <p:spPr>
          <a:xfrm>
            <a:off x="5562600" y="6508750"/>
            <a:ext cx="3001963" cy="274638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fld id="{17BD2FFD-346C-419D-83B7-4B7161173A2C}" type="datetimeFigureOut">
              <a:rPr lang="es-MX"/>
              <a:pPr>
                <a:defRPr/>
              </a:pPr>
              <a:t>14/09/2011</a:t>
            </a:fld>
            <a:endParaRPr lang="es-MX"/>
          </a:p>
        </p:txBody>
      </p:sp>
      <p:sp>
        <p:nvSpPr>
          <p:cNvPr id="6" name="8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8639175" y="6508750"/>
            <a:ext cx="463550" cy="274638"/>
          </a:xfrm>
        </p:spPr>
        <p:txBody>
          <a:bodyPr vert="horz" rtlCol="0"/>
          <a:lstStyle>
            <a:lvl1pPr>
              <a:defRPr smtClean="0"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50785686-F8D1-42C0-B5D7-D97DCA541BCA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  <p:sp>
        <p:nvSpPr>
          <p:cNvPr id="7" name="9 Marcador de pie de página"/>
          <p:cNvSpPr>
            <a:spLocks noGrp="1"/>
          </p:cNvSpPr>
          <p:nvPr>
            <p:ph type="ftr" sz="quarter" idx="12"/>
          </p:nvPr>
        </p:nvSpPr>
        <p:spPr>
          <a:xfrm>
            <a:off x="1600200" y="6508750"/>
            <a:ext cx="3906838" cy="274638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dondear rectángulo de esquina diagonal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1638" cy="274638"/>
          </a:xfrm>
          <a:prstGeom prst="rect">
            <a:avLst/>
          </a:prstGeom>
        </p:spPr>
        <p:txBody>
          <a:bodyPr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es-MX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1963" cy="274638"/>
          </a:xfrm>
          <a:prstGeom prst="rect">
            <a:avLst/>
          </a:prstGeom>
        </p:spPr>
        <p:txBody>
          <a:bodyPr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300" smtClean="0">
                <a:solidFill>
                  <a:schemeClr val="bg2">
                    <a:tint val="60000"/>
                    <a:satMod val="155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8D07D833-5CFE-4B77-8EE6-E2A743D536FC}" type="datetimeFigureOut">
              <a:rPr lang="es-MX"/>
              <a:pPr>
                <a:defRPr/>
              </a:pPr>
              <a:t>14/09/2011</a:t>
            </a:fld>
            <a:endParaRPr lang="es-MX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39175" y="6515100"/>
            <a:ext cx="463550" cy="273050"/>
          </a:xfrm>
          <a:prstGeom prst="rect">
            <a:avLst/>
          </a:prstGeom>
        </p:spPr>
        <p:txBody>
          <a:bodyPr anchor="ctr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 smtClean="0">
                <a:solidFill>
                  <a:schemeClr val="tx2">
                    <a:shade val="90000"/>
                  </a:schemeClr>
                </a:solidFill>
                <a:effectLst/>
                <a:latin typeface="+mn-lt"/>
              </a:defRPr>
            </a:lvl1pPr>
            <a:extLst/>
          </a:lstStyle>
          <a:p>
            <a:pPr>
              <a:defRPr/>
            </a:pPr>
            <a:fld id="{AC77E4D6-8306-4B71-B1A1-84A75635A79E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54000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033" name="1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462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smtClean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1" r:id="rId7"/>
    <p:sldLayoutId id="2147483678" r:id="rId8"/>
    <p:sldLayoutId id="2147483679" r:id="rId9"/>
    <p:sldLayoutId id="2147483670" r:id="rId10"/>
    <p:sldLayoutId id="2147483669" r:id="rId11"/>
  </p:sldLayoutIdLst>
  <p:txStyles>
    <p:titleStyle>
      <a:lvl1pPr marL="53975" algn="r" rtl="0" fontAlgn="base">
        <a:spcBef>
          <a:spcPct val="0"/>
        </a:spcBef>
        <a:spcAft>
          <a:spcPct val="0"/>
        </a:spcAft>
        <a:defRPr sz="4600" kern="1200">
          <a:solidFill>
            <a:srgbClr val="F2DCAA"/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lvl2pPr marL="53975" algn="r" rtl="0" fontAlgn="base">
        <a:spcBef>
          <a:spcPct val="0"/>
        </a:spcBef>
        <a:spcAft>
          <a:spcPct val="0"/>
        </a:spcAft>
        <a:defRPr sz="4600">
          <a:solidFill>
            <a:srgbClr val="F2DCAA"/>
          </a:solidFill>
          <a:latin typeface="Rockwell" pitchFamily="18" charset="0"/>
        </a:defRPr>
      </a:lvl2pPr>
      <a:lvl3pPr marL="53975" algn="r" rtl="0" fontAlgn="base">
        <a:spcBef>
          <a:spcPct val="0"/>
        </a:spcBef>
        <a:spcAft>
          <a:spcPct val="0"/>
        </a:spcAft>
        <a:defRPr sz="4600">
          <a:solidFill>
            <a:srgbClr val="F2DCAA"/>
          </a:solidFill>
          <a:latin typeface="Rockwell" pitchFamily="18" charset="0"/>
        </a:defRPr>
      </a:lvl3pPr>
      <a:lvl4pPr marL="53975" algn="r" rtl="0" fontAlgn="base">
        <a:spcBef>
          <a:spcPct val="0"/>
        </a:spcBef>
        <a:spcAft>
          <a:spcPct val="0"/>
        </a:spcAft>
        <a:defRPr sz="4600">
          <a:solidFill>
            <a:srgbClr val="F2DCAA"/>
          </a:solidFill>
          <a:latin typeface="Rockwell" pitchFamily="18" charset="0"/>
        </a:defRPr>
      </a:lvl4pPr>
      <a:lvl5pPr marL="53975" algn="r" rtl="0" fontAlgn="base">
        <a:spcBef>
          <a:spcPct val="0"/>
        </a:spcBef>
        <a:spcAft>
          <a:spcPct val="0"/>
        </a:spcAft>
        <a:defRPr sz="4600">
          <a:solidFill>
            <a:srgbClr val="F2DCAA"/>
          </a:solidFill>
          <a:latin typeface="Rockwell" pitchFamily="18" charset="0"/>
        </a:defRPr>
      </a:lvl5pPr>
      <a:lvl6pPr marL="511175" algn="r" rtl="0" fontAlgn="base">
        <a:spcBef>
          <a:spcPct val="0"/>
        </a:spcBef>
        <a:spcAft>
          <a:spcPct val="0"/>
        </a:spcAft>
        <a:defRPr sz="4600">
          <a:solidFill>
            <a:srgbClr val="F2DCAA"/>
          </a:solidFill>
          <a:latin typeface="Rockwell" pitchFamily="18" charset="0"/>
        </a:defRPr>
      </a:lvl6pPr>
      <a:lvl7pPr marL="968375" algn="r" rtl="0" fontAlgn="base">
        <a:spcBef>
          <a:spcPct val="0"/>
        </a:spcBef>
        <a:spcAft>
          <a:spcPct val="0"/>
        </a:spcAft>
        <a:defRPr sz="4600">
          <a:solidFill>
            <a:srgbClr val="F2DCAA"/>
          </a:solidFill>
          <a:latin typeface="Rockwell" pitchFamily="18" charset="0"/>
        </a:defRPr>
      </a:lvl7pPr>
      <a:lvl8pPr marL="1425575" algn="r" rtl="0" fontAlgn="base">
        <a:spcBef>
          <a:spcPct val="0"/>
        </a:spcBef>
        <a:spcAft>
          <a:spcPct val="0"/>
        </a:spcAft>
        <a:defRPr sz="4600">
          <a:solidFill>
            <a:srgbClr val="F2DCAA"/>
          </a:solidFill>
          <a:latin typeface="Rockwell" pitchFamily="18" charset="0"/>
        </a:defRPr>
      </a:lvl8pPr>
      <a:lvl9pPr marL="1882775" algn="r" rtl="0" fontAlgn="base">
        <a:spcBef>
          <a:spcPct val="0"/>
        </a:spcBef>
        <a:spcAft>
          <a:spcPct val="0"/>
        </a:spcAft>
        <a:defRPr sz="4600">
          <a:solidFill>
            <a:srgbClr val="F2DCAA"/>
          </a:solidFill>
          <a:latin typeface="Rockwell" pitchFamily="18" charset="0"/>
        </a:defRPr>
      </a:lvl9pPr>
      <a:extLst/>
    </p:titleStyle>
    <p:bodyStyle>
      <a:lvl1pPr marL="292100" indent="-292100" algn="l" rtl="0" fontAlgn="base">
        <a:spcBef>
          <a:spcPct val="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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28600" algn="l" rtl="0" fontAlgn="base">
        <a:spcBef>
          <a:spcPts val="400"/>
        </a:spcBef>
        <a:spcAft>
          <a:spcPct val="0"/>
        </a:spcAft>
        <a:buClr>
          <a:schemeClr val="accent2"/>
        </a:buClr>
        <a:buSzPct val="9000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190500" algn="l" rtl="0" fontAlgn="base">
        <a:spcBef>
          <a:spcPts val="400"/>
        </a:spcBef>
        <a:spcAft>
          <a:spcPct val="0"/>
        </a:spcAft>
        <a:buClr>
          <a:srgbClr val="C32D2E"/>
        </a:buClr>
        <a:buSzPct val="100000"/>
        <a:buFont typeface="Wingdings 2" pitchFamily="18" charset="2"/>
        <a:buChar char="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182563" algn="l" rtl="0" fontAlgn="base">
        <a:spcBef>
          <a:spcPts val="400"/>
        </a:spcBef>
        <a:spcAft>
          <a:spcPct val="0"/>
        </a:spcAft>
        <a:buClr>
          <a:srgbClr val="C32D2E"/>
        </a:buClr>
        <a:buSzPct val="100000"/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7450" indent="-182563" algn="l" rtl="0" fontAlgn="base">
        <a:spcBef>
          <a:spcPts val="400"/>
        </a:spcBef>
        <a:spcAft>
          <a:spcPct val="0"/>
        </a:spcAft>
        <a:buClr>
          <a:srgbClr val="C32D2E"/>
        </a:buClr>
        <a:buSzPct val="100000"/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s-MX" sz="8800" dirty="0" err="1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Bordieu</a:t>
            </a:r>
            <a:r>
              <a:rPr lang="es-MX" sz="88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 III</a:t>
            </a:r>
            <a:endParaRPr lang="es-MX" sz="8800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13314" name="2 Subtítulo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59550" cy="1752600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s-MX" smtClean="0"/>
              <a:t>Dr. Enrique de la Garza Toledo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/>
          <a:lstStyle/>
          <a:p>
            <a:pPr marL="54864" fontAlgn="auto">
              <a:spcAft>
                <a:spcPts val="0"/>
              </a:spcAft>
              <a:defRPr/>
            </a:pPr>
            <a:r>
              <a:rPr lang="es-MX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Prácticas</a:t>
            </a:r>
            <a:endParaRPr lang="es-MX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14338" name="2 Marcador de contenido"/>
          <p:cNvSpPr>
            <a:spLocks noGrp="1"/>
          </p:cNvSpPr>
          <p:nvPr>
            <p:ph idx="1"/>
          </p:nvPr>
        </p:nvSpPr>
        <p:spPr>
          <a:xfrm>
            <a:off x="457200" y="1428750"/>
            <a:ext cx="8229600" cy="5214938"/>
          </a:xfrm>
        </p:spPr>
        <p:txBody>
          <a:bodyPr/>
          <a:lstStyle/>
          <a:p>
            <a:r>
              <a:rPr lang="es-MX" sz="3000" smtClean="0"/>
              <a:t>No acción racional sino razonable (sentido práctico) Hay una lógica en la práctica = sentido práctico (polisémica y contradictoria)</a:t>
            </a:r>
          </a:p>
          <a:p>
            <a:r>
              <a:rPr lang="es-MX" sz="3000" smtClean="0"/>
              <a:t>Depende de:</a:t>
            </a:r>
          </a:p>
          <a:p>
            <a:pPr marL="925513" lvl="1" indent="-514350">
              <a:buFont typeface="Rockwell" pitchFamily="18" charset="0"/>
              <a:buAutoNum type="alphaLcParenR"/>
            </a:pPr>
            <a:r>
              <a:rPr lang="es-MX" smtClean="0"/>
              <a:t>Inculcación familiar</a:t>
            </a:r>
          </a:p>
          <a:p>
            <a:pPr marL="925513" lvl="1" indent="-514350">
              <a:buFont typeface="Rockwell" pitchFamily="18" charset="0"/>
              <a:buAutoNum type="alphaLcParenR"/>
            </a:pPr>
            <a:r>
              <a:rPr lang="es-MX" smtClean="0"/>
              <a:t>Trayectoria social</a:t>
            </a:r>
          </a:p>
          <a:p>
            <a:r>
              <a:rPr lang="es-MX" sz="3000" smtClean="0"/>
              <a:t>Las prácticas son de clase y dependen de:</a:t>
            </a:r>
          </a:p>
          <a:p>
            <a:pPr marL="925513" lvl="1" indent="-514350">
              <a:buFont typeface="Rockwell" pitchFamily="18" charset="0"/>
              <a:buAutoNum type="alphaLcParenR"/>
            </a:pPr>
            <a:r>
              <a:rPr lang="es-MX" smtClean="0"/>
              <a:t>El volumen del K (recursos y poderes)</a:t>
            </a:r>
          </a:p>
          <a:p>
            <a:pPr marL="925513" lvl="1" indent="-514350">
              <a:buFont typeface="Rockwell" pitchFamily="18" charset="0"/>
              <a:buAutoNum type="alphaLcParenR"/>
            </a:pPr>
            <a:r>
              <a:rPr lang="es-MX" smtClean="0"/>
              <a:t>Distribución en el espacio geográfico de la clase y los capitales</a:t>
            </a:r>
          </a:p>
          <a:p>
            <a:endParaRPr lang="es-MX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2 Marcador de contenido"/>
          <p:cNvSpPr>
            <a:spLocks noGrp="1"/>
          </p:cNvSpPr>
          <p:nvPr>
            <p:ph idx="1"/>
          </p:nvPr>
        </p:nvSpPr>
        <p:spPr>
          <a:xfrm>
            <a:off x="457200" y="476250"/>
            <a:ext cx="8229600" cy="6048375"/>
          </a:xfrm>
        </p:spPr>
        <p:txBody>
          <a:bodyPr/>
          <a:lstStyle/>
          <a:p>
            <a:pPr marL="925513" lvl="1" indent="-514350">
              <a:buFont typeface="Rockwell" pitchFamily="18" charset="0"/>
              <a:buAutoNum type="alphaLcParenR" startAt="3"/>
            </a:pPr>
            <a:r>
              <a:rPr lang="es-MX" smtClean="0"/>
              <a:t>Tiempo</a:t>
            </a:r>
          </a:p>
          <a:p>
            <a:r>
              <a:rPr lang="es-MX" sz="3000" smtClean="0"/>
              <a:t>Estrategias de Reproducción: Prácticas para conservar o aumentar el K y mejorar su posición en la estructura de clases</a:t>
            </a:r>
          </a:p>
          <a:p>
            <a:pPr>
              <a:buFont typeface="Wingdings 2" pitchFamily="18" charset="2"/>
              <a:buNone/>
            </a:pPr>
            <a:r>
              <a:rPr lang="es-MX" sz="3000" smtClean="0"/>
              <a:t>	= f (volumen del K, instrumentos de reproducción, relaciones de fuerza)</a:t>
            </a:r>
          </a:p>
          <a:p>
            <a:r>
              <a:rPr lang="es-MX" sz="3000" smtClean="0"/>
              <a:t>Puede haber, con las prácticas, reconversión de capitales (uno transformarse en otro)</a:t>
            </a:r>
          </a:p>
          <a:p>
            <a:r>
              <a:rPr lang="es-MX" sz="3000" smtClean="0"/>
              <a:t>Las prácticas en los campos están armonizados y también los Habitus (puede haber transferencias de Habitus entre los campos)</a:t>
            </a:r>
            <a:endParaRPr lang="es-MX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undición">
  <a:themeElements>
    <a:clrScheme name="Solsticio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Fundición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undició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10</TotalTime>
  <Words>90</Words>
  <Application>Microsoft Office PowerPoint</Application>
  <PresentationFormat>Presentación en pantalla (4:3)</PresentationFormat>
  <Paragraphs>15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8" baseType="lpstr">
      <vt:lpstr>Rockwell</vt:lpstr>
      <vt:lpstr>Arial</vt:lpstr>
      <vt:lpstr>Wingdings 2</vt:lpstr>
      <vt:lpstr>Calibri</vt:lpstr>
      <vt:lpstr>Fundición</vt:lpstr>
      <vt:lpstr>Bordieu III</vt:lpstr>
      <vt:lpstr>Prácticas</vt:lpstr>
      <vt:lpstr>Diapositiva 3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Bordieu III</dc:title>
  <dc:creator>UAM-I</dc:creator>
  <cp:lastModifiedBy>Enrique de la Garza</cp:lastModifiedBy>
  <cp:revision>3</cp:revision>
  <dcterms:created xsi:type="dcterms:W3CDTF">2011-09-12T18:44:18Z</dcterms:created>
  <dcterms:modified xsi:type="dcterms:W3CDTF">2011-09-14T16:37:24Z</dcterms:modified>
</cp:coreProperties>
</file>