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81F8C82-D54D-42BB-AA92-35DE05F33647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EFC8067-0657-4FE5-884A-BC296C69DEB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3419E-AEC9-414B-9F50-16234DC07A33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D809-750E-41AB-AD26-274E46A493C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C277C-516D-4DB6-8110-E03BCE3C6CF0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1E154-AABD-4B85-A830-78DC792CAD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B4CBC8-0000-4F0B-BFED-EE7C12EE1A4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69F54C-D30C-46F3-BF23-EF565B1C0EA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0B7F803-2CB1-4F4C-B81B-E8C1A57587EB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071C392D-0692-4092-8CA4-0FB5FD60A37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198918-D927-460A-883E-E226512308EA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2F77C-335A-4EA1-B26A-8822DAD30D8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3FE4A9-EE3E-4AF5-87BC-B4B503E218C2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2697F4-3B41-4E40-B6D4-71C017D4FE3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E3A9B3-0E86-46FE-99B7-21D10B03D864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5261F2-11F9-4BDC-B06F-AF117F3B178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BDE39-E057-4B9C-8F30-AD5E7C8FBDF8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6580-0170-4B0E-A17B-DA82F2A84B2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9F97C90E-5D15-44A2-8A8B-B38A3D995C8B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40DE9321-78F3-4A10-ADD1-D8EB2C82B77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987FFEA-4460-44AC-9FF2-BE8FFFCB254E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D260A10-7615-471F-B044-D633A651725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EBCA7FE-A2E0-4FE5-AF25-151230F2983F}" type="datetimeFigureOut">
              <a:rPr lang="es-MX"/>
              <a:pPr>
                <a:defRPr/>
              </a:pPr>
              <a:t>13/09/2011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47FAB79-4B9A-40FB-87D7-646E1A3871C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EDE8CD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EDE8CD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9BBB59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8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</a:t>
            </a:r>
            <a:r>
              <a:rPr lang="es-MX" sz="88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 I</a:t>
            </a:r>
            <a:endParaRPr lang="es-MX" sz="88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Conceptos fundamentales: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643313"/>
          </a:xfrm>
        </p:spPr>
        <p:txBody>
          <a:bodyPr/>
          <a:lstStyle/>
          <a:p>
            <a:r>
              <a:rPr lang="es-MX" smtClean="0"/>
              <a:t>Campo: Red de relaciones entre agentes o instituciones</a:t>
            </a:r>
          </a:p>
          <a:p>
            <a:pPr lvl="1"/>
            <a:r>
              <a:rPr lang="es-MX" smtClean="0"/>
              <a:t>Tiene estructura</a:t>
            </a:r>
          </a:p>
          <a:p>
            <a:pPr lvl="1"/>
            <a:r>
              <a:rPr lang="es-MX" smtClean="0"/>
              <a:t>Un campo se caracteriza por un tipo de capital</a:t>
            </a:r>
          </a:p>
          <a:p>
            <a:pPr lvl="2"/>
            <a:r>
              <a:rPr lang="es-MX" smtClean="0"/>
              <a:t>Económico</a:t>
            </a:r>
          </a:p>
          <a:p>
            <a:pPr lvl="2"/>
            <a:r>
              <a:rPr lang="es-MX" smtClean="0"/>
              <a:t>Político</a:t>
            </a:r>
          </a:p>
          <a:p>
            <a:pPr lvl="2"/>
            <a:r>
              <a:rPr lang="es-MX" smtClean="0"/>
              <a:t>Social</a:t>
            </a:r>
          </a:p>
          <a:p>
            <a:pPr lvl="2"/>
            <a:r>
              <a:rPr lang="es-MX" smtClean="0"/>
              <a:t>Simbólico (cultural)</a:t>
            </a:r>
          </a:p>
        </p:txBody>
      </p:sp>
      <p:sp>
        <p:nvSpPr>
          <p:cNvPr id="14339" name="3 CuadroTexto"/>
          <p:cNvSpPr txBox="1">
            <a:spLocks noChangeArrowheads="1"/>
          </p:cNvSpPr>
          <p:nvPr/>
        </p:nvSpPr>
        <p:spPr bwMode="auto">
          <a:xfrm>
            <a:off x="1143000" y="2047875"/>
            <a:ext cx="1643063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Campo</a:t>
            </a:r>
          </a:p>
        </p:txBody>
      </p:sp>
      <p:sp>
        <p:nvSpPr>
          <p:cNvPr id="14340" name="6 CuadroTexto"/>
          <p:cNvSpPr txBox="1">
            <a:spLocks noChangeArrowheads="1"/>
          </p:cNvSpPr>
          <p:nvPr/>
        </p:nvSpPr>
        <p:spPr bwMode="auto">
          <a:xfrm>
            <a:off x="6143625" y="2047875"/>
            <a:ext cx="1785938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Prácticas</a:t>
            </a:r>
          </a:p>
        </p:txBody>
      </p:sp>
      <p:sp>
        <p:nvSpPr>
          <p:cNvPr id="14341" name="7 CuadroTexto"/>
          <p:cNvSpPr txBox="1">
            <a:spLocks noChangeArrowheads="1"/>
          </p:cNvSpPr>
          <p:nvPr/>
        </p:nvSpPr>
        <p:spPr bwMode="auto">
          <a:xfrm>
            <a:off x="3643313" y="2047875"/>
            <a:ext cx="1643062" cy="523875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800">
                <a:latin typeface="Rockwell" pitchFamily="18" charset="0"/>
              </a:rPr>
              <a:t>Habitus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 rot="5400000">
            <a:off x="1820863" y="1892300"/>
            <a:ext cx="357188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5400000">
            <a:off x="4322763" y="1892300"/>
            <a:ext cx="357188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2786063" y="2286000"/>
            <a:ext cx="857250" cy="1588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5286375" y="2284413"/>
            <a:ext cx="857250" cy="1587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2000250" y="1714500"/>
            <a:ext cx="5000625" cy="0"/>
          </a:xfrm>
          <a:prstGeom prst="line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rot="5400000">
            <a:off x="6822281" y="1893094"/>
            <a:ext cx="357188" cy="0"/>
          </a:xfrm>
          <a:prstGeom prst="line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57813"/>
          </a:xfrm>
        </p:spPr>
        <p:txBody>
          <a:bodyPr/>
          <a:lstStyle/>
          <a:p>
            <a:pPr lvl="1"/>
            <a:r>
              <a:rPr lang="es-MX" smtClean="0"/>
              <a:t>Un campo es una Arena de lucha por la apropiación del capital del campo: relaciones de fuerza</a:t>
            </a:r>
          </a:p>
          <a:p>
            <a:pPr lvl="1"/>
            <a:r>
              <a:rPr lang="es-MX" smtClean="0"/>
              <a:t>Los campos están interrelacionados y a la vez tienen una autonomía relativa</a:t>
            </a:r>
          </a:p>
          <a:p>
            <a:pPr lvl="1"/>
            <a:r>
              <a:rPr lang="es-MX" smtClean="0"/>
              <a:t>Un campo tiene sus propias leyes e implica:</a:t>
            </a:r>
          </a:p>
          <a:p>
            <a:pPr marL="1087438" lvl="2" indent="-457200">
              <a:buFont typeface="Rockwell" pitchFamily="18" charset="0"/>
              <a:buAutoNum type="alphaLcParenR"/>
            </a:pPr>
            <a:r>
              <a:rPr lang="es-MX" smtClean="0"/>
              <a:t>Relaciones de fuerza</a:t>
            </a:r>
          </a:p>
          <a:p>
            <a:pPr marL="1087438" lvl="2" indent="-457200">
              <a:buFont typeface="Rockwell" pitchFamily="18" charset="0"/>
              <a:buAutoNum type="alphaLcParenR"/>
            </a:pPr>
            <a:r>
              <a:rPr lang="es-MX" smtClean="0"/>
              <a:t>Agentes, productos e instituciones (no reducible a relaciones personales)</a:t>
            </a:r>
          </a:p>
          <a:p>
            <a:r>
              <a:rPr lang="es-MX" smtClean="0"/>
              <a:t>Sociedad: Una red de campos</a:t>
            </a:r>
          </a:p>
          <a:p>
            <a:r>
              <a:rPr lang="es-MX" smtClean="0"/>
              <a:t>Posiciones de los campos: Por oposición a otros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Ejemplo: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>
          <a:xfrm>
            <a:off x="457200" y="2000250"/>
            <a:ext cx="8229600" cy="3643313"/>
          </a:xfrm>
        </p:spPr>
        <p:txBody>
          <a:bodyPr/>
          <a:lstStyle/>
          <a:p>
            <a:r>
              <a:rPr lang="es-MX" sz="4000" smtClean="0"/>
              <a:t>El campo de la producción artística no se explica solo porque el arte es una mercancía, sino por la forma como se produce la obra artística</a:t>
            </a:r>
          </a:p>
          <a:p>
            <a:pPr lvl="1">
              <a:buFontTx/>
              <a:buNone/>
            </a:pPr>
            <a:endParaRPr lang="es-MX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MX" smtClean="0"/>
              <a:t>Este campo es un sistema de relaciones entre agentes sociales directamente relacionados con la producción de obra de arte (artistas, críticos, público) + sus instituciones (académicas, revistas, etc.)</a:t>
            </a:r>
          </a:p>
          <a:p>
            <a:pPr lvl="1"/>
            <a:r>
              <a:rPr lang="es-MX" smtClean="0"/>
              <a:t>Hay una lucha por el K artístico y relaciones de fuerza</a:t>
            </a:r>
          </a:p>
          <a:p>
            <a:pPr lvl="1"/>
            <a:r>
              <a:rPr lang="es-MX" smtClean="0"/>
              <a:t>Los agentes ocupan diferentes posiciones en la estructura del campo + relación con instituciones            poder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43250" y="5572125"/>
            <a:ext cx="857250" cy="1588"/>
          </a:xfrm>
          <a:prstGeom prst="straightConnector1">
            <a:avLst/>
          </a:prstGeom>
          <a:ln w="34925">
            <a:solidFill>
              <a:schemeClr val="bg2">
                <a:lumMod val="40000"/>
                <a:lumOff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20</TotalTime>
  <Words>202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Rockwell</vt:lpstr>
      <vt:lpstr>Arial</vt:lpstr>
      <vt:lpstr>Wingdings 2</vt:lpstr>
      <vt:lpstr>Calibri</vt:lpstr>
      <vt:lpstr>Fundición</vt:lpstr>
      <vt:lpstr>Bordieu I</vt:lpstr>
      <vt:lpstr>Conceptos fundamentales:</vt:lpstr>
      <vt:lpstr>Diapositiva 3</vt:lpstr>
      <vt:lpstr>Ejemplo:</vt:lpstr>
      <vt:lpstr>Diapositiva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I</dc:title>
  <dc:creator>UAM-I</dc:creator>
  <cp:lastModifiedBy>Enrique de la Garza</cp:lastModifiedBy>
  <cp:revision>5</cp:revision>
  <dcterms:created xsi:type="dcterms:W3CDTF">2011-09-12T18:14:21Z</dcterms:created>
  <dcterms:modified xsi:type="dcterms:W3CDTF">2011-09-13T18:26:17Z</dcterms:modified>
</cp:coreProperties>
</file>