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8DE12C1-CB92-43FB-A18A-157132723E90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826BF28-1290-4AE3-8403-35895F75B43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CC640-4331-435A-80D8-A315D193D52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36426-B9F3-4D6B-A63F-F2CFF597F4D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9FA5F-4B5E-4B8D-96DF-5E5D309F6817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0A1B3-1A28-46FB-B108-1F82BB666BB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0150C0-A330-4DDC-A5BC-8CD37653082D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4FA4AD-E217-400A-9F2B-E1BF3D6F9E3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634988D3-799C-4FE6-82AC-F584248B050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6152A63-50A2-4276-AA9F-14E3E14602A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DCE68B-58C5-492C-A631-94995BD02A1B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7B6CF1-719A-4EC9-86C8-59EFAA9AF8B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FC5D2-D587-428A-B6CF-EF4648E4D10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9C0140-E4CD-47D0-A4CD-4825F635CD4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B7B402-E0C2-45EA-89F2-04A2817E8665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4E1943-6A04-4D60-BB05-016EEA24EDC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ABBE-0DA1-453A-917D-534B57E55231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4B53A-5BFF-40AB-8E1C-F0C1C47E28D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1672E67-D986-45E2-B67A-329CA4E7E23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B51FE8C-63F3-4EF2-8364-235AA94123C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14D51E5A-F3B4-4C53-A981-12A0ADC3BBF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9CD01CF-FBCD-4610-8099-BAC3644DE84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4194CEE-10B8-439B-828F-B1E2B59B5F49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6C2B8FC-80FA-45ED-AF3B-D07920C5698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FFFF9A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E7BC2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E7BC2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E7BC2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 IV</a:t>
            </a:r>
            <a:endParaRPr lang="es-MX" sz="8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La analogía económica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Le llama “método económico inverso”: es el uso de la analogía económica a las relaciones sociales y culturales</a:t>
            </a:r>
          </a:p>
          <a:p>
            <a:r>
              <a:rPr lang="es-MX" smtClean="0"/>
              <a:t>En las relaciones sociales y culturales habría: precio, volumen del producto o del K, ganancia, empresa, producción, reproducción, reconversión, inversión</a:t>
            </a:r>
          </a:p>
          <a:p>
            <a:r>
              <a:rPr lang="es-MX" smtClean="0"/>
              <a:t>Todas estas variables definen la posición en las estructuras de los campos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Es una imagen de los campos como mercados y producciones </a:t>
            </a:r>
          </a:p>
          <a:p>
            <a:r>
              <a:rPr lang="es-MX" smtClean="0"/>
              <a:t>En el campo de la producción cultural dos tipos de capitales:</a:t>
            </a:r>
          </a:p>
          <a:p>
            <a:pPr marL="925513" lvl="1" indent="-514350">
              <a:buFont typeface="Rockwell" pitchFamily="18" charset="0"/>
              <a:buAutoNum type="arabicParenR"/>
            </a:pPr>
            <a:r>
              <a:rPr lang="es-MX" smtClean="0"/>
              <a:t>Capital simbólico: Prestigio, celebridad, honor, reconocimiento</a:t>
            </a:r>
          </a:p>
          <a:p>
            <a:pPr marL="925513" lvl="1" indent="-514350">
              <a:buFont typeface="Rockwell" pitchFamily="18" charset="0"/>
              <a:buAutoNum type="arabicParenR"/>
            </a:pPr>
            <a:r>
              <a:rPr lang="es-MX" smtClean="0"/>
              <a:t>Capital cultural: Conocimiento, competencias, representaciones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La clase social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257800"/>
          </a:xfrm>
        </p:spPr>
        <p:txBody>
          <a:bodyPr/>
          <a:lstStyle/>
          <a:p>
            <a:r>
              <a:rPr lang="es-MX" smtClean="0"/>
              <a:t>Retoma del marxismo que la sociedad está estructurada en clases sociales en lucha por posesión de capitales</a:t>
            </a:r>
          </a:p>
          <a:p>
            <a:r>
              <a:rPr lang="es-MX" smtClean="0"/>
              <a:t>Se diferencía de Marx: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No solo se considera el campo de la producción de bienes y servicios sino todos (por ejemplo el consumo)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No solo valores económicos sino para cada campo 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La clase social no se define solo por propiedad de medios de producción, ni suma 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608512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	     </a:t>
            </a:r>
            <a:r>
              <a:rPr lang="es-MX" sz="2600" dirty="0" smtClean="0"/>
              <a:t>propiedades para cada campo, sino por una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sz="2600" dirty="0" smtClean="0"/>
              <a:t>          totalidad (substituir </a:t>
            </a:r>
            <a:r>
              <a:rPr lang="es-MX" sz="2600" dirty="0" err="1" smtClean="0"/>
              <a:t>cusalidad</a:t>
            </a:r>
            <a:r>
              <a:rPr lang="es-MX" sz="2600" dirty="0" smtClean="0"/>
              <a:t> simple por red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sz="2600" dirty="0" smtClean="0"/>
              <a:t>          causal)</a:t>
            </a:r>
          </a:p>
          <a:p>
            <a:pPr marL="862330" lvl="1" indent="-514350" fontAlgn="auto">
              <a:spcAft>
                <a:spcPts val="0"/>
              </a:spcAft>
              <a:buFont typeface="+mj-lt"/>
              <a:buAutoNum type="alphaLcParenR" startAt="4"/>
              <a:defRPr/>
            </a:pPr>
            <a:r>
              <a:rPr lang="es-MX" dirty="0" smtClean="0"/>
              <a:t>La dominación está en todos los campos (</a:t>
            </a:r>
            <a:r>
              <a:rPr lang="es-MX" dirty="0" err="1" smtClean="0"/>
              <a:t>Gramsci</a:t>
            </a:r>
            <a:r>
              <a:rPr lang="es-MX" dirty="0" smtClean="0"/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La clase es objetiva: Por sus condiciones de existencia y prácticas           </a:t>
            </a:r>
            <a:r>
              <a:rPr lang="es-MX" dirty="0" err="1" smtClean="0"/>
              <a:t>Habitus</a:t>
            </a:r>
            <a:endParaRPr lang="es-MX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La clase se define con respecto a</a:t>
            </a:r>
          </a:p>
          <a:p>
            <a:pPr marL="92583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s-MX" dirty="0" smtClean="0"/>
              <a:t>Medios de producción (no solo en lo económico sino en todos los campos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5580063" y="4506913"/>
            <a:ext cx="863600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5513" lvl="1" indent="-514350">
              <a:buFont typeface="Rockwell" pitchFamily="18" charset="0"/>
              <a:buAutoNum type="alphaLcParenR" startAt="2"/>
            </a:pPr>
            <a:r>
              <a:rPr lang="es-MX" smtClean="0"/>
              <a:t>Distribución geográfica</a:t>
            </a:r>
          </a:p>
          <a:p>
            <a:pPr marL="925513" lvl="1" indent="-514350">
              <a:buFont typeface="Rockwell" pitchFamily="18" charset="0"/>
              <a:buAutoNum type="alphaLcParenR" startAt="2"/>
            </a:pPr>
            <a:r>
              <a:rPr lang="es-MX" smtClean="0"/>
              <a:t>Características auxiliares (género, etnia)</a:t>
            </a:r>
          </a:p>
          <a:p>
            <a:r>
              <a:rPr lang="es-MX" smtClean="0"/>
              <a:t>La estructura de relaciones entre las clases es el campo de la lucha de clases</a:t>
            </a:r>
          </a:p>
          <a:p>
            <a:r>
              <a:rPr lang="es-MX" smtClean="0"/>
              <a:t>Hay luchas simbólicas: Ponen en juego creencias, conocimientos, prestigio, gloria, autoridad = lucha por definir la cultura legítima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</TotalTime>
  <Words>230</Words>
  <Application>Microsoft Office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Rockwell</vt:lpstr>
      <vt:lpstr>Arial</vt:lpstr>
      <vt:lpstr>Wingdings 2</vt:lpstr>
      <vt:lpstr>Calibri</vt:lpstr>
      <vt:lpstr>Fundición</vt:lpstr>
      <vt:lpstr>BORDIEU IV</vt:lpstr>
      <vt:lpstr>La analogía económica</vt:lpstr>
      <vt:lpstr>Diapositiva 3</vt:lpstr>
      <vt:lpstr>La clase social</vt:lpstr>
      <vt:lpstr>Diapositiva 5</vt:lpstr>
      <vt:lpstr>Diapositiva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IV</dc:title>
  <dc:creator>Enrique de la Garza</dc:creator>
  <cp:lastModifiedBy>UAMI</cp:lastModifiedBy>
  <cp:revision>3</cp:revision>
  <dcterms:created xsi:type="dcterms:W3CDTF">2011-09-13T17:51:30Z</dcterms:created>
  <dcterms:modified xsi:type="dcterms:W3CDTF">2016-02-10T23:52:05Z</dcterms:modified>
</cp:coreProperties>
</file>