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5ECC869-BFC5-482F-89A9-463D64B4C4F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F6DCC76-2BB5-4E4C-B6F4-9CF6A446959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250AB-D525-445A-88D3-878C0B11F4B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3360B-29B0-46BB-9D18-CD4507ED03C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1A294-BEEB-473A-B4F7-BCDF88BBE9C7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79171-8AC4-4FA7-920A-35C67DB8E61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0457BF-18D5-4179-901F-40CB0C8B411A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1D8215-0D1B-4E0A-8A41-62CA16C0F97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A4E5535-335C-4EB5-AC2E-5B2B83C8B29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78617CC-B7A5-4470-9E6F-6230B50FEA0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86B80A-E0F2-4D4D-9A3D-2DE9D18CB6BA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CB68B-E8E7-4D0E-801C-6A3E6DE9674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6D7979-9F5A-48D4-BCF7-B20A6A58CDE5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B89C89-B5BD-4D3A-85FC-02DA7BD75C2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13E683-A4F1-486F-A91E-6B16AFB03E22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5C949C-3484-4045-9AF5-0E63BAE9FE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39D43-BC57-481D-BBD2-987191DAAD52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B8555-B92B-4578-88AD-62C3C26399E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6CE5ACF-C0B8-44AE-83D6-BBE063904D6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4A07E35-8E81-4FD4-851D-827CAE6310B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5A7ACE7-332B-462D-9F60-9834F5BAA0C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B4982BC-A3CC-49BF-9F98-C2EF5783648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4A4A162-9669-452E-8145-34E0E68A2A60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CC55E820-7CB3-4B6C-A9A0-7E13065B5FD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EDE8CD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8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</a:t>
            </a:r>
            <a:r>
              <a:rPr lang="es-MX" sz="8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I</a:t>
            </a:r>
            <a:endParaRPr lang="es-MX" sz="8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Conceptos fundamentales: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57200" y="3000375"/>
            <a:ext cx="8229600" cy="3643313"/>
          </a:xfrm>
        </p:spPr>
        <p:txBody>
          <a:bodyPr/>
          <a:lstStyle/>
          <a:p>
            <a:r>
              <a:rPr lang="es-MX" smtClean="0"/>
              <a:t>Campo: Red de relaciones entre agentes o instituciones</a:t>
            </a:r>
          </a:p>
          <a:p>
            <a:pPr lvl="1"/>
            <a:r>
              <a:rPr lang="es-MX" smtClean="0"/>
              <a:t>Tiene estructura</a:t>
            </a:r>
          </a:p>
          <a:p>
            <a:pPr lvl="1"/>
            <a:r>
              <a:rPr lang="es-MX" smtClean="0"/>
              <a:t>Un campo se caracteriza por un tipo de capital</a:t>
            </a:r>
          </a:p>
          <a:p>
            <a:pPr lvl="2"/>
            <a:r>
              <a:rPr lang="es-MX" smtClean="0"/>
              <a:t>Económico</a:t>
            </a:r>
          </a:p>
          <a:p>
            <a:pPr lvl="2"/>
            <a:r>
              <a:rPr lang="es-MX" smtClean="0"/>
              <a:t>Político</a:t>
            </a:r>
          </a:p>
          <a:p>
            <a:pPr lvl="2"/>
            <a:r>
              <a:rPr lang="es-MX" smtClean="0"/>
              <a:t>Social</a:t>
            </a:r>
          </a:p>
          <a:p>
            <a:pPr lvl="2"/>
            <a:r>
              <a:rPr lang="es-MX" smtClean="0"/>
              <a:t>Simbólico (cultural)</a:t>
            </a:r>
          </a:p>
        </p:txBody>
      </p:sp>
      <p:sp>
        <p:nvSpPr>
          <p:cNvPr id="14339" name="3 CuadroTexto"/>
          <p:cNvSpPr txBox="1">
            <a:spLocks noChangeArrowheads="1"/>
          </p:cNvSpPr>
          <p:nvPr/>
        </p:nvSpPr>
        <p:spPr bwMode="auto">
          <a:xfrm>
            <a:off x="1143000" y="2047875"/>
            <a:ext cx="1643063" cy="523875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latin typeface="Rockwell" pitchFamily="18" charset="0"/>
              </a:rPr>
              <a:t>Campo</a:t>
            </a:r>
          </a:p>
        </p:txBody>
      </p:sp>
      <p:sp>
        <p:nvSpPr>
          <p:cNvPr id="14340" name="6 CuadroTexto"/>
          <p:cNvSpPr txBox="1">
            <a:spLocks noChangeArrowheads="1"/>
          </p:cNvSpPr>
          <p:nvPr/>
        </p:nvSpPr>
        <p:spPr bwMode="auto">
          <a:xfrm>
            <a:off x="6143625" y="2047875"/>
            <a:ext cx="1785938" cy="523875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latin typeface="Rockwell" pitchFamily="18" charset="0"/>
              </a:rPr>
              <a:t>Prácticas</a:t>
            </a:r>
          </a:p>
        </p:txBody>
      </p:sp>
      <p:sp>
        <p:nvSpPr>
          <p:cNvPr id="14341" name="7 CuadroTexto"/>
          <p:cNvSpPr txBox="1">
            <a:spLocks noChangeArrowheads="1"/>
          </p:cNvSpPr>
          <p:nvPr/>
        </p:nvSpPr>
        <p:spPr bwMode="auto">
          <a:xfrm>
            <a:off x="3643313" y="2047875"/>
            <a:ext cx="1643062" cy="523875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latin typeface="Rockwell" pitchFamily="18" charset="0"/>
              </a:rPr>
              <a:t>Habitus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 rot="5400000">
            <a:off x="1820863" y="1892300"/>
            <a:ext cx="357188" cy="1587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5400000">
            <a:off x="4322763" y="1892300"/>
            <a:ext cx="357188" cy="1587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2786063" y="2286000"/>
            <a:ext cx="857250" cy="1588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286375" y="2284413"/>
            <a:ext cx="857250" cy="1587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000250" y="1714500"/>
            <a:ext cx="5000625" cy="0"/>
          </a:xfrm>
          <a:prstGeom prst="line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>
            <a:off x="6822281" y="1893094"/>
            <a:ext cx="357188" cy="0"/>
          </a:xfrm>
          <a:prstGeom prst="line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357813"/>
          </a:xfrm>
        </p:spPr>
        <p:txBody>
          <a:bodyPr/>
          <a:lstStyle/>
          <a:p>
            <a:pPr lvl="1"/>
            <a:r>
              <a:rPr lang="es-MX" smtClean="0"/>
              <a:t>Un campo es una Arena de lucha por la apropiación del capital del campo: relaciones de fuerza</a:t>
            </a:r>
          </a:p>
          <a:p>
            <a:pPr lvl="1"/>
            <a:r>
              <a:rPr lang="es-MX" smtClean="0"/>
              <a:t>Los campos están interrelacionados y a la vez tienen una autonomía relativa</a:t>
            </a:r>
          </a:p>
          <a:p>
            <a:pPr lvl="1"/>
            <a:r>
              <a:rPr lang="es-MX" smtClean="0"/>
              <a:t>Un campo tiene sus propias leyes e implica:</a:t>
            </a:r>
          </a:p>
          <a:p>
            <a:pPr marL="1087438" lvl="2" indent="-457200">
              <a:buFont typeface="Rockwell" pitchFamily="18" charset="0"/>
              <a:buAutoNum type="alphaLcParenR"/>
            </a:pPr>
            <a:r>
              <a:rPr lang="es-MX" smtClean="0"/>
              <a:t>Relaciones de fuerza</a:t>
            </a:r>
          </a:p>
          <a:p>
            <a:pPr marL="1087438" lvl="2" indent="-457200">
              <a:buFont typeface="Rockwell" pitchFamily="18" charset="0"/>
              <a:buAutoNum type="alphaLcParenR"/>
            </a:pPr>
            <a:r>
              <a:rPr lang="es-MX" smtClean="0"/>
              <a:t>Agentes, productos e instituciones (no reducible a relaciones personales)</a:t>
            </a:r>
          </a:p>
          <a:p>
            <a:r>
              <a:rPr lang="es-MX" smtClean="0"/>
              <a:t>Sociedad: Una red de campos</a:t>
            </a:r>
          </a:p>
          <a:p>
            <a:r>
              <a:rPr lang="es-MX" smtClean="0"/>
              <a:t>Posiciones de los campos: Por oposición a otros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Ejemplo: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3643313"/>
          </a:xfrm>
        </p:spPr>
        <p:txBody>
          <a:bodyPr/>
          <a:lstStyle/>
          <a:p>
            <a:r>
              <a:rPr lang="es-MX" sz="4000" smtClean="0"/>
              <a:t>El campo de la producción artística no se explica solo porque el arte es una mercancía, sino por la forma como se produce la obra artística</a:t>
            </a:r>
          </a:p>
          <a:p>
            <a:pPr lvl="1">
              <a:buFontTx/>
              <a:buNone/>
            </a:pPr>
            <a:endParaRPr lang="es-MX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MX" smtClean="0"/>
              <a:t>Este campo es un sistema de relaciones entre agentes sociales directamente relacionados con la producción de obra de arte (artistas, críticos, público) + sus instituciones (académicas, revistas, etc.)</a:t>
            </a:r>
          </a:p>
          <a:p>
            <a:pPr lvl="1"/>
            <a:r>
              <a:rPr lang="es-MX" smtClean="0"/>
              <a:t>Hay una lucha por el K artístico y relaciones de fuerza</a:t>
            </a:r>
          </a:p>
          <a:p>
            <a:pPr lvl="1"/>
            <a:r>
              <a:rPr lang="es-MX" smtClean="0"/>
              <a:t>Los agentes ocupan diferentes posiciones en la estructura del campo + relación con instituciones            poder</a:t>
            </a: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3143250" y="5572125"/>
            <a:ext cx="857250" cy="1588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</TotalTime>
  <Words>202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Rockwell</vt:lpstr>
      <vt:lpstr>Arial</vt:lpstr>
      <vt:lpstr>Wingdings 2</vt:lpstr>
      <vt:lpstr>Calibri</vt:lpstr>
      <vt:lpstr>Fundición</vt:lpstr>
      <vt:lpstr>Bordieu I</vt:lpstr>
      <vt:lpstr>Conceptos fundamentales:</vt:lpstr>
      <vt:lpstr>Diapositiva 3</vt:lpstr>
      <vt:lpstr>Ejemplo:</vt:lpstr>
      <vt:lpstr>Diapositiva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I</dc:title>
  <dc:creator>UAM-I</dc:creator>
  <cp:lastModifiedBy>UAMI</cp:lastModifiedBy>
  <cp:revision>5</cp:revision>
  <dcterms:created xsi:type="dcterms:W3CDTF">2011-09-12T18:14:21Z</dcterms:created>
  <dcterms:modified xsi:type="dcterms:W3CDTF">2016-02-10T23:50:12Z</dcterms:modified>
</cp:coreProperties>
</file>