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7 Conector recto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12 Conector recto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13 Elipse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FDD5E-010B-4356-9982-82ADCEB2A8F8}" type="datetimeFigureOut">
              <a:rPr lang="es-MX"/>
              <a:pPr>
                <a:defRPr/>
              </a:pPr>
              <a:t>19/02/2016</a:t>
            </a:fld>
            <a:endParaRPr lang="es-MX"/>
          </a:p>
        </p:txBody>
      </p:sp>
      <p:sp>
        <p:nvSpPr>
          <p:cNvPr id="8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98594-64A1-4C49-B4C0-6124A3999B3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0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22C21-CEAA-48D8-992C-8C423154A58B}" type="datetimeFigureOut">
              <a:rPr lang="es-MX"/>
              <a:pPr>
                <a:defRPr/>
              </a:pPr>
              <a:t>19/02/2016</a:t>
            </a:fld>
            <a:endParaRPr lang="es-MX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46EED-5D15-4DF0-97B8-4CC372EEC97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5F06B-CA36-4610-90EF-648B280FD341}" type="datetimeFigureOut">
              <a:rPr lang="es-MX"/>
              <a:pPr>
                <a:defRPr/>
              </a:pPr>
              <a:t>19/02/2016</a:t>
            </a:fld>
            <a:endParaRPr lang="es-MX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3A3BA-B1A0-45A0-B6A0-C7C6E17BBAD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EDDC3-1F9D-44FD-9726-65D2B42CA6FA}" type="datetimeFigureOut">
              <a:rPr lang="es-MX"/>
              <a:pPr>
                <a:defRPr/>
              </a:pPr>
              <a:t>19/02/2016</a:t>
            </a:fld>
            <a:endParaRPr lang="es-MX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2FC0A-787A-4A3B-A28F-A605B2FB1C5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B78F1-FF8B-49A1-A56D-00FC23521987}" type="datetimeFigureOut">
              <a:rPr lang="es-MX"/>
              <a:pPr>
                <a:defRPr/>
              </a:pPr>
              <a:t>19/02/2016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B0B03-4385-4669-BEC0-023EF483247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EC9F0-7C68-4F3F-A3FF-DC4E09A20FC6}" type="datetimeFigureOut">
              <a:rPr lang="es-MX"/>
              <a:pPr>
                <a:defRPr/>
              </a:pPr>
              <a:t>19/02/2016</a:t>
            </a:fld>
            <a:endParaRPr lang="es-MX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BE12F-D67C-47B3-B22E-56B023D2730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9 Conector recto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16 Conector recto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66C3F-D0E6-4CB5-8001-D71AA3438B6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1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55D49-C6A1-4956-89DC-DB721EA6FC19}" type="datetimeFigureOut">
              <a:rPr lang="es-MX"/>
              <a:pPr>
                <a:defRPr/>
              </a:pPr>
              <a:t>19/02/2016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51999-72DD-4689-A445-2C36833EA50A}" type="datetimeFigureOut">
              <a:rPr lang="es-MX"/>
              <a:pPr>
                <a:defRPr/>
              </a:pPr>
              <a:t>19/02/2016</a:t>
            </a:fld>
            <a:endParaRPr lang="es-MX"/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FC653-17C0-4DB8-8EF2-84D8A23D9DE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86956-A759-41F8-93AC-B570FBEF573B}" type="datetimeFigureOut">
              <a:rPr lang="es-MX"/>
              <a:pPr>
                <a:defRPr/>
              </a:pPr>
              <a:t>19/02/2016</a:t>
            </a:fld>
            <a:endParaRPr lang="es-MX"/>
          </a:p>
        </p:txBody>
      </p:sp>
      <p:sp>
        <p:nvSpPr>
          <p:cNvPr id="3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F5DD8-0DAD-4A14-A1E4-A5CE09A66D0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8A143-02DE-4F74-93F1-F48607FD91AA}" type="datetimeFigureOut">
              <a:rPr lang="es-MX"/>
              <a:pPr>
                <a:defRPr/>
              </a:pPr>
              <a:t>19/02/2016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A874A-994A-42BC-B24D-EB90BA47851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8F7CB-A366-40AD-8BEA-1FC2454F2F53}" type="datetimeFigureOut">
              <a:rPr lang="es-MX"/>
              <a:pPr>
                <a:defRPr/>
              </a:pPr>
              <a:t>19/02/2016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C5AB7-8DD0-4D4A-8A5D-7F48191D09F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380DBB4-63B6-4F01-A7CE-288E4F56F946}" type="datetimeFigureOut">
              <a:rPr lang="es-MX"/>
              <a:pPr>
                <a:defRPr/>
              </a:pPr>
              <a:t>19/02/2016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8BE0874-5548-4D60-9D85-665A80B2BBC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Dr. Enrique de la Garza Toledo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1052736"/>
            <a:ext cx="7416824" cy="223224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7200" smtClean="0"/>
              <a:t>Análisis Conversacional</a:t>
            </a:r>
            <a:endParaRPr lang="es-MX" sz="7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Marcador de contenido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4392613"/>
          </a:xfrm>
        </p:spPr>
        <p:txBody>
          <a:bodyPr/>
          <a:lstStyle/>
          <a:p>
            <a:pPr marL="514350" indent="-514350">
              <a:buFont typeface="Constantia" pitchFamily="18" charset="0"/>
              <a:buAutoNum type="alphaUcPeriod" startAt="4"/>
            </a:pPr>
            <a:r>
              <a:rPr lang="es-MX" smtClean="0"/>
              <a:t>Elaboración de representaciones</a:t>
            </a:r>
          </a:p>
          <a:p>
            <a:pPr marL="514350" indent="-514350">
              <a:buFont typeface="Wingdings 2" pitchFamily="18" charset="2"/>
              <a:buNone/>
            </a:pPr>
            <a:endParaRPr lang="es-MX" sz="900" smtClean="0"/>
          </a:p>
          <a:p>
            <a:pPr marL="879475" lvl="1" indent="-514350">
              <a:buFont typeface="Constantia" pitchFamily="18" charset="0"/>
              <a:buAutoNum type="arabicPeriod"/>
            </a:pPr>
            <a:r>
              <a:rPr lang="es-MX" smtClean="0"/>
              <a:t>Orientaciones de las descripciones hacia la acción</a:t>
            </a:r>
          </a:p>
          <a:p>
            <a:pPr marL="879475" lvl="1" indent="-514350">
              <a:buFont typeface="Constantia" pitchFamily="18" charset="0"/>
              <a:buAutoNum type="arabicPeriod"/>
            </a:pPr>
            <a:endParaRPr lang="es-MX" sz="900" smtClean="0"/>
          </a:p>
          <a:p>
            <a:pPr marL="879475" lvl="1" indent="-514350">
              <a:buFont typeface="Constantia" pitchFamily="18" charset="0"/>
              <a:buAutoNum type="arabicPeriod"/>
            </a:pPr>
            <a:r>
              <a:rPr lang="es-MX" smtClean="0"/>
              <a:t>Categorización y manipulación ontológica: Una persona o grupo como poseedores de una característica distintiva (palabras y discursos alternativos)</a:t>
            </a:r>
          </a:p>
          <a:p>
            <a:pPr marL="879475" lvl="1" indent="-514350">
              <a:buFont typeface="Constantia" pitchFamily="18" charset="0"/>
              <a:buAutoNum type="arabicPeriod"/>
            </a:pPr>
            <a:endParaRPr lang="es-MX" sz="900" smtClean="0"/>
          </a:p>
          <a:p>
            <a:pPr marL="879475" lvl="1" indent="-514350">
              <a:buFont typeface="Constantia" pitchFamily="18" charset="0"/>
              <a:buAutoNum type="arabicPeriod"/>
            </a:pPr>
            <a:r>
              <a:rPr lang="es-MX" smtClean="0"/>
              <a:t>Extremismo y minimización (cosas extremas)</a:t>
            </a:r>
          </a:p>
          <a:p>
            <a:pPr marL="879475" lvl="1" indent="-514350">
              <a:buFont typeface="Constantia" pitchFamily="18" charset="0"/>
              <a:buAutoNum type="arabicPeriod"/>
            </a:pPr>
            <a:endParaRPr lang="es-MX" sz="900" smtClean="0"/>
          </a:p>
          <a:p>
            <a:pPr marL="879475" lvl="1" indent="-514350">
              <a:buFont typeface="Constantia" pitchFamily="18" charset="0"/>
              <a:buAutoNum type="arabicPeriod"/>
            </a:pPr>
            <a:r>
              <a:rPr lang="es-MX" smtClean="0"/>
              <a:t>Presentar lo propio como normal y natural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Marcador de contenido"/>
          <p:cNvSpPr>
            <a:spLocks noGrp="1"/>
          </p:cNvSpPr>
          <p:nvPr>
            <p:ph idx="1"/>
          </p:nvPr>
        </p:nvSpPr>
        <p:spPr>
          <a:xfrm>
            <a:off x="457200" y="1665288"/>
            <a:ext cx="8229600" cy="4572000"/>
          </a:xfrm>
        </p:spPr>
        <p:txBody>
          <a:bodyPr/>
          <a:lstStyle/>
          <a:p>
            <a:pPr marL="514350" indent="-514350">
              <a:buFont typeface="Wingdings 2" pitchFamily="18" charset="2"/>
              <a:buAutoNum type="alphaLcParenR"/>
            </a:pPr>
            <a:r>
              <a:rPr lang="es-MX" smtClean="0"/>
              <a:t>Indexalidad: El significado de una palabra o expresión depende del contexto</a:t>
            </a:r>
          </a:p>
          <a:p>
            <a:pPr marL="514350" indent="-514350">
              <a:buFont typeface="Wingdings 2" pitchFamily="18" charset="2"/>
              <a:buNone/>
            </a:pPr>
            <a:endParaRPr lang="es-MX" sz="900" smtClean="0"/>
          </a:p>
          <a:p>
            <a:pPr marL="514350" indent="-514350">
              <a:buFont typeface="Wingdings 2" pitchFamily="18" charset="2"/>
              <a:buNone/>
            </a:pPr>
            <a:r>
              <a:rPr lang="es-MX" smtClean="0"/>
              <a:t>	“Me duele la panza” (niño)</a:t>
            </a:r>
          </a:p>
          <a:p>
            <a:pPr marL="514350" indent="-514350">
              <a:buFont typeface="Wingdings 2" pitchFamily="18" charset="2"/>
              <a:buNone/>
            </a:pPr>
            <a:endParaRPr lang="es-MX" smtClean="0"/>
          </a:p>
          <a:p>
            <a:pPr marL="514350" indent="-514350">
              <a:buFont typeface="Wingdings 2" pitchFamily="18" charset="2"/>
              <a:buNone/>
            </a:pPr>
            <a:r>
              <a:rPr lang="es-MX" smtClean="0"/>
              <a:t>	¿Qué significa?</a:t>
            </a:r>
          </a:p>
          <a:p>
            <a:pPr marL="514350" indent="-514350">
              <a:buFont typeface="Wingdings 2" pitchFamily="18" charset="2"/>
              <a:buNone/>
            </a:pPr>
            <a:endParaRPr lang="es-MX" smtClean="0"/>
          </a:p>
          <a:p>
            <a:pPr marL="514350" indent="-514350">
              <a:buFont typeface="Wingdings 2" pitchFamily="18" charset="2"/>
              <a:buNone/>
            </a:pPr>
            <a:r>
              <a:rPr lang="es-MX" smtClean="0"/>
              <a:t>- El carácter indicativo del lenguaje es necesariamente vago, sin contexto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mtClean="0"/>
              <a:t>I. </a:t>
            </a:r>
            <a:r>
              <a:rPr lang="es-MX" err="1" smtClean="0"/>
              <a:t>Etnometodología</a:t>
            </a:r>
            <a:r>
              <a:rPr lang="es-MX" smtClean="0"/>
              <a:t> y análisis conversacional</a:t>
            </a:r>
            <a:endParaRPr lang="es-MX"/>
          </a:p>
        </p:txBody>
      </p:sp>
      <p:sp>
        <p:nvSpPr>
          <p:cNvPr id="14339" name="3 CuadroTexto"/>
          <p:cNvSpPr txBox="1">
            <a:spLocks noChangeArrowheads="1"/>
          </p:cNvSpPr>
          <p:nvPr/>
        </p:nvSpPr>
        <p:spPr bwMode="auto">
          <a:xfrm>
            <a:off x="5003800" y="2633663"/>
            <a:ext cx="35290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onstantia" pitchFamily="18" charset="0"/>
              </a:rPr>
              <a:t>Se necesita más información por que puede ser el intestino</a:t>
            </a:r>
          </a:p>
        </p:txBody>
      </p:sp>
      <p:sp>
        <p:nvSpPr>
          <p:cNvPr id="5" name="4 Abrir llave"/>
          <p:cNvSpPr/>
          <p:nvPr/>
        </p:nvSpPr>
        <p:spPr>
          <a:xfrm>
            <a:off x="4859338" y="2633663"/>
            <a:ext cx="217487" cy="649287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14341" name="5 CuadroTexto"/>
          <p:cNvSpPr txBox="1">
            <a:spLocks noChangeArrowheads="1"/>
          </p:cNvSpPr>
          <p:nvPr/>
        </p:nvSpPr>
        <p:spPr bwMode="auto">
          <a:xfrm>
            <a:off x="3348038" y="3571875"/>
            <a:ext cx="43926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onstantia" pitchFamily="18" charset="0"/>
              </a:rPr>
              <a:t>Hambre, enfermedad, recargo (depende que ha comido) ¿Se acompaña de fiebre?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Marcador de contenido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6119812"/>
          </a:xfrm>
        </p:spPr>
        <p:txBody>
          <a:bodyPr/>
          <a:lstStyle/>
          <a:p>
            <a:pPr marL="514350" indent="-514350">
              <a:buFont typeface="Constantia" pitchFamily="18" charset="0"/>
              <a:buAutoNum type="alphaLcParenR" startAt="2"/>
            </a:pPr>
            <a:r>
              <a:rPr lang="es-MX" smtClean="0"/>
              <a:t>Reflexividad: Las descripciones no solo son acerca de algo, sino intervienen prácticamente</a:t>
            </a:r>
          </a:p>
          <a:p>
            <a:pPr marL="514350" indent="-514350">
              <a:buFont typeface="Wingdings 2" pitchFamily="18" charset="2"/>
              <a:buNone/>
            </a:pPr>
            <a:endParaRPr lang="es-MX" sz="900" smtClean="0"/>
          </a:p>
          <a:p>
            <a:pPr marL="514350" indent="-514350">
              <a:buFont typeface="Wingdings 2" pitchFamily="18" charset="2"/>
              <a:buNone/>
            </a:pPr>
            <a:r>
              <a:rPr lang="es-MX" smtClean="0"/>
              <a:t>	- Frase de un acusado: “Yo no estaba presente en el lugar del crimen”: Es descripción y también para demostrar inocencia. Las descripciones no son naturales, sino buscan obtener resultados futuros.</a:t>
            </a:r>
          </a:p>
          <a:p>
            <a:pPr marL="514350" indent="-514350">
              <a:buFont typeface="Wingdings 2" pitchFamily="18" charset="2"/>
              <a:buNone/>
            </a:pPr>
            <a:endParaRPr lang="es-MX" sz="900" smtClean="0"/>
          </a:p>
          <a:p>
            <a:pPr marL="514350" indent="-514350">
              <a:buFont typeface="Constantia" pitchFamily="18" charset="0"/>
              <a:buAutoNum type="alphaLcParenR" startAt="3"/>
            </a:pPr>
            <a:r>
              <a:rPr lang="es-MX" smtClean="0"/>
              <a:t>Método documental de interpretación. La comprensión se hace a partir de expectativas e ideas previas, que a su vez, se modifican por la comprensión: confirmación de expectativas</a:t>
            </a:r>
          </a:p>
          <a:p>
            <a:pPr marL="514350" indent="-514350">
              <a:buFont typeface="Wingdings 2" pitchFamily="18" charset="2"/>
              <a:buNone/>
            </a:pPr>
            <a:endParaRPr lang="es-MX" sz="900" smtClean="0"/>
          </a:p>
          <a:p>
            <a:pPr marL="514350" indent="-514350">
              <a:buFont typeface="Constantia" pitchFamily="18" charset="0"/>
              <a:buAutoNum type="alphaLcParenR" startAt="4"/>
            </a:pPr>
            <a:r>
              <a:rPr lang="es-MX" smtClean="0"/>
              <a:t>La razón mundana: Suponemos que todos tenemos acceso a la misma realidad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3340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Font typeface="Wingdings" pitchFamily="2" charset="2"/>
              <a:buChar char="ü"/>
            </a:pPr>
            <a:r>
              <a:rPr lang="es-MX" smtClean="0"/>
              <a:t>Es la aplicación de los principios a las conversaciones</a:t>
            </a:r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r>
              <a:rPr lang="es-MX" smtClean="0"/>
              <a:t>La secuencia en la conversación, los giros, los gestos, las entonaciones no son accesorios al contenido sino parte de lo que da significado </a:t>
            </a:r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r>
              <a:rPr lang="es-MX" smtClean="0"/>
              <a:t>El orden en la secuencia conversacional impacta el significado</a:t>
            </a:r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r>
              <a:rPr lang="es-MX" smtClean="0"/>
              <a:t>Pares adyacentes: Muchas acciones forman pares, la realización de una acción  sigue a otra </a:t>
            </a:r>
          </a:p>
          <a:p>
            <a:pPr marL="514350" indent="-514350">
              <a:lnSpc>
                <a:spcPct val="90000"/>
              </a:lnSpc>
              <a:buFont typeface="Wingdings 2" pitchFamily="18" charset="2"/>
              <a:buNone/>
            </a:pPr>
            <a:r>
              <a:rPr lang="es-MX" smtClean="0"/>
              <a:t>      (a un saludo  sigue otro saludo)</a:t>
            </a:r>
          </a:p>
          <a:p>
            <a:pPr marL="514350" indent="-514350">
              <a:lnSpc>
                <a:spcPct val="90000"/>
              </a:lnSpc>
              <a:buFont typeface="Wingdings 2" pitchFamily="18" charset="2"/>
              <a:buNone/>
            </a:pPr>
            <a:r>
              <a:rPr lang="es-MX" smtClean="0"/>
              <a:t>Relatos y descripciones</a:t>
            </a:r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r>
              <a:rPr lang="es-MX" smtClean="0"/>
              <a:t>Interacción y verdad (no todo está planeado)</a:t>
            </a:r>
          </a:p>
          <a:p>
            <a:pPr marL="514350" indent="-514350">
              <a:lnSpc>
                <a:spcPct val="90000"/>
              </a:lnSpc>
              <a:buFont typeface="Wingdings 2" pitchFamily="18" charset="2"/>
              <a:buNone/>
            </a:pPr>
            <a:r>
              <a:rPr lang="es-MX" smtClean="0"/>
              <a:t>	¿Importa la verdad?</a:t>
            </a:r>
          </a:p>
          <a:p>
            <a:pPr marL="514350" indent="-514350">
              <a:lnSpc>
                <a:spcPct val="90000"/>
              </a:lnSpc>
              <a:buFont typeface="Wingdings 2" pitchFamily="18" charset="2"/>
              <a:buNone/>
            </a:pPr>
            <a:endParaRPr lang="es-MX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949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mtClean="0"/>
              <a:t>Análisis conversacional</a:t>
            </a:r>
            <a:endParaRPr lang="es-MX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716463" y="4221163"/>
            <a:ext cx="647700" cy="158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>
            <a:off x="2700338" y="4652963"/>
            <a:ext cx="647700" cy="158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75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MX" dirty="0" smtClean="0"/>
              <a:t>Contrastes con el análisis conversacional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s-MX" sz="1000" dirty="0" smtClean="0"/>
          </a:p>
          <a:p>
            <a:pPr marL="880110" lvl="1" indent="-51435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s-MX" dirty="0" smtClean="0"/>
              <a:t>I. Conversacionales: Habla cotidiana</a:t>
            </a:r>
          </a:p>
          <a:p>
            <a:pPr marL="880110" lvl="1" indent="-51435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AutoNum type="romanUcPeriod"/>
              <a:defRPr/>
            </a:pPr>
            <a:endParaRPr lang="es-MX" sz="1000" dirty="0" smtClean="0"/>
          </a:p>
          <a:p>
            <a:pPr marL="880110" lvl="1" indent="-51435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s-MX" dirty="0" smtClean="0"/>
              <a:t>I. Semiología: El lenguaje como sistema abstracto (metalenguaje), naturaleza de las representaciones</a:t>
            </a:r>
          </a:p>
          <a:p>
            <a:pPr marL="880110" lvl="1" indent="-51435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endParaRPr lang="es-MX" sz="900" dirty="0" smtClean="0"/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s-MX" dirty="0" smtClean="0"/>
              <a:t>II. Conversacionales: La interacción en la conversación      pero no en la comprensión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endParaRPr lang="es-MX" sz="900" dirty="0" smtClean="0"/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s-MX" dirty="0" smtClean="0"/>
              <a:t>II. Semiología: La comprensión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endParaRPr lang="es-MX" sz="900" dirty="0" smtClean="0"/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s-MX" dirty="0" smtClean="0"/>
              <a:t>III. Conversacionales: No hay crítica social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mtClean="0"/>
              <a:t>II. Semiología</a:t>
            </a:r>
            <a:endParaRPr lang="es-MX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mtClean="0"/>
              <a:t>No pone el acento en imágenes mentales ni en la subjetividad.</a:t>
            </a:r>
          </a:p>
          <a:p>
            <a:pPr>
              <a:buFont typeface="Wingdings 2" pitchFamily="18" charset="2"/>
              <a:buNone/>
            </a:pPr>
            <a:r>
              <a:rPr lang="es-MX" smtClean="0"/>
              <a:t>	Como lograr que las construcciones de lo real sean convincentes</a:t>
            </a:r>
          </a:p>
          <a:p>
            <a:pPr>
              <a:buFont typeface="Wingdings 2" pitchFamily="18" charset="2"/>
              <a:buNone/>
            </a:pPr>
            <a:r>
              <a:rPr lang="es-MX" smtClean="0"/>
              <a:t>	Al describir hay que convencer, o hacer descripciones convincentes</a:t>
            </a:r>
          </a:p>
          <a:p>
            <a:pPr>
              <a:buFont typeface="Wingdings 2" pitchFamily="18" charset="2"/>
              <a:buAutoNum type="alphaUcPeriod"/>
            </a:pPr>
            <a:r>
              <a:rPr lang="es-MX" smtClean="0"/>
              <a:t>Construcción de hechos</a:t>
            </a:r>
          </a:p>
          <a:p>
            <a:pPr>
              <a:buFont typeface="Wingdings 2" pitchFamily="18" charset="2"/>
              <a:buAutoNum type="alphaUcPeriod"/>
            </a:pPr>
            <a:endParaRPr lang="es-MX" smtClean="0"/>
          </a:p>
          <a:p>
            <a:pPr>
              <a:buFont typeface="Wingdings 2" pitchFamily="18" charset="2"/>
              <a:buNone/>
            </a:pPr>
            <a:r>
              <a:rPr lang="es-MX" smtClean="0"/>
              <a:t>	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2292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mtClean="0"/>
              <a:t>III. Retórico</a:t>
            </a:r>
            <a:endParaRPr lang="es-MX"/>
          </a:p>
        </p:txBody>
      </p:sp>
      <p:sp>
        <p:nvSpPr>
          <p:cNvPr id="18435" name="3 CuadroTexto"/>
          <p:cNvSpPr txBox="1">
            <a:spLocks noChangeArrowheads="1"/>
          </p:cNvSpPr>
          <p:nvPr/>
        </p:nvSpPr>
        <p:spPr bwMode="auto">
          <a:xfrm>
            <a:off x="827088" y="4941888"/>
            <a:ext cx="4213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onstantia" pitchFamily="18" charset="0"/>
              </a:rPr>
              <a:t>Cómo hacer descripciones convincentes</a:t>
            </a:r>
          </a:p>
        </p:txBody>
      </p:sp>
      <p:sp>
        <p:nvSpPr>
          <p:cNvPr id="18436" name="4 CuadroTexto"/>
          <p:cNvSpPr txBox="1">
            <a:spLocks noChangeArrowheads="1"/>
          </p:cNvSpPr>
          <p:nvPr/>
        </p:nvSpPr>
        <p:spPr bwMode="auto">
          <a:xfrm>
            <a:off x="5148263" y="4797425"/>
            <a:ext cx="2952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onstantia" pitchFamily="18" charset="0"/>
              </a:rPr>
              <a:t>Para la acción y con poca tensión epistemológica</a:t>
            </a:r>
          </a:p>
        </p:txBody>
      </p:sp>
      <p:sp>
        <p:nvSpPr>
          <p:cNvPr id="6" name="5 Abrir llave"/>
          <p:cNvSpPr/>
          <p:nvPr/>
        </p:nvSpPr>
        <p:spPr>
          <a:xfrm>
            <a:off x="4932363" y="4797425"/>
            <a:ext cx="215900" cy="647700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Marcador de contenido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903913"/>
          </a:xfrm>
        </p:spPr>
        <p:txBody>
          <a:bodyPr/>
          <a:lstStyle/>
          <a:p>
            <a:pPr marL="514350" indent="-514350">
              <a:buFont typeface="Constantia" pitchFamily="18" charset="0"/>
              <a:buAutoNum type="arabicPeriod"/>
            </a:pPr>
            <a:r>
              <a:rPr lang="es-MX" smtClean="0"/>
              <a:t>El dilema de la conveniencia: Se socaba presentándola como interesada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es-MX" smtClean="0"/>
              <a:t>Cosificación (presentar como hechos duros) e ironización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es-MX" smtClean="0"/>
              <a:t>Gestión de intereses (tomar en cuenta los del auditorio)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es-MX" smtClean="0"/>
              <a:t>Acreditación por categorías (el médico se considera competente para hablar de salud-enfermedad)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es-MX" smtClean="0"/>
              <a:t>Discursos empiristas. Los datos como evidentes, hablan por ellos mismos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es-MX" smtClean="0"/>
              <a:t>Construcción de corroboración y consenso: socavando ideas contrarias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es-MX" smtClean="0"/>
              <a:t>Detalle y narración</a:t>
            </a:r>
          </a:p>
          <a:p>
            <a:pPr marL="514350" indent="-514350">
              <a:buFont typeface="Constantia" pitchFamily="18" charset="0"/>
              <a:buAutoNum type="arabicPeriod"/>
            </a:pPr>
            <a:endParaRPr lang="es-MX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Marcador de contenido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191250"/>
          </a:xfrm>
        </p:spPr>
        <p:txBody>
          <a:bodyPr/>
          <a:lstStyle/>
          <a:p>
            <a:pPr marL="514350" indent="-514350">
              <a:buFont typeface="Constantia" pitchFamily="18" charset="0"/>
              <a:buAutoNum type="alphaUcPeriod" startAt="2"/>
            </a:pPr>
            <a:r>
              <a:rPr lang="es-MX" smtClean="0"/>
              <a:t>Intereses y acreditación de categorías. Como se construye la identidad de los agentes que producen descripciones y se legitiman</a:t>
            </a:r>
          </a:p>
          <a:p>
            <a:pPr marL="514350" indent="-514350">
              <a:buFont typeface="Constantia" pitchFamily="18" charset="0"/>
              <a:buAutoNum type="alphaUcPeriod" startAt="2"/>
            </a:pPr>
            <a:endParaRPr lang="es-MX" sz="900" smtClean="0"/>
          </a:p>
          <a:p>
            <a:pPr marL="879475" lvl="1" indent="-514350">
              <a:buFont typeface="Wingdings" pitchFamily="2" charset="2"/>
              <a:buChar char="ü"/>
            </a:pPr>
            <a:r>
              <a:rPr lang="es-MX" smtClean="0"/>
              <a:t>Uso de convenciones e intereses para socavar relatos </a:t>
            </a:r>
          </a:p>
          <a:p>
            <a:pPr marL="879475" lvl="1" indent="-514350">
              <a:buFont typeface="Wingdings" pitchFamily="2" charset="2"/>
              <a:buChar char="ü"/>
            </a:pPr>
            <a:r>
              <a:rPr lang="es-MX" smtClean="0"/>
              <a:t>Como se otorga autoridad a categorías</a:t>
            </a:r>
          </a:p>
          <a:p>
            <a:pPr marL="879475" lvl="1" indent="-514350">
              <a:buFont typeface="Wingdings" pitchFamily="2" charset="2"/>
              <a:buChar char="ü"/>
            </a:pPr>
            <a:endParaRPr lang="es-MX" sz="900" smtClean="0"/>
          </a:p>
          <a:p>
            <a:pPr marL="879475" lvl="1" indent="-514350">
              <a:buFont typeface="Constantia" pitchFamily="18" charset="0"/>
              <a:buAutoNum type="alphaLcParenR"/>
            </a:pPr>
            <a:r>
              <a:rPr lang="es-MX" smtClean="0"/>
              <a:t>El uso de vacunas</a:t>
            </a:r>
          </a:p>
          <a:p>
            <a:pPr marL="879475" lvl="1" indent="-514350">
              <a:buFont typeface="Constantia" pitchFamily="18" charset="0"/>
              <a:buAutoNum type="alphaLcParenR"/>
            </a:pPr>
            <a:r>
              <a:rPr lang="es-MX" smtClean="0"/>
              <a:t>La confesión de la conveniencia</a:t>
            </a:r>
          </a:p>
          <a:p>
            <a:pPr marL="879475" lvl="1" indent="-514350">
              <a:buFont typeface="Constantia" pitchFamily="18" charset="0"/>
              <a:buAutoNum type="alphaLcParenR"/>
            </a:pPr>
            <a:r>
              <a:rPr lang="es-MX" smtClean="0"/>
              <a:t>Mostrar sutilmente desinterés</a:t>
            </a:r>
          </a:p>
          <a:p>
            <a:pPr marL="879475" lvl="1" indent="-514350">
              <a:buFont typeface="Constantia" pitchFamily="18" charset="0"/>
              <a:buAutoNum type="alphaLcParenR"/>
            </a:pPr>
            <a:r>
              <a:rPr lang="es-MX" smtClean="0"/>
              <a:t>Acreditación de categorías (expertos)</a:t>
            </a:r>
          </a:p>
          <a:p>
            <a:pPr marL="879475" lvl="1" indent="-514350">
              <a:buFont typeface="Constantia" pitchFamily="18" charset="0"/>
              <a:buAutoNum type="alphaLcParenR"/>
            </a:pPr>
            <a:r>
              <a:rPr lang="es-MX" smtClean="0"/>
              <a:t>Uso de mitos y leyendas</a:t>
            </a:r>
          </a:p>
          <a:p>
            <a:pPr marL="879475" lvl="1" indent="-514350">
              <a:buFont typeface="Constantia" pitchFamily="18" charset="0"/>
              <a:buAutoNum type="alphaLcParenR"/>
            </a:pPr>
            <a:r>
              <a:rPr lang="es-MX" smtClean="0"/>
              <a:t>Líderes de la comunidad</a:t>
            </a:r>
          </a:p>
          <a:p>
            <a:pPr marL="879475" lvl="1" indent="-514350">
              <a:buFont typeface="Constantia" pitchFamily="18" charset="0"/>
              <a:buAutoNum type="alphaLcParenR"/>
            </a:pPr>
            <a:r>
              <a:rPr lang="es-MX" smtClean="0"/>
              <a:t>Lo paranormal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Marcador de contenido"/>
          <p:cNvSpPr>
            <a:spLocks noGrp="1"/>
          </p:cNvSpPr>
          <p:nvPr>
            <p:ph idx="1"/>
          </p:nvPr>
        </p:nvSpPr>
        <p:spPr>
          <a:xfrm>
            <a:off x="395288" y="620713"/>
            <a:ext cx="8362950" cy="5472112"/>
          </a:xfrm>
        </p:spPr>
        <p:txBody>
          <a:bodyPr/>
          <a:lstStyle/>
          <a:p>
            <a:pPr marL="514350" indent="-514350">
              <a:buFont typeface="Constantia" pitchFamily="18" charset="0"/>
              <a:buAutoNum type="alphaUcPeriod" startAt="3"/>
            </a:pPr>
            <a:r>
              <a:rPr lang="es-MX" smtClean="0"/>
              <a:t>Construcción de exterioridades. Construyen los hechos como si fueran independientes del productor</a:t>
            </a:r>
          </a:p>
          <a:p>
            <a:pPr marL="879475" lvl="1" indent="-514350">
              <a:buFont typeface="Constantia" pitchFamily="18" charset="0"/>
              <a:buAutoNum type="arabicParenR"/>
            </a:pPr>
            <a:r>
              <a:rPr lang="es-MX" smtClean="0"/>
              <a:t>Discurso empirista</a:t>
            </a:r>
          </a:p>
          <a:p>
            <a:pPr marL="879475" lvl="1" indent="-514350">
              <a:buFont typeface="Constantia" pitchFamily="18" charset="0"/>
              <a:buAutoNum type="arabicParenR"/>
            </a:pPr>
            <a:endParaRPr lang="es-MX" smtClean="0"/>
          </a:p>
          <a:p>
            <a:pPr marL="879475" lvl="1" indent="-514350">
              <a:buFont typeface="Constantia" pitchFamily="18" charset="0"/>
              <a:buAutoNum type="arabicParenR"/>
            </a:pPr>
            <a:endParaRPr lang="es-MX" smtClean="0"/>
          </a:p>
          <a:p>
            <a:pPr marL="879475" lvl="1" indent="-514350">
              <a:buFont typeface="Constantia" pitchFamily="18" charset="0"/>
              <a:buAutoNum type="arabicParenR"/>
            </a:pPr>
            <a:endParaRPr lang="es-MX" smtClean="0"/>
          </a:p>
          <a:p>
            <a:pPr marL="879475" lvl="1" indent="-514350">
              <a:buFont typeface="Constantia" pitchFamily="18" charset="0"/>
              <a:buAutoNum type="arabicParenR"/>
            </a:pPr>
            <a:r>
              <a:rPr lang="es-MX" smtClean="0"/>
              <a:t>Construcción de impersonalidad</a:t>
            </a:r>
          </a:p>
          <a:p>
            <a:pPr marL="879475" lvl="1" indent="-514350">
              <a:buFont typeface="Constantia" pitchFamily="18" charset="0"/>
              <a:buAutoNum type="arabicParenR"/>
            </a:pPr>
            <a:r>
              <a:rPr lang="es-MX" smtClean="0"/>
              <a:t>Evidencia (enmascara la interpretación, intenciones, intereses)</a:t>
            </a:r>
          </a:p>
          <a:p>
            <a:pPr marL="879475" lvl="1" indent="-514350">
              <a:buFont typeface="Constantia" pitchFamily="18" charset="0"/>
              <a:buAutoNum type="arabicParenR"/>
            </a:pPr>
            <a:r>
              <a:rPr lang="es-MX" smtClean="0"/>
              <a:t>Consenso (uso de testigos fiables)</a:t>
            </a:r>
          </a:p>
          <a:p>
            <a:pPr marL="879475" lvl="1" indent="-514350">
              <a:buFont typeface="Constantia" pitchFamily="18" charset="0"/>
              <a:buAutoNum type="arabicParenR"/>
            </a:pPr>
            <a:r>
              <a:rPr lang="es-MX" smtClean="0"/>
              <a:t>Detalle, enfoque</a:t>
            </a:r>
          </a:p>
          <a:p>
            <a:pPr marL="879475" lvl="1" indent="-514350">
              <a:buFont typeface="Constantia" pitchFamily="18" charset="0"/>
              <a:buAutoNum type="arabicParenR"/>
            </a:pPr>
            <a:r>
              <a:rPr lang="es-MX" smtClean="0"/>
              <a:t>El testigo</a:t>
            </a:r>
          </a:p>
          <a:p>
            <a:pPr marL="879475" lvl="1" indent="-514350">
              <a:buFont typeface="Constantia" pitchFamily="18" charset="0"/>
              <a:buAutoNum type="arabicParenR"/>
            </a:pPr>
            <a:r>
              <a:rPr lang="es-MX" smtClean="0"/>
              <a:t>Socavar el detalle a favor de la vaguedad</a:t>
            </a:r>
          </a:p>
          <a:p>
            <a:pPr marL="514350" indent="-514350">
              <a:buFont typeface="Wingdings 2" pitchFamily="18" charset="2"/>
              <a:buNone/>
            </a:pPr>
            <a:endParaRPr lang="es-MX" smtClean="0"/>
          </a:p>
        </p:txBody>
      </p:sp>
      <p:sp>
        <p:nvSpPr>
          <p:cNvPr id="21506" name="3 CuadroTexto"/>
          <p:cNvSpPr txBox="1">
            <a:spLocks noChangeArrowheads="1"/>
          </p:cNvSpPr>
          <p:nvPr/>
        </p:nvSpPr>
        <p:spPr bwMode="auto">
          <a:xfrm>
            <a:off x="1258888" y="2339975"/>
            <a:ext cx="22336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onstantia" pitchFamily="18" charset="0"/>
              </a:rPr>
              <a:t>El artículo científico</a:t>
            </a:r>
          </a:p>
        </p:txBody>
      </p:sp>
      <p:sp>
        <p:nvSpPr>
          <p:cNvPr id="21507" name="4 CuadroTexto"/>
          <p:cNvSpPr txBox="1">
            <a:spLocks noChangeArrowheads="1"/>
          </p:cNvSpPr>
          <p:nvPr/>
        </p:nvSpPr>
        <p:spPr bwMode="auto">
          <a:xfrm>
            <a:off x="3924300" y="2060575"/>
            <a:ext cx="48958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onstantia" pitchFamily="18" charset="0"/>
              </a:rPr>
              <a:t>Forma gramatical impersonal</a:t>
            </a:r>
          </a:p>
          <a:p>
            <a:r>
              <a:rPr lang="es-MX">
                <a:latin typeface="Constantia" pitchFamily="18" charset="0"/>
              </a:rPr>
              <a:t>Datos que hablan por ellos: “los datos sugieren”</a:t>
            </a:r>
          </a:p>
          <a:p>
            <a:r>
              <a:rPr lang="es-MX">
                <a:latin typeface="Constantia" pitchFamily="18" charset="0"/>
              </a:rPr>
              <a:t>Métodos universales y neutrales</a:t>
            </a:r>
          </a:p>
        </p:txBody>
      </p:sp>
      <p:sp>
        <p:nvSpPr>
          <p:cNvPr id="6" name="5 Abrir llave"/>
          <p:cNvSpPr/>
          <p:nvPr/>
        </p:nvSpPr>
        <p:spPr>
          <a:xfrm>
            <a:off x="3563938" y="2060575"/>
            <a:ext cx="287337" cy="773113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82</TotalTime>
  <Words>482</Words>
  <Application>Microsoft Office PowerPoint</Application>
  <PresentationFormat>Presentación en pantalla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Papel</vt:lpstr>
      <vt:lpstr>Análisis Conversacional</vt:lpstr>
      <vt:lpstr>I. Etnometodología y análisis conversacional</vt:lpstr>
      <vt:lpstr>Diapositiva 3</vt:lpstr>
      <vt:lpstr>Análisis conversacional</vt:lpstr>
      <vt:lpstr>II. Semiología</vt:lpstr>
      <vt:lpstr>III. Retórico</vt:lpstr>
      <vt:lpstr>Diapositiva 7</vt:lpstr>
      <vt:lpstr>Diapositiva 8</vt:lpstr>
      <vt:lpstr>Diapositiva 9</vt:lpstr>
      <vt:lpstr>Diapositiva 10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Conversacional</dc:title>
  <dc:creator>Enrique de la Garza</dc:creator>
  <cp:lastModifiedBy>UAMI</cp:lastModifiedBy>
  <cp:revision>12</cp:revision>
  <dcterms:created xsi:type="dcterms:W3CDTF">2011-03-10T16:10:03Z</dcterms:created>
  <dcterms:modified xsi:type="dcterms:W3CDTF">2016-02-20T00:57:57Z</dcterms:modified>
</cp:coreProperties>
</file>