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F8E9021-C7A6-4A38-B6BF-69D1AD3B6A8E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CCA7863-C757-441F-8509-CCC9A81F8346}" type="datetimeFigureOut">
              <a:rPr lang="es-MX" smtClean="0"/>
              <a:pPr/>
              <a:t>05/04/2013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Dr. Enrique de la Garza Toledo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Max Weber, ensayos de la sociología contemporánea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42779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5050904" cy="5714999"/>
          </a:xfrm>
        </p:spPr>
        <p:txBody>
          <a:bodyPr/>
          <a:lstStyle/>
          <a:p>
            <a:r>
              <a:rPr lang="es-MX" dirty="0" smtClean="0"/>
              <a:t>Le faltaba la ciencia occidental</a:t>
            </a:r>
          </a:p>
          <a:p>
            <a:r>
              <a:rPr lang="es-MX" dirty="0" smtClean="0"/>
              <a:t>Aceptar el orden sin compararlo con  un ideal abstracto</a:t>
            </a:r>
          </a:p>
          <a:p>
            <a:pPr lvl="1"/>
            <a:r>
              <a:rPr lang="es-MX" dirty="0" smtClean="0"/>
              <a:t>Confucionismo: Doctrina  racional de aceptación del mundo </a:t>
            </a:r>
            <a:r>
              <a:rPr lang="es-MX" dirty="0" err="1" smtClean="0"/>
              <a:t>v.s.</a:t>
            </a:r>
            <a:r>
              <a:rPr lang="es-MX" dirty="0" smtClean="0"/>
              <a:t> de control racional del mundo</a:t>
            </a:r>
          </a:p>
          <a:p>
            <a:r>
              <a:rPr lang="es-MX" dirty="0" smtClean="0"/>
              <a:t>Una burocracia no técnica</a:t>
            </a:r>
          </a:p>
          <a:p>
            <a:r>
              <a:rPr lang="es-MX" dirty="0" smtClean="0"/>
              <a:t>Falta de ética universalista, la confuciana es </a:t>
            </a:r>
            <a:r>
              <a:rPr lang="es-MX" dirty="0" err="1" smtClean="0"/>
              <a:t>familista</a:t>
            </a:r>
            <a:endParaRPr lang="es-MX" dirty="0" smtClean="0"/>
          </a:p>
          <a:p>
            <a:r>
              <a:rPr lang="es-MX" dirty="0" smtClean="0"/>
              <a:t>No hay malo/bueno sino imperfección</a:t>
            </a:r>
          </a:p>
          <a:p>
            <a:r>
              <a:rPr lang="es-MX" dirty="0" smtClean="0"/>
              <a:t>No hay castigo eterno</a:t>
            </a:r>
          </a:p>
          <a:p>
            <a:r>
              <a:rPr lang="es-MX" dirty="0" smtClean="0"/>
              <a:t>La salud no es del pecado sino por perfección</a:t>
            </a:r>
          </a:p>
          <a:p>
            <a:r>
              <a:rPr lang="es-MX" dirty="0" smtClean="0"/>
              <a:t>El mundo no tiene sentido y es transitorio</a:t>
            </a:r>
          </a:p>
          <a:p>
            <a:r>
              <a:rPr lang="es-MX" dirty="0" smtClean="0"/>
              <a:t>Escapar del mundo permanentemente</a:t>
            </a:r>
          </a:p>
          <a:p>
            <a:r>
              <a:rPr lang="es-MX" dirty="0" smtClean="0"/>
              <a:t>No hay posibilidad de rehacer el mundo de acuerdo con un ideal</a:t>
            </a:r>
          </a:p>
          <a:p>
            <a:r>
              <a:rPr lang="es-MX" dirty="0" smtClean="0"/>
              <a:t>El ascetismo es diferente al cristianismo, es renuncia al mundo, no hacer un mejor mundo</a:t>
            </a:r>
          </a:p>
          <a:p>
            <a:endParaRPr lang="es-MX" dirty="0"/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5814581" y="4930080"/>
            <a:ext cx="2645851" cy="1163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El budismo, </a:t>
            </a:r>
            <a:r>
              <a:rPr lang="es-MX" dirty="0" err="1" smtClean="0"/>
              <a:t>anticasta</a:t>
            </a:r>
            <a:r>
              <a:rPr lang="es-MX" dirty="0" smtClean="0"/>
              <a:t> y </a:t>
            </a:r>
            <a:r>
              <a:rPr lang="es-MX" dirty="0" err="1" smtClean="0"/>
              <a:t>antibramánico</a:t>
            </a:r>
            <a:endParaRPr lang="es-MX" dirty="0"/>
          </a:p>
          <a:p>
            <a:pPr marL="180975" indent="0">
              <a:buNone/>
            </a:pPr>
            <a:r>
              <a:rPr lang="es-MX" dirty="0" smtClean="0"/>
              <a:t>Radicalizó el misticismo</a:t>
            </a:r>
          </a:p>
        </p:txBody>
      </p:sp>
      <p:sp>
        <p:nvSpPr>
          <p:cNvPr id="5" name="4 Flecha derecha"/>
          <p:cNvSpPr/>
          <p:nvPr/>
        </p:nvSpPr>
        <p:spPr>
          <a:xfrm>
            <a:off x="5220072" y="5301208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3993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0"/>
            <a:ext cx="5266928" cy="6858000"/>
          </a:xfrm>
        </p:spPr>
        <p:txBody>
          <a:bodyPr/>
          <a:lstStyle/>
          <a:p>
            <a:r>
              <a:rPr lang="es-MX" dirty="0" smtClean="0"/>
              <a:t>La institución central es la casta: es hereditaria, endogámica, local, jerárquica (comidas, relaciones personales)</a:t>
            </a:r>
          </a:p>
          <a:p>
            <a:r>
              <a:rPr lang="es-MX" dirty="0" smtClean="0"/>
              <a:t>El sistema de castas al desarrollo capitalista</a:t>
            </a:r>
          </a:p>
          <a:p>
            <a:r>
              <a:rPr lang="es-MX" dirty="0" smtClean="0"/>
              <a:t>Hinduismo:</a:t>
            </a:r>
          </a:p>
          <a:p>
            <a:pPr lvl="1"/>
            <a:r>
              <a:rPr lang="es-MX" dirty="0" smtClean="0"/>
              <a:t>No hay iglesia</a:t>
            </a:r>
          </a:p>
          <a:p>
            <a:pPr lvl="1"/>
            <a:r>
              <a:rPr lang="es-MX" dirty="0" smtClean="0"/>
              <a:t>Se nace por casta hindú</a:t>
            </a:r>
          </a:p>
          <a:p>
            <a:pPr lvl="1"/>
            <a:r>
              <a:rPr lang="es-MX" dirty="0" smtClean="0"/>
              <a:t>Es ritualista más que dogmática: ritos de vacas sagradas, no comer carne de vaca y reconocer a los </a:t>
            </a:r>
            <a:r>
              <a:rPr lang="es-MX" dirty="0" err="1" smtClean="0"/>
              <a:t>Brahamanes</a:t>
            </a:r>
            <a:endParaRPr lang="es-MX" dirty="0" smtClean="0"/>
          </a:p>
          <a:p>
            <a:pPr lvl="1"/>
            <a:r>
              <a:rPr lang="es-MX" dirty="0" smtClean="0"/>
              <a:t>Hay libros sagrados, deberes y sanciones pero son rituales</a:t>
            </a:r>
          </a:p>
          <a:p>
            <a:pPr lvl="1"/>
            <a:r>
              <a:rPr lang="es-MX" dirty="0" smtClean="0"/>
              <a:t>No hay una sola forma de salvación, depende de la casta</a:t>
            </a:r>
          </a:p>
          <a:p>
            <a:pPr lvl="1"/>
            <a:r>
              <a:rPr lang="es-MX" dirty="0" smtClean="0"/>
              <a:t>Transmigración y Karma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Los motivos de la acción debían mantener el sistema de castas , no se trataba de cambiar el mundo sino cumplir con la tradición para el </a:t>
            </a:r>
            <a:r>
              <a:rPr lang="es-MX" dirty="0" err="1" smtClean="0"/>
              <a:t>autoperfeccionamiento</a:t>
            </a:r>
            <a:r>
              <a:rPr lang="es-MX" dirty="0" smtClean="0"/>
              <a:t>           estancamiento (no hay creación)</a:t>
            </a:r>
          </a:p>
          <a:p>
            <a:r>
              <a:rPr lang="es-MX" dirty="0" smtClean="0"/>
              <a:t>Los dioses no son creadores sino parte del orden y no son inmortales, ni salvan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India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-252536" y="4201924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Cumplir el Karma       </a:t>
            </a:r>
          </a:p>
          <a:p>
            <a:pPr algn="ctr"/>
            <a:r>
              <a:rPr lang="es-MX" sz="1400" dirty="0" smtClean="0"/>
              <a:t>(deberes tradicionales de las castas) es lo bueno</a:t>
            </a:r>
            <a:endParaRPr lang="es-MX" sz="1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35496" y="355385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Existencia eterna del alma no creada por Dios</a:t>
            </a:r>
            <a:endParaRPr lang="es-MX" sz="1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123728" y="3553852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Cada acto se acumula para el destino del alma</a:t>
            </a:r>
            <a:endParaRPr lang="es-MX" sz="1400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1168164" y="3356992"/>
            <a:ext cx="235484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>
            <a:off x="2483768" y="3356992"/>
            <a:ext cx="288032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1024148" y="4050302"/>
            <a:ext cx="288032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H="1">
            <a:off x="2627784" y="4050302"/>
            <a:ext cx="288032" cy="29563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3014074" y="5733256"/>
            <a:ext cx="405798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9125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-171400"/>
            <a:ext cx="3657600" cy="6624736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s-MX" dirty="0" smtClean="0"/>
              <a:t>Excepto el cristianismo, las otras religiones ofrecían premios en la tierra. Sólo los ascetas esperaron recompensas extraterrenas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Estratos cívicos y racionalismo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Los estratos cívicos tienden a un racionalismo práctico, por su modo de vida basado en cálculos tecnológicos o económicos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76800" y="2060848"/>
            <a:ext cx="2819400" cy="2323728"/>
          </a:xfrm>
        </p:spPr>
        <p:txBody>
          <a:bodyPr/>
          <a:lstStyle/>
          <a:p>
            <a:r>
              <a:rPr lang="es-MX" dirty="0" smtClean="0"/>
              <a:t>La ética económica de las grandes religiones”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22138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23528" y="457200"/>
            <a:ext cx="3657600" cy="6140152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s-MX" dirty="0"/>
              <a:t>Razón económica y religión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/>
              <a:t>Cuando los valores sagrados y medios de redención fueron contemplativos o orgiástico - </a:t>
            </a:r>
            <a:r>
              <a:rPr lang="es-MX" dirty="0" err="1" smtClean="0"/>
              <a:t>extásico</a:t>
            </a:r>
            <a:r>
              <a:rPr lang="es-MX" dirty="0" smtClean="0"/>
              <a:t> </a:t>
            </a:r>
            <a:r>
              <a:rPr lang="es-MX" dirty="0"/>
              <a:t>no relación con el mundo práctico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/>
              <a:t>Estas religiones han sido hostiles a la vida económica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/>
              <a:t>Cuando la religión ha sido ascética, encaminada a modelar la vida en este mundo: el valor sagrado no debe ser </a:t>
            </a:r>
            <a:r>
              <a:rPr lang="es-MX" dirty="0" smtClean="0"/>
              <a:t>contemplativo, </a:t>
            </a:r>
            <a:r>
              <a:rPr lang="es-MX" dirty="0"/>
              <a:t>abandonar el carácter mágico de los medios de gracia: Favorecen la vida económica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/>
              <a:t>Se busca el desencantamiento del mundo y la salvación no por la huida del mundo: solo el protestantismo ascético </a:t>
            </a:r>
            <a:r>
              <a:rPr lang="es-MX" dirty="0" smtClean="0"/>
              <a:t>occidental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Rechazó lo malo del mundo, pero buscó racionalizarse de acuerdo a Dios</a:t>
            </a:r>
          </a:p>
          <a:p>
            <a:pPr lvl="1">
              <a:buFont typeface="Wingdings" pitchFamily="2" charset="2"/>
              <a:buChar char="ü"/>
            </a:pPr>
            <a:r>
              <a:rPr lang="es-MX" dirty="0" smtClean="0"/>
              <a:t>Racionalismo: Consecución metódica de un fin práctico, mediante un cálculo preciso de los medio adecuados</a:t>
            </a:r>
            <a:endParaRPr lang="es-MX" dirty="0"/>
          </a:p>
          <a:p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654352" y="2636912"/>
            <a:ext cx="1828800" cy="1944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s-MX" sz="1400" dirty="0" smtClean="0"/>
              <a:t>El medio ambiente social del estrato decisivo (comerciantes)</a:t>
            </a:r>
          </a:p>
          <a:p>
            <a:pPr>
              <a:buFont typeface="Arial" pitchFamily="34" charset="0"/>
              <a:buChar char="•"/>
            </a:pPr>
            <a:endParaRPr lang="es-MX" sz="1400" dirty="0"/>
          </a:p>
          <a:p>
            <a:pPr>
              <a:buFont typeface="Arial" pitchFamily="34" charset="0"/>
              <a:buChar char="•"/>
            </a:pPr>
            <a:r>
              <a:rPr lang="es-MX" sz="1400" dirty="0" smtClean="0"/>
              <a:t>Algo intrínseco al cristianismo</a:t>
            </a:r>
            <a:endParaRPr lang="es-MX" sz="1400" dirty="0"/>
          </a:p>
        </p:txBody>
      </p:sp>
      <p:cxnSp>
        <p:nvCxnSpPr>
          <p:cNvPr id="5" name="4 Conector recto de flecha"/>
          <p:cNvCxnSpPr/>
          <p:nvPr/>
        </p:nvCxnSpPr>
        <p:spPr>
          <a:xfrm flipH="1">
            <a:off x="3934272" y="2924944"/>
            <a:ext cx="792090" cy="115212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flipH="1">
            <a:off x="3934272" y="4077072"/>
            <a:ext cx="792088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2 Marcador de contenido"/>
          <p:cNvSpPr txBox="1">
            <a:spLocks/>
          </p:cNvSpPr>
          <p:nvPr/>
        </p:nvSpPr>
        <p:spPr>
          <a:xfrm>
            <a:off x="6858000" y="2492896"/>
            <a:ext cx="1972816" cy="2736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400" dirty="0" smtClean="0"/>
              <a:t>Dios supra mundano</a:t>
            </a:r>
          </a:p>
          <a:p>
            <a:pPr marL="0" indent="0">
              <a:buNone/>
            </a:pPr>
            <a:endParaRPr lang="es-MX" sz="1400" dirty="0"/>
          </a:p>
          <a:p>
            <a:pPr marL="0" indent="0">
              <a:buNone/>
            </a:pPr>
            <a:r>
              <a:rPr lang="es-MX" sz="1400" dirty="0" smtClean="0"/>
              <a:t>Medios de salvación según profecía israelita</a:t>
            </a:r>
          </a:p>
          <a:p>
            <a:pPr marL="0" indent="0">
              <a:buNone/>
            </a:pPr>
            <a:endParaRPr lang="es-MX" sz="1400" dirty="0" smtClean="0"/>
          </a:p>
          <a:p>
            <a:pPr marL="90488" indent="0">
              <a:buNone/>
            </a:pPr>
            <a:r>
              <a:rPr lang="es-MX" sz="1400" dirty="0" smtClean="0"/>
              <a:t>El virtuoso es instrumento de Dios</a:t>
            </a:r>
          </a:p>
          <a:p>
            <a:pPr marL="90488" indent="0">
              <a:buNone/>
            </a:pPr>
            <a:endParaRPr lang="es-MX" sz="1400" dirty="0"/>
          </a:p>
          <a:p>
            <a:pPr marL="90488" indent="0">
              <a:buNone/>
            </a:pPr>
            <a:r>
              <a:rPr lang="es-MX" sz="1400" dirty="0" smtClean="0"/>
              <a:t>El virtuoso debe probarse ante Dios en acción en este mundo</a:t>
            </a:r>
            <a:endParaRPr lang="es-MX" sz="1400" dirty="0"/>
          </a:p>
          <a:p>
            <a:pPr marL="90488" indent="0">
              <a:buNone/>
            </a:pPr>
            <a:endParaRPr lang="es-MX" sz="1400" dirty="0"/>
          </a:p>
        </p:txBody>
      </p:sp>
      <p:sp>
        <p:nvSpPr>
          <p:cNvPr id="8" name="7 Abrir llave"/>
          <p:cNvSpPr/>
          <p:nvPr/>
        </p:nvSpPr>
        <p:spPr>
          <a:xfrm>
            <a:off x="6382544" y="2420888"/>
            <a:ext cx="273838" cy="936104"/>
          </a:xfrm>
          <a:prstGeom prst="leftBrac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" name="8 Conector recto"/>
          <p:cNvCxnSpPr/>
          <p:nvPr/>
        </p:nvCxnSpPr>
        <p:spPr>
          <a:xfrm>
            <a:off x="6814592" y="2564975"/>
            <a:ext cx="0" cy="122406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H="1">
            <a:off x="6814592" y="2564975"/>
            <a:ext cx="119301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6814592" y="3789040"/>
            <a:ext cx="21602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6742584" y="3068960"/>
            <a:ext cx="0" cy="144016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6742585" y="3068960"/>
            <a:ext cx="216023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>
            <a:off x="6742584" y="4509120"/>
            <a:ext cx="288032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128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16632"/>
            <a:ext cx="3657600" cy="6552728"/>
          </a:xfrm>
        </p:spPr>
        <p:txBody>
          <a:bodyPr/>
          <a:lstStyle/>
          <a:p>
            <a:r>
              <a:rPr lang="es-MX" dirty="0" smtClean="0"/>
              <a:t>Comportamiento religioso como un tipo de actividad </a:t>
            </a:r>
            <a:r>
              <a:rPr lang="es-MX" dirty="0" smtClean="0"/>
              <a:t>humana, </a:t>
            </a:r>
            <a:r>
              <a:rPr lang="es-MX" dirty="0" smtClean="0"/>
              <a:t>influencia de la conducta religiosa sobre la ética y la economía, la política y la educación</a:t>
            </a:r>
          </a:p>
          <a:p>
            <a:r>
              <a:rPr lang="es-MX" dirty="0" smtClean="0"/>
              <a:t>La actividad religiosa puede ser racional (con respecto a valores)</a:t>
            </a:r>
          </a:p>
          <a:p>
            <a:pPr marL="571500" lvl="1" indent="-342900">
              <a:buFont typeface="+mj-lt"/>
              <a:buAutoNum type="arabicPeriod"/>
            </a:pPr>
            <a:r>
              <a:rPr lang="es-MX" dirty="0" smtClean="0"/>
              <a:t>Distingue entre religiones hacia la salvación y hacia el rito (confucionismo) (</a:t>
            </a:r>
            <a:r>
              <a:rPr lang="es-MX" dirty="0" err="1" smtClean="0"/>
              <a:t>judaismo</a:t>
            </a:r>
            <a:r>
              <a:rPr lang="es-MX" dirty="0" smtClean="0"/>
              <a:t>)</a:t>
            </a:r>
          </a:p>
          <a:p>
            <a:pPr marL="571500" lvl="1" indent="-342900">
              <a:buFont typeface="+mj-lt"/>
              <a:buAutoNum type="arabicPeriod"/>
            </a:pPr>
            <a:endParaRPr lang="es-MX" dirty="0"/>
          </a:p>
          <a:p>
            <a:pPr marL="571500" lvl="1" indent="-342900">
              <a:buFont typeface="+mj-lt"/>
              <a:buAutoNum type="arabicPeriod"/>
            </a:pPr>
            <a:endParaRPr lang="es-MX" dirty="0" smtClean="0"/>
          </a:p>
          <a:p>
            <a:pPr marL="571500" lvl="1" indent="-342900">
              <a:buFont typeface="+mj-lt"/>
              <a:buAutoNum type="arabicPeriod"/>
            </a:pPr>
            <a:r>
              <a:rPr lang="es-MX" dirty="0" smtClean="0"/>
              <a:t>Las de salvación (el profetismo y el </a:t>
            </a:r>
            <a:r>
              <a:rPr lang="es-MX" dirty="0" err="1" smtClean="0"/>
              <a:t>carismatismo</a:t>
            </a:r>
            <a:r>
              <a:rPr lang="es-MX" dirty="0" smtClean="0"/>
              <a:t>) significado del mundo</a:t>
            </a:r>
          </a:p>
          <a:p>
            <a:pPr marL="544513" lvl="1" indent="0">
              <a:buNone/>
            </a:pPr>
            <a:r>
              <a:rPr lang="es-MX" dirty="0" smtClean="0"/>
              <a:t>Budismo o con un salvador (intermediario)</a:t>
            </a:r>
          </a:p>
          <a:p>
            <a:pPr marL="544513" lvl="1" indent="0">
              <a:buNone/>
            </a:pPr>
            <a:r>
              <a:rPr lang="es-MX" dirty="0" smtClean="0"/>
              <a:t>Se diferencian por las obras que conducen a la salvación</a:t>
            </a:r>
          </a:p>
          <a:p>
            <a:pPr marL="887413" lvl="1" indent="-342900">
              <a:buFont typeface="+mj-lt"/>
              <a:buAutoNum type="arabicParenR"/>
            </a:pPr>
            <a:r>
              <a:rPr lang="es-MX" dirty="0"/>
              <a:t>	</a:t>
            </a:r>
            <a:r>
              <a:rPr lang="es-MX" dirty="0" smtClean="0"/>
              <a:t>Ritos             misticismo</a:t>
            </a:r>
          </a:p>
          <a:p>
            <a:pPr marL="887413" lvl="1" indent="-342900">
              <a:buFont typeface="+mj-lt"/>
              <a:buAutoNum type="arabicParenR"/>
            </a:pPr>
            <a:r>
              <a:rPr lang="es-MX" dirty="0" smtClean="0"/>
              <a:t>Obras sociales</a:t>
            </a:r>
          </a:p>
          <a:p>
            <a:pPr marL="887413" lvl="1" indent="-342900">
              <a:buFont typeface="+mj-lt"/>
              <a:buAutoNum type="arabicParenR"/>
            </a:pPr>
            <a:r>
              <a:rPr lang="es-MX" dirty="0" smtClean="0"/>
              <a:t>Perfección individual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876800" y="-243408"/>
            <a:ext cx="2819400" cy="5335488"/>
          </a:xfrm>
        </p:spPr>
        <p:txBody>
          <a:bodyPr/>
          <a:lstStyle/>
          <a:p>
            <a:r>
              <a:rPr lang="es-MX" dirty="0" smtClean="0"/>
              <a:t>Sociología de la religión</a:t>
            </a:r>
            <a:endParaRPr lang="es-MX" dirty="0"/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2843808" y="3284984"/>
            <a:ext cx="302433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1400" dirty="0" smtClean="0"/>
              <a:t>Olvida toda trascendencia = puras reglas (los sacerdotes son burócratas)</a:t>
            </a:r>
            <a:endParaRPr lang="es-MX" sz="1400" dirty="0"/>
          </a:p>
        </p:txBody>
      </p:sp>
      <p:cxnSp>
        <p:nvCxnSpPr>
          <p:cNvPr id="5" name="4 Conector recto"/>
          <p:cNvCxnSpPr/>
          <p:nvPr/>
        </p:nvCxnSpPr>
        <p:spPr>
          <a:xfrm>
            <a:off x="2267744" y="3249015"/>
            <a:ext cx="0" cy="32400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2267744" y="3573016"/>
            <a:ext cx="576064" cy="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5336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4330824" cy="5714999"/>
          </a:xfrm>
        </p:spPr>
        <p:txBody>
          <a:bodyPr/>
          <a:lstStyle/>
          <a:p>
            <a:r>
              <a:rPr lang="es-MX" dirty="0" smtClean="0"/>
              <a:t>Salvación     Revolución social (abandono o cambio del mundo)</a:t>
            </a:r>
          </a:p>
          <a:p>
            <a:r>
              <a:rPr lang="es-MX" dirty="0" smtClean="0"/>
              <a:t>La contradicción entre amor y razón económica (puritanismo renuncia al amor por el trabajo)</a:t>
            </a:r>
          </a:p>
          <a:p>
            <a:r>
              <a:rPr lang="es-MX" dirty="0" smtClean="0"/>
              <a:t>Política (violencia) </a:t>
            </a:r>
            <a:r>
              <a:rPr lang="es-MX" dirty="0" err="1" smtClean="0"/>
              <a:t>v.s.</a:t>
            </a:r>
            <a:r>
              <a:rPr lang="es-MX" dirty="0" smtClean="0"/>
              <a:t> Renuncia a la fuerza (cristianismo y budismo)</a:t>
            </a:r>
          </a:p>
          <a:p>
            <a:r>
              <a:rPr lang="es-MX" dirty="0" smtClean="0"/>
              <a:t>Religión y arte: La religión mágica en relación con danza, música, etc. </a:t>
            </a:r>
          </a:p>
          <a:p>
            <a:r>
              <a:rPr lang="es-MX" dirty="0" smtClean="0"/>
              <a:t>Religión y sexo: En el origen de la religión incluía el sexo, el amor místico por el creador es sublimación de la sexualidad</a:t>
            </a:r>
          </a:p>
          <a:p>
            <a:r>
              <a:rPr lang="es-MX" dirty="0" smtClean="0"/>
              <a:t>El ascetismo es opuesto al erotismo y pide renuncia al sexo</a:t>
            </a:r>
          </a:p>
          <a:p>
            <a:r>
              <a:rPr lang="es-MX" dirty="0" smtClean="0"/>
              <a:t>Religión y conocimiento: De religión creadora de conocimiento a la ciencia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757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3898776" cy="5714999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s-MX" dirty="0" smtClean="0"/>
              <a:t>Lo divino &gt; que Dios (en el budismo no hay Dios) sólo dos monoteístas: Islam y </a:t>
            </a:r>
            <a:r>
              <a:rPr lang="es-MX" dirty="0" err="1" smtClean="0"/>
              <a:t>Judaismo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Los símbolos, medio para entrar en contacto con lo divino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El paso de lo mágico a la religión ética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El sabor religioso son verdades reveladas no sujetas a demostración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Brujo y sacerdote (funcionario) (esporádico); profetas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smtClean="0"/>
              <a:t>Misticismo y ascetismo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/>
              <a:t>La relación clase y religión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79019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4330824" cy="571499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dirty="0" smtClean="0"/>
              <a:t>Organización </a:t>
            </a:r>
            <a:r>
              <a:rPr lang="es-MX" dirty="0" err="1" smtClean="0"/>
              <a:t>familística</a:t>
            </a:r>
            <a:r>
              <a:rPr lang="es-MX" dirty="0" smtClean="0"/>
              <a:t> (familia con gran solidaridad). No sistema de clases rígido </a:t>
            </a:r>
            <a:r>
              <a:rPr lang="es-MX" dirty="0" smtClean="0"/>
              <a:t>como </a:t>
            </a:r>
            <a:r>
              <a:rPr lang="es-MX" dirty="0" smtClean="0"/>
              <a:t>en Europa, ni de castas</a:t>
            </a:r>
          </a:p>
          <a:p>
            <a:pPr marL="361950" indent="0">
              <a:buNone/>
            </a:pPr>
            <a:r>
              <a:rPr lang="es-MX" dirty="0" smtClean="0"/>
              <a:t>Igualdad formal de oportunidades para las ocupaciones (se parece al capitalismo) (la diferencia es el </a:t>
            </a:r>
            <a:r>
              <a:rPr lang="es-MX" dirty="0" err="1" smtClean="0"/>
              <a:t>familismo</a:t>
            </a:r>
            <a:r>
              <a:rPr lang="es-MX" dirty="0" smtClean="0"/>
              <a:t>)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s-MX" dirty="0" smtClean="0"/>
              <a:t>El Edo. era una Teocracia (a diferencia de occidente)</a:t>
            </a:r>
          </a:p>
          <a:p>
            <a:pPr marL="361950" indent="0">
              <a:buNone/>
            </a:pPr>
            <a:r>
              <a:rPr lang="es-MX" dirty="0" smtClean="0"/>
              <a:t>No clero hereditario</a:t>
            </a:r>
          </a:p>
          <a:p>
            <a:pPr marL="361950" indent="0">
              <a:buNone/>
            </a:pPr>
            <a:r>
              <a:rPr lang="es-MX" dirty="0" smtClean="0"/>
              <a:t>Mandarines: Funcionarios burocráticos (literatos) por exámenes (criterio impersonal de calificación)</a:t>
            </a:r>
          </a:p>
          <a:p>
            <a:pPr marL="361950" indent="0">
              <a:buNone/>
            </a:pPr>
            <a:r>
              <a:rPr lang="es-MX" dirty="0" smtClean="0"/>
              <a:t>Los cargos no hereditarios, la clase no estaba cerrada</a:t>
            </a:r>
          </a:p>
          <a:p>
            <a:pPr marL="361950" indent="0">
              <a:buNone/>
            </a:pPr>
            <a:r>
              <a:rPr lang="es-MX" dirty="0" smtClean="0"/>
              <a:t>No era burocrático el pago sino individual (encargado de impuestos y % al emperador)</a:t>
            </a:r>
          </a:p>
          <a:p>
            <a:pPr marL="361950" indent="0">
              <a:buNone/>
            </a:pPr>
            <a:r>
              <a:rPr lang="es-MX" dirty="0" smtClean="0"/>
              <a:t>No era especializado (no cualificaciones técnicos) que fuera “un caballero culto”</a:t>
            </a:r>
            <a:endParaRPr lang="es-MX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China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5718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0"/>
            <a:ext cx="4402832" cy="5714999"/>
          </a:xfrm>
        </p:spPr>
        <p:txBody>
          <a:bodyPr/>
          <a:lstStyle/>
          <a:p>
            <a:pPr marL="342900" indent="-342900">
              <a:buFont typeface="+mj-lt"/>
              <a:buAutoNum type="arabicPeriod" startAt="3"/>
            </a:pPr>
            <a:r>
              <a:rPr lang="es-MX" dirty="0" smtClean="0"/>
              <a:t>Se desarrolló el comercio y el artesanado pero no el K (a pesar de hacer descubrimientos la producción artesanal)</a:t>
            </a:r>
          </a:p>
          <a:p>
            <a:pPr marL="361950" indent="0">
              <a:buNone/>
            </a:pPr>
            <a:r>
              <a:rPr lang="es-MX" dirty="0" smtClean="0"/>
              <a:t>China muy liberal: Sin restricciones al comercio, a las ocupaciones, al desarrollo económico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MX" dirty="0" smtClean="0"/>
              <a:t>Falto una ética: la confuciana predominó, fue una ética sin fundamento metafísico (no concepto de salvación o de vida futura). Concepción: Hay un orden cósmico que implica al hombre (concepto central el orden)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es-MX" dirty="0" smtClean="0"/>
              <a:t>El autocontrol para conservar el equilibrio. No hay pecado, sólo error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17083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57201"/>
            <a:ext cx="4690864" cy="3835896"/>
          </a:xfrm>
        </p:spPr>
        <p:txBody>
          <a:bodyPr>
            <a:noAutofit/>
          </a:bodyPr>
          <a:lstStyle/>
          <a:p>
            <a:pPr lvl="1"/>
            <a:r>
              <a:rPr lang="es-MX" sz="1800" dirty="0" smtClean="0"/>
              <a:t>Evitar la emoción, autocontrol, digno, cortés</a:t>
            </a:r>
          </a:p>
          <a:p>
            <a:pPr marL="454025" lvl="1" indent="0">
              <a:buNone/>
            </a:pPr>
            <a:r>
              <a:rPr lang="es-MX" sz="1800" dirty="0" smtClean="0"/>
              <a:t>Observar las reglas al mínimo detalle </a:t>
            </a:r>
          </a:p>
          <a:p>
            <a:pPr marL="454025" lvl="1" indent="0">
              <a:buNone/>
            </a:pPr>
            <a:r>
              <a:rPr lang="es-MX" sz="1800" dirty="0" smtClean="0"/>
              <a:t>Aceptar el orden</a:t>
            </a:r>
          </a:p>
          <a:p>
            <a:pPr lvl="1"/>
            <a:r>
              <a:rPr lang="es-MX" sz="1800" dirty="0" smtClean="0"/>
              <a:t>No responsabilidad social sino individual</a:t>
            </a:r>
          </a:p>
          <a:p>
            <a:pPr marL="454025" lvl="1" indent="0">
              <a:buNone/>
            </a:pPr>
            <a:r>
              <a:rPr lang="es-MX" sz="1800" dirty="0" smtClean="0"/>
              <a:t>Sólo se considera la piedad filial </a:t>
            </a:r>
          </a:p>
          <a:p>
            <a:pPr lvl="1"/>
            <a:r>
              <a:rPr lang="es-MX" sz="1800" dirty="0" smtClean="0"/>
              <a:t>El estado era sagrado</a:t>
            </a:r>
          </a:p>
          <a:p>
            <a:pPr lvl="1"/>
            <a:r>
              <a:rPr lang="es-MX" sz="1800" dirty="0" smtClean="0"/>
              <a:t>El rito sin contenido ético, sólo como regla a cumplir</a:t>
            </a:r>
          </a:p>
          <a:p>
            <a:pPr lvl="1"/>
            <a:r>
              <a:rPr lang="es-MX" sz="1800" dirty="0" smtClean="0"/>
              <a:t>Lo que distinguía al caballero no era el nacimiento o la riqueza sino la educación</a:t>
            </a:r>
            <a:endParaRPr lang="es-MX" sz="1800" dirty="0"/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1763688" y="3679677"/>
            <a:ext cx="2021396" cy="2125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8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1148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9436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7724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60120" indent="-18288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>
                <a:solidFill>
                  <a:schemeClr val="tx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4300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2588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0876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91640" indent="-182880" algn="l" defTabSz="914400" rtl="0" eaLnBrk="1" latinLnBrk="0" hangingPunct="1">
              <a:spcBef>
                <a:spcPts val="288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Char char="§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75" lvl="1" indent="0" algn="ctr">
              <a:buNone/>
            </a:pPr>
            <a:r>
              <a:rPr lang="es-MX" sz="1600" dirty="0" smtClean="0"/>
              <a:t>El saber estático</a:t>
            </a:r>
          </a:p>
          <a:p>
            <a:pPr marL="3175" lvl="1" indent="0" algn="ctr">
              <a:buNone/>
            </a:pPr>
            <a:endParaRPr lang="es-MX" sz="1600" dirty="0"/>
          </a:p>
          <a:p>
            <a:pPr marL="3175" lvl="1" indent="0" algn="ctr">
              <a:buNone/>
            </a:pPr>
            <a:endParaRPr lang="es-MX" sz="1600" dirty="0" smtClean="0"/>
          </a:p>
          <a:p>
            <a:pPr marL="3175" lvl="1" indent="0" algn="ctr">
              <a:buNone/>
            </a:pPr>
            <a:r>
              <a:rPr lang="es-MX" sz="1600" dirty="0" smtClean="0"/>
              <a:t>Tradicionalismo </a:t>
            </a:r>
            <a:endParaRPr lang="es-MX" sz="1600" dirty="0"/>
          </a:p>
        </p:txBody>
      </p:sp>
      <p:sp>
        <p:nvSpPr>
          <p:cNvPr id="5" name="4 Flecha abajo"/>
          <p:cNvSpPr/>
          <p:nvPr/>
        </p:nvSpPr>
        <p:spPr>
          <a:xfrm>
            <a:off x="2555776" y="4509120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3938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144</TotalTime>
  <Words>1042</Words>
  <Application>Microsoft Office PowerPoint</Application>
  <PresentationFormat>Presentación en pantalla (4:3)</PresentationFormat>
  <Paragraphs>111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Compuesto</vt:lpstr>
      <vt:lpstr>Max Weber, ensayos de la sociología contemporánea</vt:lpstr>
      <vt:lpstr>La ética económica de las grandes religiones”</vt:lpstr>
      <vt:lpstr>Diapositiva 3</vt:lpstr>
      <vt:lpstr>Sociología de la religión</vt:lpstr>
      <vt:lpstr>Diapositiva 5</vt:lpstr>
      <vt:lpstr>Conceptos</vt:lpstr>
      <vt:lpstr>China</vt:lpstr>
      <vt:lpstr>Diapositiva 8</vt:lpstr>
      <vt:lpstr>Diapositiva 9</vt:lpstr>
      <vt:lpstr>Diapositiva 10</vt:lpstr>
      <vt:lpstr>India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Weber, ensayos de la sociología contemporánea</dc:title>
  <dc:creator>UAM</dc:creator>
  <cp:lastModifiedBy>UAM-I</cp:lastModifiedBy>
  <cp:revision>12</cp:revision>
  <dcterms:created xsi:type="dcterms:W3CDTF">2013-04-04T19:07:02Z</dcterms:created>
  <dcterms:modified xsi:type="dcterms:W3CDTF">2013-04-05T22:10:48Z</dcterms:modified>
</cp:coreProperties>
</file>