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949E0AC-48DF-48E5-84C4-E7F48D6EED23}" type="datetimeFigureOut">
              <a:rPr lang="es-MX" smtClean="0"/>
              <a:pPr/>
              <a:t>03/04/2013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395737B-F5DE-4083-A7F7-9754639A99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Las formas elementales de la vida religiosa (1912)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46634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8864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Las formas elementales de la vida religiosa (1912)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00808"/>
            <a:ext cx="7315200" cy="4679538"/>
          </a:xfrm>
        </p:spPr>
        <p:txBody>
          <a:bodyPr/>
          <a:lstStyle/>
          <a:p>
            <a:r>
              <a:rPr lang="es-MX" dirty="0" smtClean="0"/>
              <a:t>¿Ruptura? </a:t>
            </a:r>
            <a:r>
              <a:rPr lang="es-MX" dirty="0" smtClean="0"/>
              <a:t>¿</a:t>
            </a:r>
            <a:r>
              <a:rPr lang="es-MX" dirty="0" err="1" smtClean="0"/>
              <a:t>Durkheim</a:t>
            </a:r>
            <a:r>
              <a:rPr lang="es-MX" dirty="0" smtClean="0"/>
              <a:t> </a:t>
            </a:r>
            <a:r>
              <a:rPr lang="es-MX" dirty="0" smtClean="0"/>
              <a:t>materialista (la división del trabajo social a uno idealista?</a:t>
            </a:r>
          </a:p>
          <a:p>
            <a:r>
              <a:rPr lang="es-MX" dirty="0" smtClean="0"/>
              <a:t>Dos posiciones: </a:t>
            </a:r>
          </a:p>
          <a:p>
            <a:pPr marL="662940" lvl="1" indent="-342900">
              <a:buFont typeface="+mj-lt"/>
              <a:buAutoNum type="arabicParenR"/>
            </a:pPr>
            <a:r>
              <a:rPr lang="es-MX" dirty="0" smtClean="0"/>
              <a:t>La religión se explica por la sociedad, producto de sentimientos colectivos: la sociedad determina a la religión. La religión es parte del sistema de </a:t>
            </a:r>
            <a:r>
              <a:rPr lang="es-MX" dirty="0" smtClean="0"/>
              <a:t>control </a:t>
            </a:r>
            <a:r>
              <a:rPr lang="es-MX" dirty="0" smtClean="0"/>
              <a:t>y regulación.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327448" y="521990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Cristianismo (piedad)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5496" y="4302813"/>
            <a:ext cx="5032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Religiones antiguas no reconocen la piedad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167902" y="473240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Religión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6444208" y="431690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Creencias (Sistema de fe)</a:t>
            </a:r>
          </a:p>
          <a:p>
            <a:endParaRPr lang="es-MX" dirty="0"/>
          </a:p>
          <a:p>
            <a:r>
              <a:rPr lang="es-MX" dirty="0" smtClean="0"/>
              <a:t>Prácticas (Ritos)</a:t>
            </a:r>
            <a:endParaRPr lang="es-MX" dirty="0"/>
          </a:p>
        </p:txBody>
      </p:sp>
      <p:sp>
        <p:nvSpPr>
          <p:cNvPr id="8" name="7 Abrir llave"/>
          <p:cNvSpPr/>
          <p:nvPr/>
        </p:nvSpPr>
        <p:spPr>
          <a:xfrm>
            <a:off x="6156176" y="4302813"/>
            <a:ext cx="288032" cy="1214419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>
            <a:off x="2371564" y="4725144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2161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332656"/>
            <a:ext cx="7546032" cy="6336704"/>
          </a:xfrm>
        </p:spPr>
        <p:txBody>
          <a:bodyPr/>
          <a:lstStyle/>
          <a:p>
            <a:pPr marL="662940" lvl="1" indent="-342900">
              <a:buFont typeface="+mj-lt"/>
              <a:buAutoNum type="arabicParenR" startAt="2"/>
            </a:pPr>
            <a:r>
              <a:rPr lang="es-MX" dirty="0" smtClean="0"/>
              <a:t>La religión es parte de la realidad social (1907)</a:t>
            </a:r>
          </a:p>
          <a:p>
            <a:pPr marL="635000" lvl="1" indent="0">
              <a:buNone/>
            </a:pPr>
            <a:r>
              <a:rPr lang="es-MX" dirty="0" smtClean="0"/>
              <a:t>Realidad es lo material pero también la conciencia colectiva: la religión no sólo es representación de la realidad sino parte de  esta realidad, porque parte de los social son las representaciones</a:t>
            </a:r>
          </a:p>
          <a:p>
            <a:pPr marL="635000" lvl="1" indent="0">
              <a:buNone/>
            </a:pPr>
            <a:endParaRPr lang="es-MX" dirty="0"/>
          </a:p>
          <a:p>
            <a:pPr marL="3175" lvl="1" indent="0" algn="ctr">
              <a:buNone/>
            </a:pPr>
            <a:r>
              <a:rPr lang="es-MX" sz="2000" b="1" dirty="0" smtClean="0"/>
              <a:t>Marx : S – O</a:t>
            </a:r>
          </a:p>
          <a:p>
            <a:pPr marL="3175" lvl="1" indent="0" algn="ctr">
              <a:buNone/>
            </a:pPr>
            <a:endParaRPr lang="es-MX" sz="2000" b="1" dirty="0" smtClean="0"/>
          </a:p>
          <a:p>
            <a:r>
              <a:rPr lang="es-MX" sz="2000" dirty="0" smtClean="0"/>
              <a:t>La religión es matriz del todo social: derecho, conocimiento, moral, instituciones, la ciencia, la filosofía</a:t>
            </a:r>
          </a:p>
          <a:p>
            <a:endParaRPr lang="es-MX" dirty="0"/>
          </a:p>
          <a:p>
            <a:pPr marL="45720" lvl="1" indent="0" algn="ctr">
              <a:buNone/>
            </a:pPr>
            <a:r>
              <a:rPr lang="es-MX" sz="2000" b="1" dirty="0" smtClean="0"/>
              <a:t>Causa, efecto</a:t>
            </a:r>
            <a:endParaRPr lang="es-MX" sz="2000" b="1" dirty="0"/>
          </a:p>
          <a:p>
            <a:endParaRPr lang="es-MX" dirty="0"/>
          </a:p>
          <a:p>
            <a:r>
              <a:rPr lang="es-MX" sz="2000" dirty="0" smtClean="0"/>
              <a:t>Lo religioso implica lo sobrenatural / natural en orden y con sus leyes (para los antiguos la intervención de los dioses no eran milagros; los fenómenos tienen un orden </a:t>
            </a:r>
            <a:r>
              <a:rPr lang="es-MX" sz="2000" dirty="0" smtClean="0"/>
              <a:t>divino), </a:t>
            </a:r>
            <a:r>
              <a:rPr lang="es-MX" sz="2000" dirty="0" smtClean="0"/>
              <a:t>lo religioso no es lo excepcional si no lo normal</a:t>
            </a:r>
          </a:p>
          <a:p>
            <a:r>
              <a:rPr lang="es-MX" dirty="0" smtClean="0"/>
              <a:t>La divinidad es voluntad consciente, sobre ella se puede influir con invocaciones, plegarias, ofrendas, sacrificios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xmlns="" val="35729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0756"/>
            <a:ext cx="7315200" cy="781980"/>
          </a:xfrm>
        </p:spPr>
        <p:txBody>
          <a:bodyPr/>
          <a:lstStyle/>
          <a:p>
            <a:r>
              <a:rPr lang="es-MX" dirty="0" smtClean="0"/>
              <a:t>La religión como sistema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4797152"/>
            <a:ext cx="7315200" cy="1296144"/>
          </a:xfrm>
        </p:spPr>
        <p:txBody>
          <a:bodyPr/>
          <a:lstStyle/>
          <a:p>
            <a:r>
              <a:rPr lang="es-MX" dirty="0" smtClean="0"/>
              <a:t>Religión: Sistema solidario de creencias y prácticas relativas a las cosas sagradas que unen a una comunidad en una iglesia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328452" y="231719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Ritos</a:t>
            </a:r>
            <a:endParaRPr lang="es-MX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63888" y="14786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Dogmas</a:t>
            </a:r>
            <a:endParaRPr lang="es-MX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940152" y="2372686"/>
            <a:ext cx="1639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Ceremonias</a:t>
            </a:r>
            <a:endParaRPr lang="es-MX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699792" y="37408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Iglesia</a:t>
            </a:r>
            <a:endParaRPr lang="es-MX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4669160" y="3748970"/>
            <a:ext cx="1487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/>
              <a:t>Feligreses</a:t>
            </a:r>
            <a:endParaRPr lang="es-MX" sz="2000" dirty="0"/>
          </a:p>
        </p:txBody>
      </p:sp>
      <p:cxnSp>
        <p:nvCxnSpPr>
          <p:cNvPr id="10" name="9 Conector recto"/>
          <p:cNvCxnSpPr/>
          <p:nvPr/>
        </p:nvCxnSpPr>
        <p:spPr>
          <a:xfrm flipH="1">
            <a:off x="2195736" y="1764684"/>
            <a:ext cx="1224136" cy="55251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195736" y="2844804"/>
            <a:ext cx="792088" cy="7920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H="1" flipV="1">
            <a:off x="4788024" y="1764684"/>
            <a:ext cx="1296144" cy="60800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endCxn id="8" idx="0"/>
          </p:cNvCxnSpPr>
          <p:nvPr/>
        </p:nvCxnSpPr>
        <p:spPr>
          <a:xfrm flipH="1">
            <a:off x="5412668" y="2916812"/>
            <a:ext cx="743508" cy="83215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endCxn id="8" idx="1"/>
          </p:cNvCxnSpPr>
          <p:nvPr/>
        </p:nvCxnSpPr>
        <p:spPr>
          <a:xfrm>
            <a:off x="3743908" y="3949025"/>
            <a:ext cx="925252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825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88640"/>
            <a:ext cx="7315200" cy="79405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Aspectos generales de la religión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96752"/>
            <a:ext cx="7315200" cy="5400600"/>
          </a:xfrm>
        </p:spPr>
        <p:txBody>
          <a:bodyPr>
            <a:normAutofit lnSpcReduction="10000"/>
          </a:bodyPr>
          <a:lstStyle/>
          <a:p>
            <a:pPr marL="987425" indent="-457200">
              <a:buFont typeface="+mj-lt"/>
              <a:buAutoNum type="arabicParenR"/>
            </a:pPr>
            <a:r>
              <a:rPr lang="es-MX" dirty="0" smtClean="0"/>
              <a:t>Orden y determinismo</a:t>
            </a:r>
          </a:p>
          <a:p>
            <a:pPr marL="987425" indent="-457200">
              <a:buFont typeface="+mj-lt"/>
              <a:buAutoNum type="arabicParenR"/>
            </a:pPr>
            <a:r>
              <a:rPr lang="es-MX" dirty="0" smtClean="0"/>
              <a:t>Divinidades, seres conscientes superiores a los hombres (la religión reglamenta sus relaciones)</a:t>
            </a:r>
          </a:p>
          <a:p>
            <a:pPr marL="987425" indent="-457200">
              <a:buFont typeface="+mj-lt"/>
              <a:buAutoNum type="arabicParenR"/>
            </a:pPr>
            <a:r>
              <a:rPr lang="es-MX" dirty="0" smtClean="0"/>
              <a:t>En un sistema (creencias = representaciones y ritos)</a:t>
            </a:r>
          </a:p>
          <a:p>
            <a:pPr marL="987425" indent="-457200">
              <a:buFont typeface="+mj-lt"/>
              <a:buAutoNum type="arabicParenR"/>
            </a:pPr>
            <a:r>
              <a:rPr lang="es-MX" dirty="0" smtClean="0"/>
              <a:t>División de las cosas en sagrados y profanas</a:t>
            </a:r>
          </a:p>
          <a:p>
            <a:pPr marL="987425" indent="-457200">
              <a:buFont typeface="+mj-lt"/>
              <a:buAutoNum type="arabicParenR"/>
            </a:pPr>
            <a:r>
              <a:rPr lang="es-MX" dirty="0" smtClean="0"/>
              <a:t>Es de una comunidad e implica una iglesia, une a la comunidad</a:t>
            </a:r>
          </a:p>
          <a:p>
            <a:pPr marL="530225" indent="0">
              <a:buNone/>
            </a:pPr>
            <a:endParaRPr lang="es-MX" dirty="0" smtClean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La religión no solo es representación de la realidad sino parte de esa realidad (parte de lo social son las representaciones)</a:t>
            </a:r>
          </a:p>
          <a:p>
            <a:pPr marL="45720" indent="0">
              <a:buNone/>
            </a:pPr>
            <a:endParaRPr lang="es-MX" dirty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Las fuerzas religiosas son fuerzas morales                sociales</a:t>
            </a:r>
          </a:p>
          <a:p>
            <a:pPr marL="45720" indent="0">
              <a:buNone/>
            </a:pPr>
            <a:endParaRPr lang="es-MX" dirty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El hombre que se siente moralmente transformado por la religión transforma al mundo (cruzadas)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6228184" y="501317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0334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476672"/>
            <a:ext cx="7603232" cy="5976664"/>
          </a:xfrm>
        </p:spPr>
        <p:txBody>
          <a:bodyPr/>
          <a:lstStyle/>
          <a:p>
            <a:r>
              <a:rPr lang="es-MX" dirty="0" smtClean="0"/>
              <a:t>La sociedad no solo formada de hombres, territorios, actos; sino por la idea que estos tienen </a:t>
            </a:r>
            <a:r>
              <a:rPr lang="es-MX" dirty="0" smtClean="0"/>
              <a:t>de </a:t>
            </a:r>
            <a:r>
              <a:rPr lang="es-MX" dirty="0" smtClean="0"/>
              <a:t>sí mismos</a:t>
            </a:r>
          </a:p>
          <a:p>
            <a:endParaRPr lang="es-MX" dirty="0"/>
          </a:p>
          <a:p>
            <a:pPr marL="45720" indent="0" algn="ctr">
              <a:buNone/>
            </a:pPr>
            <a:r>
              <a:rPr lang="es-MX" dirty="0" smtClean="0"/>
              <a:t>Vida social              Representaciones              Prácticas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Lo social se impone al individuo imponiéndole representaciones (representación colectiva supera a conciencia colectiva)</a:t>
            </a:r>
          </a:p>
          <a:p>
            <a:r>
              <a:rPr lang="es-MX" dirty="0" smtClean="0"/>
              <a:t>Las representaciones sociales son significados, </a:t>
            </a:r>
          </a:p>
          <a:p>
            <a:endParaRPr lang="es-MX" dirty="0" smtClean="0"/>
          </a:p>
          <a:p>
            <a:pPr marL="45720" indent="0" algn="ctr">
              <a:buNone/>
            </a:pPr>
            <a:r>
              <a:rPr lang="es-MX" dirty="0" smtClean="0"/>
              <a:t>Símbolo</a:t>
            </a:r>
          </a:p>
          <a:p>
            <a:pPr marL="45720" indent="0" algn="ctr">
              <a:buNone/>
            </a:pPr>
            <a:endParaRPr lang="es-MX" dirty="0"/>
          </a:p>
          <a:p>
            <a:pPr marL="45720" indent="0" algn="ctr">
              <a:buNone/>
            </a:pPr>
            <a:r>
              <a:rPr lang="es-MX" dirty="0" smtClean="0"/>
              <a:t>¿Significantes                       Significados?</a:t>
            </a:r>
          </a:p>
          <a:p>
            <a:pPr marL="45720" indent="0" algn="ctr">
              <a:buNone/>
            </a:pPr>
            <a:endParaRPr lang="es-MX" dirty="0"/>
          </a:p>
          <a:p>
            <a:r>
              <a:rPr lang="es-MX" dirty="0" smtClean="0"/>
              <a:t>Las representaciones son construcciones sociales y no simples reflejos, cambian, pero no son puras ideas sino de algo objetivo</a:t>
            </a:r>
            <a:endParaRPr lang="es-MX" dirty="0"/>
          </a:p>
        </p:txBody>
      </p:sp>
      <p:sp>
        <p:nvSpPr>
          <p:cNvPr id="4" name="3 Flecha derecha"/>
          <p:cNvSpPr/>
          <p:nvPr/>
        </p:nvSpPr>
        <p:spPr>
          <a:xfrm>
            <a:off x="2843808" y="1628799"/>
            <a:ext cx="576064" cy="2342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derecha"/>
          <p:cNvSpPr/>
          <p:nvPr/>
        </p:nvSpPr>
        <p:spPr>
          <a:xfrm>
            <a:off x="5940152" y="1628799"/>
            <a:ext cx="576064" cy="2342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" name="9 Conector recto"/>
          <p:cNvCxnSpPr/>
          <p:nvPr/>
        </p:nvCxnSpPr>
        <p:spPr>
          <a:xfrm>
            <a:off x="1979712" y="2348880"/>
            <a:ext cx="5184576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7164288" y="1925216"/>
            <a:ext cx="0" cy="45939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572000" y="1916832"/>
            <a:ext cx="0" cy="45939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1979712" y="2340496"/>
            <a:ext cx="0" cy="35024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995936" y="4941168"/>
            <a:ext cx="1224136" cy="0"/>
          </a:xfrm>
          <a:prstGeom prst="straightConnector1">
            <a:avLst/>
          </a:prstGeom>
          <a:ln w="444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4067944" y="4365104"/>
            <a:ext cx="100811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4570512" y="4365104"/>
            <a:ext cx="0" cy="546567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80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401641"/>
            <a:ext cx="7315200" cy="3539527"/>
          </a:xfrm>
        </p:spPr>
        <p:txBody>
          <a:bodyPr/>
          <a:lstStyle/>
          <a:p>
            <a:r>
              <a:rPr lang="es-MX" dirty="0" smtClean="0"/>
              <a:t>Gran problema: Relación realidad y representación colectiva, cuando esta última es parte de la realidad</a:t>
            </a:r>
          </a:p>
          <a:p>
            <a:pPr marL="662940" lvl="1" indent="-342900">
              <a:buFont typeface="+mj-lt"/>
              <a:buAutoNum type="arabicParenR"/>
            </a:pPr>
            <a:r>
              <a:rPr lang="es-MX" dirty="0" smtClean="0"/>
              <a:t>No al empirismo: La representación se deriva de la sensación</a:t>
            </a:r>
          </a:p>
          <a:p>
            <a:pPr marL="662940" lvl="1" indent="-342900">
              <a:buFont typeface="+mj-lt"/>
              <a:buAutoNum type="arabicParenR"/>
            </a:pPr>
            <a:r>
              <a:rPr lang="es-MX" dirty="0" smtClean="0"/>
              <a:t>No al idealismo: Sólo productos del espíritu</a:t>
            </a:r>
          </a:p>
          <a:p>
            <a:pPr marL="662940" lvl="1" indent="-342900">
              <a:buFont typeface="+mj-lt"/>
              <a:buAutoNum type="arabicParenR"/>
            </a:pPr>
            <a:endParaRPr lang="es-MX" dirty="0"/>
          </a:p>
          <a:p>
            <a:pPr marL="320040" lvl="1" indent="0">
              <a:buNone/>
            </a:pPr>
            <a:endParaRPr lang="es-MX" dirty="0" smtClean="0"/>
          </a:p>
          <a:p>
            <a:pPr marL="1252538" lvl="1" indent="0">
              <a:buNone/>
            </a:pPr>
            <a:r>
              <a:rPr lang="es-MX" dirty="0"/>
              <a:t> </a:t>
            </a:r>
            <a:r>
              <a:rPr lang="es-MX" dirty="0" smtClean="0"/>
              <a:t>Sociología del conocimiento (depende de lo histórico social pero con funcionalidad para el orden)</a:t>
            </a:r>
          </a:p>
          <a:p>
            <a:pPr marL="631825" lvl="1" indent="0">
              <a:buNone/>
            </a:pPr>
            <a:r>
              <a:rPr lang="es-MX" dirty="0" smtClean="0"/>
              <a:t>Representación y verdad: necesita método + consenso</a:t>
            </a:r>
          </a:p>
          <a:p>
            <a:pPr marL="631825" lvl="1" indent="0">
              <a:buNone/>
            </a:pPr>
            <a:r>
              <a:rPr lang="es-MX" dirty="0" smtClean="0"/>
              <a:t>El lenguaje implica consenso en significados</a:t>
            </a:r>
          </a:p>
        </p:txBody>
      </p:sp>
      <p:sp>
        <p:nvSpPr>
          <p:cNvPr id="4" name="3 Flecha abajo"/>
          <p:cNvSpPr/>
          <p:nvPr/>
        </p:nvSpPr>
        <p:spPr>
          <a:xfrm>
            <a:off x="2699792" y="278088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1053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81</TotalTime>
  <Words>504</Words>
  <Application>Microsoft Office PowerPoint</Application>
  <PresentationFormat>Presentación en pantalla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Perspectiva</vt:lpstr>
      <vt:lpstr>Las formas elementales de la vida religiosa (1912)</vt:lpstr>
      <vt:lpstr>Las formas elementales de la vida religiosa (1912)</vt:lpstr>
      <vt:lpstr>Diapositiva 3</vt:lpstr>
      <vt:lpstr>La religión como sistema</vt:lpstr>
      <vt:lpstr>Aspectos generales de la religión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formas elementales de la vida religiosa (1912)</dc:title>
  <dc:creator>UAM</dc:creator>
  <cp:lastModifiedBy>UAM-I</cp:lastModifiedBy>
  <cp:revision>11</cp:revision>
  <dcterms:created xsi:type="dcterms:W3CDTF">2013-04-02T18:04:30Z</dcterms:created>
  <dcterms:modified xsi:type="dcterms:W3CDTF">2013-04-03T19:28:26Z</dcterms:modified>
</cp:coreProperties>
</file>