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A0D0BD-2F6E-4B15-A1BF-819BF7B761E6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34F20F-DE17-4D1A-B07F-1DB8F904B8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ética protestante (síntesis)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Comparación del hinduismo, budismo, </a:t>
            </a:r>
            <a:r>
              <a:rPr lang="es-MX" dirty="0" err="1" smtClean="0"/>
              <a:t>judaismo</a:t>
            </a:r>
            <a:r>
              <a:rPr lang="es-MX" dirty="0" smtClean="0"/>
              <a:t>, confucionismo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986210"/>
            <a:ext cx="8686800" cy="324299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Religiones de salvación y de rito (Confucio, </a:t>
            </a:r>
            <a:r>
              <a:rPr lang="es-MX" dirty="0" err="1" smtClean="0"/>
              <a:t>Judaismo</a:t>
            </a:r>
            <a:r>
              <a:rPr lang="es-MX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Paso de la religión mágica a la ética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Misticismo (contemplación) y ascetismo (obras)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Confucio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5184576"/>
          </a:xfrm>
        </p:spPr>
        <p:txBody>
          <a:bodyPr>
            <a:normAutofit/>
          </a:bodyPr>
          <a:lstStyle/>
          <a:p>
            <a:pPr marL="92075" indent="11113" algn="ctr">
              <a:buNone/>
            </a:pPr>
            <a:r>
              <a:rPr lang="es-MX" sz="2800" dirty="0" smtClean="0"/>
              <a:t>No concepto de paraíso y salvación sino búsqueda aquí de orden y equilibrio (reglas).    No hay pecado, sólo error (el autocontrol)</a:t>
            </a:r>
          </a:p>
          <a:p>
            <a:pPr marL="92075" indent="11113" algn="ctr">
              <a:buNone/>
            </a:pPr>
            <a:r>
              <a:rPr lang="es-MX" sz="2800" dirty="0" smtClean="0"/>
              <a:t>(No hay castigo eterno)</a:t>
            </a:r>
          </a:p>
          <a:p>
            <a:pPr marL="92075" indent="11113" algn="ctr">
              <a:buNone/>
            </a:pPr>
            <a:endParaRPr lang="es-MX" sz="2800" dirty="0" smtClean="0"/>
          </a:p>
          <a:p>
            <a:pPr marL="92075" indent="11113" algn="ctr">
              <a:buNone/>
            </a:pPr>
            <a:r>
              <a:rPr lang="es-MX" sz="2800" dirty="0" smtClean="0"/>
              <a:t>Rito sin contenido ético, sólo ritual (regla a cumplir)</a:t>
            </a:r>
          </a:p>
          <a:p>
            <a:pPr marL="92075" indent="11113" algn="ctr">
              <a:buNone/>
            </a:pPr>
            <a:endParaRPr lang="es-MX" sz="2800" dirty="0" smtClean="0"/>
          </a:p>
          <a:p>
            <a:pPr marL="92075" indent="11113" algn="ctr">
              <a:buNone/>
            </a:pPr>
            <a:r>
              <a:rPr lang="es-MX" sz="2800" dirty="0" smtClean="0"/>
              <a:t>Estático, tradicional</a:t>
            </a:r>
          </a:p>
          <a:p>
            <a:pPr marL="92075" indent="11113" algn="ctr">
              <a:buNone/>
            </a:pPr>
            <a:r>
              <a:rPr lang="es-MX" sz="2800" dirty="0" smtClean="0"/>
              <a:t>Aceptación del mundo no comparación con ideal</a:t>
            </a:r>
          </a:p>
          <a:p>
            <a:pPr marL="92075" indent="11113" algn="ctr">
              <a:buNone/>
            </a:pPr>
            <a:endParaRPr lang="es-MX" sz="2800" dirty="0" smtClean="0"/>
          </a:p>
          <a:p>
            <a:pPr marL="92075" indent="11113" algn="ctr">
              <a:buNone/>
            </a:pPr>
            <a:endParaRPr lang="es-ES" sz="2800" dirty="0"/>
          </a:p>
        </p:txBody>
      </p:sp>
      <p:sp>
        <p:nvSpPr>
          <p:cNvPr id="4" name="3 Flecha abajo"/>
          <p:cNvSpPr/>
          <p:nvPr/>
        </p:nvSpPr>
        <p:spPr>
          <a:xfrm>
            <a:off x="4355976" y="342900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4355976" y="450912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budismo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Radicalizó el misticismo</a:t>
            </a:r>
          </a:p>
          <a:p>
            <a:r>
              <a:rPr lang="es-MX" dirty="0" smtClean="0"/>
              <a:t>India: No iglesia, se nace en una casta, ritualista, transmigración, no cambiar el mundo sino cumplir con la tradición</a:t>
            </a:r>
          </a:p>
          <a:p>
            <a:endParaRPr lang="es-MX" dirty="0" smtClean="0"/>
          </a:p>
          <a:p>
            <a:r>
              <a:rPr lang="es-MX" dirty="0" smtClean="0"/>
              <a:t>Estancamiento (los dioses no son creadores, no salvan)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1835696" y="3717032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ética protestante (síntesis)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r>
              <a:rPr lang="es-MX" dirty="0" smtClean="0"/>
              <a:t>Porque solo en occidente surgió el capitalismo e instituciones racionales: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La ciencia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Educación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Democracia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Capitalismo (obtención racional de la ganancia)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s-MX" dirty="0" smtClean="0"/>
              <a:t>Separación economía doméstica e industria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s-MX" dirty="0" smtClean="0"/>
              <a:t>Contabilidad racional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s-MX" dirty="0" smtClean="0"/>
              <a:t>Ciencia aplicada a la producción y el comercio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07976" y="10327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Ideales religiosos</a:t>
            </a:r>
          </a:p>
          <a:p>
            <a:pPr algn="ctr"/>
            <a:r>
              <a:rPr lang="es-MX" sz="2400" dirty="0" smtClean="0"/>
              <a:t>(Valores)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156720" y="10327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Mentalidad económica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172672" y="289679"/>
            <a:ext cx="121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K</a:t>
            </a:r>
            <a:endParaRPr lang="es-ES" sz="2400" dirty="0"/>
          </a:p>
        </p:txBody>
      </p:sp>
      <p:sp>
        <p:nvSpPr>
          <p:cNvPr id="8" name="7 Flecha derecha"/>
          <p:cNvSpPr/>
          <p:nvPr/>
        </p:nvSpPr>
        <p:spPr>
          <a:xfrm>
            <a:off x="3788296" y="39130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6596608" y="39130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39552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K: Zonas protestantes &gt; racionalismo económico, no católicos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306896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Ética protestante</a:t>
            </a:r>
            <a:endParaRPr lang="es-ES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1975480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Ganancia no para gozar la vida sino para acumular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Exaltación del trabajo (el deber profesional)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La ganancia resultado del trabajo</a:t>
            </a:r>
            <a:endParaRPr lang="es-ES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5517232"/>
            <a:ext cx="3015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/>
              <a:t>Primeros burgueses</a:t>
            </a:r>
            <a:endParaRPr lang="es-ES" sz="2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635896" y="4869160"/>
            <a:ext cx="24482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MX" sz="2200" dirty="0" smtClean="0"/>
              <a:t>Calculadores</a:t>
            </a:r>
          </a:p>
          <a:p>
            <a:pPr marL="457200" indent="-457200"/>
            <a:r>
              <a:rPr lang="es-MX" sz="2200" dirty="0" smtClean="0"/>
              <a:t>Austeros</a:t>
            </a:r>
          </a:p>
          <a:p>
            <a:pPr marL="457200" indent="-457200"/>
            <a:r>
              <a:rPr lang="es-MX" sz="2200" dirty="0" smtClean="0"/>
              <a:t>Perseverantes</a:t>
            </a:r>
          </a:p>
          <a:p>
            <a:pPr marL="457200" indent="-457200"/>
            <a:r>
              <a:rPr lang="es-MX" sz="2200" dirty="0" smtClean="0"/>
              <a:t>Trabajadores</a:t>
            </a:r>
          </a:p>
          <a:p>
            <a:pPr marL="457200" indent="-457200"/>
            <a:r>
              <a:rPr lang="es-MX" sz="2200" dirty="0" smtClean="0"/>
              <a:t>Principios </a:t>
            </a:r>
            <a:r>
              <a:rPr lang="es-MX" sz="2200" dirty="0" smtClean="0"/>
              <a:t>rígidos</a:t>
            </a:r>
            <a:endParaRPr lang="es-ES" sz="2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5072896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indent="-14288" algn="ctr"/>
            <a:r>
              <a:rPr lang="es-MX" sz="2200" dirty="0" err="1" smtClean="0"/>
              <a:t>Metodización</a:t>
            </a:r>
            <a:r>
              <a:rPr lang="es-MX" sz="2200" dirty="0" smtClean="0"/>
              <a:t> de la vida (Racionalismo)</a:t>
            </a:r>
            <a:endParaRPr lang="es-ES" sz="2200" dirty="0"/>
          </a:p>
        </p:txBody>
      </p:sp>
      <p:sp>
        <p:nvSpPr>
          <p:cNvPr id="17" name="16 Abrir llave"/>
          <p:cNvSpPr/>
          <p:nvPr/>
        </p:nvSpPr>
        <p:spPr>
          <a:xfrm>
            <a:off x="3347864" y="1916832"/>
            <a:ext cx="504056" cy="2736304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Abrir llave"/>
          <p:cNvSpPr/>
          <p:nvPr/>
        </p:nvSpPr>
        <p:spPr>
          <a:xfrm>
            <a:off x="3131840" y="4869160"/>
            <a:ext cx="504056" cy="1728192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derecha"/>
          <p:cNvSpPr/>
          <p:nvPr/>
        </p:nvSpPr>
        <p:spPr>
          <a:xfrm>
            <a:off x="5940152" y="551723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Flecha abajo"/>
          <p:cNvSpPr/>
          <p:nvPr/>
        </p:nvSpPr>
        <p:spPr>
          <a:xfrm>
            <a:off x="1475656" y="3645024"/>
            <a:ext cx="2880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604867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El ascetismo protestante:</a:t>
            </a:r>
          </a:p>
          <a:p>
            <a:pPr lvl="1"/>
            <a:r>
              <a:rPr lang="es-MX" dirty="0" smtClean="0"/>
              <a:t>En contra del gozo de la riqueza </a:t>
            </a:r>
          </a:p>
          <a:p>
            <a:pPr lvl="1"/>
            <a:r>
              <a:rPr lang="es-MX" dirty="0" smtClean="0"/>
              <a:t>No freno a la riqueza</a:t>
            </a:r>
            <a:endParaRPr lang="es-ES" dirty="0" smtClean="0"/>
          </a:p>
          <a:p>
            <a:pPr lvl="1"/>
            <a:r>
              <a:rPr lang="es-MX" dirty="0" smtClean="0"/>
              <a:t>Exaltación a trabajo y profesión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Hombre económico</a:t>
            </a:r>
          </a:p>
          <a:p>
            <a:pPr lvl="1">
              <a:buNone/>
            </a:pPr>
            <a:r>
              <a:rPr lang="es-MX" dirty="0" smtClean="0"/>
              <a:t>	(Buena conciencia del enriquecimiento)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El burgués pedía y debía enriquecerse éticamente y no mal usar la riqueza (ascetismo)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2051720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2051720" y="44371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Concepción Luterana de la profesión</a:t>
            </a:r>
          </a:p>
          <a:p>
            <a:r>
              <a:rPr lang="es-MX" dirty="0" smtClean="0"/>
              <a:t>Profesión en Alemán es misión impuesta por Dios (los católicos y los antiguos no tenían la palabra)</a:t>
            </a:r>
          </a:p>
          <a:p>
            <a:pPr lvl="1"/>
            <a:r>
              <a:rPr lang="es-MX" dirty="0" smtClean="0"/>
              <a:t>Idea de la Reforma</a:t>
            </a:r>
          </a:p>
          <a:p>
            <a:r>
              <a:rPr lang="es-MX" dirty="0" smtClean="0"/>
              <a:t>Resumen: La Reforma acentuó lo ético-religioso del Trabajo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calvinismo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63888" y="1831464"/>
            <a:ext cx="51845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14288"/>
            <a:r>
              <a:rPr lang="es-MX" sz="2400" dirty="0" smtClean="0"/>
              <a:t>El camino al ciclo era ignorado pero estaba fijo </a:t>
            </a:r>
          </a:p>
          <a:p>
            <a:pPr marL="88900" indent="-14288"/>
            <a:r>
              <a:rPr lang="es-MX" sz="2400" dirty="0" smtClean="0"/>
              <a:t>Soledad interior            individualismo</a:t>
            </a:r>
          </a:p>
          <a:p>
            <a:pPr marL="88900" indent="-14288"/>
            <a:r>
              <a:rPr lang="es-MX" sz="2400" dirty="0" smtClean="0"/>
              <a:t>No salva la iglesia</a:t>
            </a:r>
            <a:r>
              <a:rPr lang="es-MX" sz="2400" dirty="0" smtClean="0"/>
              <a:t>, ni </a:t>
            </a:r>
            <a:r>
              <a:rPr lang="es-MX" sz="2400" dirty="0" smtClean="0"/>
              <a:t>el sacerdote, </a:t>
            </a:r>
            <a:r>
              <a:rPr lang="es-MX" sz="2400" dirty="0" smtClean="0"/>
              <a:t>ni los sacramentos</a:t>
            </a:r>
            <a:endParaRPr lang="es-MX" sz="2400" dirty="0" smtClean="0"/>
          </a:p>
          <a:p>
            <a:pPr marL="88900" indent="-14288"/>
            <a:endParaRPr lang="es-MX" sz="2400" dirty="0"/>
          </a:p>
          <a:p>
            <a:pPr marL="88900" indent="-14288"/>
            <a:r>
              <a:rPr lang="es-MX" sz="2400" dirty="0" smtClean="0"/>
              <a:t>El mundo destinado a honrar a Dios ascetismo (cotidiano) </a:t>
            </a:r>
            <a:r>
              <a:rPr lang="es-MX" sz="2400" dirty="0" err="1" smtClean="0"/>
              <a:t>v.s.</a:t>
            </a:r>
            <a:r>
              <a:rPr lang="es-MX" sz="2400" dirty="0" smtClean="0"/>
              <a:t> misticismo (comunión con Dios)</a:t>
            </a:r>
          </a:p>
          <a:p>
            <a:pPr marL="88900" indent="-14288"/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2570128"/>
            <a:ext cx="2843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14288" algn="ctr"/>
            <a:r>
              <a:rPr lang="es-MX" sz="2400" dirty="0" smtClean="0"/>
              <a:t>Predestinación</a:t>
            </a:r>
          </a:p>
          <a:p>
            <a:pPr marL="88900" indent="-14288" algn="ctr"/>
            <a:r>
              <a:rPr lang="es-MX" sz="2400" dirty="0" smtClean="0"/>
              <a:t>(El pecado original)</a:t>
            </a:r>
          </a:p>
          <a:p>
            <a:pPr marL="88900" indent="-14288" algn="ctr"/>
            <a:r>
              <a:rPr lang="es-MX" sz="2400" dirty="0" smtClean="0"/>
              <a:t>La obra es señal de gracia, no forma de alcanzar riqueza</a:t>
            </a:r>
            <a:endParaRPr lang="es-ES" sz="2400" dirty="0"/>
          </a:p>
        </p:txBody>
      </p:sp>
      <p:sp>
        <p:nvSpPr>
          <p:cNvPr id="6" name="5 Abrir llave"/>
          <p:cNvSpPr/>
          <p:nvPr/>
        </p:nvSpPr>
        <p:spPr>
          <a:xfrm>
            <a:off x="3059832" y="1772816"/>
            <a:ext cx="648072" cy="3528392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940152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8460432" y="414908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También la relación </a:t>
            </a:r>
            <a:r>
              <a:rPr lang="es-MX" dirty="0" smtClean="0"/>
              <a:t>inversa </a:t>
            </a:r>
            <a:r>
              <a:rPr lang="es-MX" dirty="0" smtClean="0"/>
              <a:t>: Las poblaciones más capitalistas se adhirieron al protestantismo y en todo caso, el K fue consecuencia inesperada de una ética.</a:t>
            </a:r>
          </a:p>
          <a:p>
            <a:r>
              <a:rPr lang="es-MX" dirty="0" smtClean="0"/>
              <a:t>También, </a:t>
            </a:r>
            <a:r>
              <a:rPr lang="es-MX" dirty="0" smtClean="0"/>
              <a:t>el </a:t>
            </a:r>
            <a:r>
              <a:rPr lang="es-MX" dirty="0" smtClean="0"/>
              <a:t>K puede surgir por otros factores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Recapitulación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162880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14288" algn="ctr"/>
            <a:r>
              <a:rPr lang="es-MX" sz="2400" dirty="0" err="1" smtClean="0"/>
              <a:t>Ethos</a:t>
            </a:r>
            <a:r>
              <a:rPr lang="es-MX" sz="2400" dirty="0" smtClean="0"/>
              <a:t> religiosa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220072" y="1283276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14288" algn="ctr"/>
            <a:r>
              <a:rPr lang="es-MX" sz="2400" dirty="0" err="1" smtClean="0"/>
              <a:t>Ethos</a:t>
            </a:r>
            <a:r>
              <a:rPr lang="es-MX" sz="2400" dirty="0" smtClean="0"/>
              <a:t> económico</a:t>
            </a:r>
          </a:p>
          <a:p>
            <a:pPr marL="88900" indent="-14288" algn="ctr"/>
            <a:r>
              <a:rPr lang="es-MX" sz="2400" dirty="0" smtClean="0"/>
              <a:t>(Espíritu del K)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419872" y="180591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14288" algn="ctr"/>
            <a:r>
              <a:rPr lang="es-MX" sz="2400" dirty="0" smtClean="0"/>
              <a:t>V.S.</a:t>
            </a:r>
            <a:endParaRPr lang="es-ES" sz="2400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51520" y="3212976"/>
            <a:ext cx="8686800" cy="3456384"/>
          </a:xfrm>
        </p:spPr>
        <p:txBody>
          <a:bodyPr>
            <a:normAutofit/>
          </a:bodyPr>
          <a:lstStyle/>
          <a:p>
            <a:r>
              <a:rPr lang="es-MX" sz="2800" dirty="0" smtClean="0"/>
              <a:t>La contraposición entre Ascetismo y Misticismo</a:t>
            </a:r>
          </a:p>
          <a:p>
            <a:r>
              <a:rPr lang="es-MX" sz="2800" dirty="0" smtClean="0"/>
              <a:t>Catolicismo: La contradicción entre actos y penitencia (condena lucro y comercio)</a:t>
            </a:r>
          </a:p>
          <a:p>
            <a:r>
              <a:rPr lang="es-MX" sz="2800" dirty="0" smtClean="0"/>
              <a:t>Calvinismo: Rectitud total            </a:t>
            </a:r>
            <a:r>
              <a:rPr lang="es-MX" sz="2800" dirty="0" err="1" smtClean="0"/>
              <a:t>Metodización</a:t>
            </a:r>
            <a:endParaRPr lang="es-MX" sz="2800" dirty="0" smtClean="0"/>
          </a:p>
          <a:p>
            <a:pPr lvl="1">
              <a:buNone/>
            </a:pPr>
            <a:r>
              <a:rPr lang="es-MX" dirty="0" smtClean="0"/>
              <a:t>La desconfianza en los teólogos </a:t>
            </a:r>
          </a:p>
          <a:p>
            <a:pPr lvl="1">
              <a:buNone/>
            </a:pPr>
            <a:r>
              <a:rPr lang="es-MX" dirty="0" smtClean="0"/>
              <a:t>Rechazo a la vida de la nobleza</a:t>
            </a:r>
            <a:endParaRPr lang="es-ES" dirty="0"/>
          </a:p>
        </p:txBody>
      </p:sp>
      <p:sp>
        <p:nvSpPr>
          <p:cNvPr id="9" name="8 Flecha derecha"/>
          <p:cNvSpPr/>
          <p:nvPr/>
        </p:nvSpPr>
        <p:spPr>
          <a:xfrm>
            <a:off x="4644008" y="479715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99181"/>
            <a:ext cx="8686800" cy="63261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“Dios bendice a los suyos dándoles éxito en su trabajo”</a:t>
            </a:r>
          </a:p>
          <a:p>
            <a:r>
              <a:rPr lang="es-MX" dirty="0" smtClean="0"/>
              <a:t>Cuando en otros, petistas, glorificaron la pobreza fue un freno para el K</a:t>
            </a:r>
          </a:p>
          <a:p>
            <a:r>
              <a:rPr lang="es-MX" dirty="0" smtClean="0"/>
              <a:t>El trabajo: </a:t>
            </a:r>
          </a:p>
          <a:p>
            <a:pPr lvl="1"/>
            <a:r>
              <a:rPr lang="es-MX" dirty="0" smtClean="0"/>
              <a:t>Aleja del vicio, del sexo, del desorden </a:t>
            </a:r>
          </a:p>
          <a:p>
            <a:pPr lvl="1"/>
            <a:r>
              <a:rPr lang="es-MX" dirty="0" smtClean="0"/>
              <a:t>Aleja del ascetismo</a:t>
            </a:r>
          </a:p>
          <a:p>
            <a:pPr lvl="1"/>
            <a:r>
              <a:rPr lang="es-MX" dirty="0" smtClean="0"/>
              <a:t>La pereza pecado mortal</a:t>
            </a:r>
          </a:p>
          <a:p>
            <a:pPr lvl="1"/>
            <a:r>
              <a:rPr lang="es-MX" dirty="0" smtClean="0"/>
              <a:t>La riqueza es porque Dios lo quiere</a:t>
            </a:r>
          </a:p>
          <a:p>
            <a:pPr lvl="1">
              <a:buNone/>
            </a:pPr>
            <a:r>
              <a:rPr lang="es-MX" dirty="0" smtClean="0"/>
              <a:t>	(Los hombres administraban los bienes encargados por Dios)</a:t>
            </a:r>
          </a:p>
          <a:p>
            <a:pPr marL="180975" lvl="1" indent="-20638">
              <a:buNone/>
            </a:pPr>
            <a:r>
              <a:rPr lang="es-MX" dirty="0" smtClean="0"/>
              <a:t>Se justificaba al burgués y se tenían trabajadores eficientes y obedientes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505</Words>
  <Application>Microsoft Office PowerPoint</Application>
  <PresentationFormat>Presentación en pantalla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Viajes</vt:lpstr>
      <vt:lpstr>La ética protestante (síntesis)</vt:lpstr>
      <vt:lpstr>La ética protestante (síntesis)</vt:lpstr>
      <vt:lpstr>Diapositiva 3</vt:lpstr>
      <vt:lpstr>Diapositiva 4</vt:lpstr>
      <vt:lpstr>Diapositiva 5</vt:lpstr>
      <vt:lpstr>calvinismo</vt:lpstr>
      <vt:lpstr>Diapositiva 7</vt:lpstr>
      <vt:lpstr>Recapitulación</vt:lpstr>
      <vt:lpstr>Diapositiva 9</vt:lpstr>
      <vt:lpstr>Comparación del hinduismo, budismo, judaismo, confucionismo</vt:lpstr>
      <vt:lpstr>Confucio</vt:lpstr>
      <vt:lpstr>budismo</vt:lpstr>
    </vt:vector>
  </TitlesOfParts>
  <Company>UAM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ética protestante (síntesis)</dc:title>
  <dc:creator>Marcela Hernandez</dc:creator>
  <cp:lastModifiedBy>UAM-I</cp:lastModifiedBy>
  <cp:revision>17</cp:revision>
  <dcterms:created xsi:type="dcterms:W3CDTF">2013-04-04T17:27:19Z</dcterms:created>
  <dcterms:modified xsi:type="dcterms:W3CDTF">2013-04-05T22:04:40Z</dcterms:modified>
</cp:coreProperties>
</file>