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61432-EE02-40BB-AAFE-4AE8FAD17AFA}" type="datetimeFigureOut">
              <a:rPr lang="es-ES" smtClean="0"/>
              <a:pPr/>
              <a:t>05/04/2013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A0A1C-1A9F-404C-B8E3-DD70A847D1E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61432-EE02-40BB-AAFE-4AE8FAD17AFA}" type="datetimeFigureOut">
              <a:rPr lang="es-ES" smtClean="0"/>
              <a:pPr/>
              <a:t>05/04/2013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A0A1C-1A9F-404C-B8E3-DD70A847D1E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61432-EE02-40BB-AAFE-4AE8FAD17AFA}" type="datetimeFigureOut">
              <a:rPr lang="es-ES" smtClean="0"/>
              <a:pPr/>
              <a:t>05/04/2013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A0A1C-1A9F-404C-B8E3-DD70A847D1E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61432-EE02-40BB-AAFE-4AE8FAD17AFA}" type="datetimeFigureOut">
              <a:rPr lang="es-ES" smtClean="0"/>
              <a:pPr/>
              <a:t>05/04/2013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A0A1C-1A9F-404C-B8E3-DD70A847D1E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61432-EE02-40BB-AAFE-4AE8FAD17AFA}" type="datetimeFigureOut">
              <a:rPr lang="es-ES" smtClean="0"/>
              <a:pPr/>
              <a:t>05/04/2013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7CA0A1C-1A9F-404C-B8E3-DD70A847D1E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61432-EE02-40BB-AAFE-4AE8FAD17AFA}" type="datetimeFigureOut">
              <a:rPr lang="es-ES" smtClean="0"/>
              <a:pPr/>
              <a:t>05/04/2013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A0A1C-1A9F-404C-B8E3-DD70A847D1E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61432-EE02-40BB-AAFE-4AE8FAD17AFA}" type="datetimeFigureOut">
              <a:rPr lang="es-ES" smtClean="0"/>
              <a:pPr/>
              <a:t>05/04/2013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A0A1C-1A9F-404C-B8E3-DD70A847D1E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61432-EE02-40BB-AAFE-4AE8FAD17AFA}" type="datetimeFigureOut">
              <a:rPr lang="es-ES" smtClean="0"/>
              <a:pPr/>
              <a:t>05/04/2013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A0A1C-1A9F-404C-B8E3-DD70A847D1E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61432-EE02-40BB-AAFE-4AE8FAD17AFA}" type="datetimeFigureOut">
              <a:rPr lang="es-ES" smtClean="0"/>
              <a:pPr/>
              <a:t>05/04/2013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A0A1C-1A9F-404C-B8E3-DD70A847D1E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61432-EE02-40BB-AAFE-4AE8FAD17AFA}" type="datetimeFigureOut">
              <a:rPr lang="es-ES" smtClean="0"/>
              <a:pPr/>
              <a:t>05/04/2013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A0A1C-1A9F-404C-B8E3-DD70A847D1E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61432-EE02-40BB-AAFE-4AE8FAD17AFA}" type="datetimeFigureOut">
              <a:rPr lang="es-ES" smtClean="0"/>
              <a:pPr/>
              <a:t>05/04/2013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A0A1C-1A9F-404C-B8E3-DD70A847D1E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3F61432-EE02-40BB-AAFE-4AE8FAD17AFA}" type="datetimeFigureOut">
              <a:rPr lang="es-ES" smtClean="0"/>
              <a:pPr/>
              <a:t>05/04/2013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7CA0A1C-1A9F-404C-B8E3-DD70A847D1E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Conceptos políticos de weber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Dr. Enrique de la Garza Toledo</a:t>
            </a:r>
            <a:endParaRPr lang="es-E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La tendencia hacia la burocratización: muerte del arte y los instintos</a:t>
            </a:r>
          </a:p>
          <a:p>
            <a:r>
              <a:rPr lang="es-MX" dirty="0" smtClean="0"/>
              <a:t>Es tendencia a la racionalización, la ciencia y la técnica al servicio de esta.</a:t>
            </a:r>
          </a:p>
          <a:p>
            <a:r>
              <a:rPr lang="es-MX" dirty="0" smtClean="0"/>
              <a:t>Hacia la dominación racional. </a:t>
            </a:r>
          </a:p>
          <a:p>
            <a:r>
              <a:rPr lang="es-MX" dirty="0" smtClean="0"/>
              <a:t>Jaula de hierro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Conceptos políticos de Weber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60240"/>
            <a:ext cx="8229600" cy="3412976"/>
          </a:xfrm>
        </p:spPr>
        <p:txBody>
          <a:bodyPr/>
          <a:lstStyle/>
          <a:p>
            <a:r>
              <a:rPr lang="es-MX" dirty="0" smtClean="0"/>
              <a:t>Poder, a diferencia de Marx, no siempre proviene de la propiedad</a:t>
            </a:r>
          </a:p>
          <a:p>
            <a:r>
              <a:rPr lang="es-MX" dirty="0" smtClean="0"/>
              <a:t>Tipos de Dominación: </a:t>
            </a:r>
            <a:r>
              <a:rPr lang="es-MX" dirty="0" smtClean="0"/>
              <a:t>motivos </a:t>
            </a:r>
            <a:r>
              <a:rPr lang="es-MX" dirty="0" smtClean="0"/>
              <a:t>de sumisión a la autoridad </a:t>
            </a:r>
          </a:p>
          <a:p>
            <a:r>
              <a:rPr lang="es-MX" dirty="0" smtClean="0"/>
              <a:t>Obediencia: Como si el mandato proviniera de uno mismo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6595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Tipos de dominación (de acuerdo al fundamento de su legitimidad)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46856" y="2133952"/>
          <a:ext cx="8229600" cy="3239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676672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/>
                        <a:t>Racional</a:t>
                      </a:r>
                      <a:endParaRPr lang="es-E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/>
                        <a:t>Tradicional</a:t>
                      </a:r>
                      <a:endParaRPr lang="es-E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/>
                        <a:t>Carismática</a:t>
                      </a:r>
                      <a:endParaRPr lang="es-ES" sz="2400" dirty="0"/>
                    </a:p>
                  </a:txBody>
                  <a:tcPr anchor="ctr"/>
                </a:tc>
              </a:tr>
              <a:tr h="1008112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s-MX" sz="2400" dirty="0" smtClean="0"/>
                        <a:t>Legalidad</a:t>
                      </a:r>
                      <a:r>
                        <a:rPr lang="es-MX" sz="2400" baseline="0" dirty="0" smtClean="0"/>
                        <a:t> de las normas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s-MX" sz="2400" dirty="0" smtClean="0"/>
                        <a:t>Costumbres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s-MX" sz="2400" dirty="0" smtClean="0"/>
                        <a:t>Carisma</a:t>
                      </a:r>
                      <a:endParaRPr lang="es-ES" sz="2400" dirty="0"/>
                    </a:p>
                  </a:txBody>
                  <a:tcPr/>
                </a:tc>
              </a:tr>
              <a:tr h="1473696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s-MX" sz="2400" dirty="0" smtClean="0"/>
                        <a:t>Derecho</a:t>
                      </a:r>
                      <a:r>
                        <a:rPr lang="es-MX" sz="2400" baseline="0" dirty="0" smtClean="0"/>
                        <a:t> de mando de quienes ejercen la autoridad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s-MX" sz="2400" dirty="0" smtClean="0"/>
                        <a:t>La legitimidad</a:t>
                      </a:r>
                      <a:r>
                        <a:rPr lang="es-MX" sz="2400" baseline="0" dirty="0" smtClean="0"/>
                        <a:t> de los que mandan se basa en esas costumbres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ü"/>
                      </a:pPr>
                      <a:r>
                        <a:rPr lang="es-MX" sz="2400" dirty="0" smtClean="0"/>
                        <a:t>Dirigente carismático</a:t>
                      </a:r>
                      <a:endParaRPr lang="es-E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752528"/>
          </a:xfrm>
        </p:spPr>
        <p:txBody>
          <a:bodyPr>
            <a:normAutofit/>
          </a:bodyPr>
          <a:lstStyle/>
          <a:p>
            <a:r>
              <a:rPr lang="es-MX" sz="3200" dirty="0" smtClean="0"/>
              <a:t>Dominación legal (ideas en las que descansa):</a:t>
            </a:r>
          </a:p>
          <a:p>
            <a:pPr marL="1042416" lvl="1" indent="-457200">
              <a:buFont typeface="+mj-lt"/>
              <a:buAutoNum type="arabicPeriod"/>
            </a:pPr>
            <a:r>
              <a:rPr lang="es-MX" sz="2800" dirty="0" smtClean="0"/>
              <a:t>Las normas de derecho son racionales</a:t>
            </a:r>
          </a:p>
          <a:p>
            <a:pPr marL="1042416" lvl="1" indent="-457200">
              <a:buFont typeface="+mj-lt"/>
              <a:buAutoNum type="arabicPeriod"/>
            </a:pPr>
            <a:r>
              <a:rPr lang="es-MX" sz="2800" dirty="0" smtClean="0"/>
              <a:t>Las normas tienen un carácter abstracto</a:t>
            </a:r>
          </a:p>
          <a:p>
            <a:pPr marL="1042416" lvl="1" indent="-457200">
              <a:buFont typeface="+mj-lt"/>
              <a:buAutoNum type="arabicPeriod"/>
            </a:pPr>
            <a:r>
              <a:rPr lang="es-MX" sz="2800" dirty="0" smtClean="0"/>
              <a:t>El soberano obedece a esas normas</a:t>
            </a:r>
          </a:p>
          <a:p>
            <a:pPr marL="1042416" lvl="1" indent="-457200">
              <a:buFont typeface="+mj-lt"/>
              <a:buAutoNum type="arabicPeriod"/>
            </a:pPr>
            <a:r>
              <a:rPr lang="es-MX" sz="2800" dirty="0" smtClean="0"/>
              <a:t>El que obedece sólo obedece al derecho </a:t>
            </a:r>
          </a:p>
          <a:p>
            <a:pPr marL="1042416" lvl="1" indent="-457200">
              <a:buFont typeface="+mj-lt"/>
              <a:buAutoNum type="arabicPeriod"/>
            </a:pPr>
            <a:r>
              <a:rPr lang="es-MX" sz="2800" dirty="0" smtClean="0"/>
              <a:t>Los que obedecen al soberano no lo hacen a su persona sino a las normas</a:t>
            </a:r>
            <a:endParaRPr lang="es-E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193504" y="404664"/>
            <a:ext cx="5698976" cy="4968552"/>
          </a:xfrm>
        </p:spPr>
        <p:txBody>
          <a:bodyPr/>
          <a:lstStyle/>
          <a:p>
            <a:pPr marL="651510" indent="-514350">
              <a:buFont typeface="+mj-lt"/>
              <a:buAutoNum type="arabicPeriod"/>
            </a:pPr>
            <a:r>
              <a:rPr lang="es-MX" dirty="0" smtClean="0"/>
              <a:t>Funciones de acuerdo a la Ley</a:t>
            </a:r>
          </a:p>
          <a:p>
            <a:pPr marL="651510" indent="-514350">
              <a:buFont typeface="+mj-lt"/>
              <a:buAutoNum type="arabicPeriod"/>
            </a:pPr>
            <a:r>
              <a:rPr lang="es-MX" dirty="0" smtClean="0"/>
              <a:t>Competencia</a:t>
            </a:r>
          </a:p>
          <a:p>
            <a:pPr marL="651510" indent="-514350">
              <a:buFont typeface="+mj-lt"/>
              <a:buAutoNum type="arabicPeriod"/>
            </a:pPr>
            <a:r>
              <a:rPr lang="es-MX" dirty="0" smtClean="0"/>
              <a:t>Jerarquía administrativa</a:t>
            </a:r>
          </a:p>
          <a:p>
            <a:pPr marL="651510" indent="-514350">
              <a:buFont typeface="+mj-lt"/>
              <a:buAutoNum type="arabicPeriod"/>
            </a:pPr>
            <a:r>
              <a:rPr lang="es-MX" dirty="0" smtClean="0"/>
              <a:t>Formación profesional en aplicación de las reglas</a:t>
            </a:r>
          </a:p>
          <a:p>
            <a:pPr marL="651510" indent="-514350">
              <a:buFont typeface="+mj-lt"/>
              <a:buAutoNum type="arabicPeriod"/>
            </a:pPr>
            <a:r>
              <a:rPr lang="es-MX" dirty="0" smtClean="0"/>
              <a:t>Separación del medio administrativo de los medios de administración y producción</a:t>
            </a:r>
          </a:p>
          <a:p>
            <a:pPr marL="651510" indent="-514350">
              <a:buFont typeface="+mj-lt"/>
              <a:buAutoNum type="arabicPeriod"/>
            </a:pPr>
            <a:r>
              <a:rPr lang="es-MX" dirty="0" smtClean="0"/>
              <a:t>No apropiación del cargo</a:t>
            </a:r>
          </a:p>
          <a:p>
            <a:pPr marL="651510" indent="-514350">
              <a:buFont typeface="+mj-lt"/>
              <a:buAutoNum type="arabicPeriod"/>
            </a:pP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4273624" y="5805264"/>
            <a:ext cx="43924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/>
              <a:t>La dominación burocrática el tipo más puro de la dominación legal</a:t>
            </a:r>
            <a:endParaRPr lang="es-ES" sz="2000" dirty="0"/>
          </a:p>
        </p:txBody>
      </p:sp>
      <p:sp>
        <p:nvSpPr>
          <p:cNvPr id="5" name="4 Flecha abajo"/>
          <p:cNvSpPr/>
          <p:nvPr/>
        </p:nvSpPr>
        <p:spPr>
          <a:xfrm>
            <a:off x="5857800" y="5157192"/>
            <a:ext cx="360040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Abrir llave"/>
          <p:cNvSpPr/>
          <p:nvPr/>
        </p:nvSpPr>
        <p:spPr>
          <a:xfrm>
            <a:off x="2545432" y="404664"/>
            <a:ext cx="864096" cy="4968552"/>
          </a:xfrm>
          <a:prstGeom prst="leftBrac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CuadroTexto"/>
          <p:cNvSpPr txBox="1"/>
          <p:nvPr/>
        </p:nvSpPr>
        <p:spPr>
          <a:xfrm>
            <a:off x="205680" y="1916832"/>
            <a:ext cx="23397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/>
              <a:t>La dominación legal necesita un cuadro administrativo (burocracia)</a:t>
            </a:r>
            <a:endParaRPr lang="es-E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 txBox="1">
            <a:spLocks/>
          </p:cNvSpPr>
          <p:nvPr/>
        </p:nvSpPr>
        <p:spPr>
          <a:xfrm>
            <a:off x="3193504" y="836712"/>
            <a:ext cx="5698976" cy="49685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65151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+mj-lt"/>
              <a:buAutoNum type="arabicPeriod"/>
              <a:tabLst/>
              <a:defRPr/>
            </a:pPr>
            <a:r>
              <a:rPr kumimoji="0" lang="es-MX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Personalmente</a:t>
            </a:r>
            <a:r>
              <a:rPr kumimoji="0" lang="es-MX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libres </a:t>
            </a:r>
          </a:p>
          <a:p>
            <a:pPr marL="65151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+mj-lt"/>
              <a:buAutoNum type="arabicPeriod"/>
              <a:tabLst/>
              <a:defRPr/>
            </a:pPr>
            <a:r>
              <a:rPr kumimoji="0" lang="es-MX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Dentro de una jerarquía </a:t>
            </a:r>
          </a:p>
          <a:p>
            <a:pPr marL="65151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+mj-lt"/>
              <a:buAutoNum type="arabicPeriod"/>
              <a:tabLst/>
              <a:defRPr/>
            </a:pPr>
            <a:r>
              <a:rPr lang="es-MX" sz="2800" dirty="0" smtClean="0"/>
              <a:t>Competencias establecidas</a:t>
            </a:r>
          </a:p>
          <a:p>
            <a:pPr marL="65151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+mj-lt"/>
              <a:buAutoNum type="arabicPeriod"/>
              <a:tabLst/>
              <a:defRPr/>
            </a:pPr>
            <a:r>
              <a:rPr kumimoji="0" lang="es-MX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Nombramiento por su calificación</a:t>
            </a:r>
          </a:p>
          <a:p>
            <a:pPr marL="65151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+mj-lt"/>
              <a:buAutoNum type="arabicPeriod"/>
              <a:tabLst/>
              <a:defRPr/>
            </a:pPr>
            <a:r>
              <a:rPr lang="es-MX" sz="2800" dirty="0" smtClean="0"/>
              <a:t>Sueldos fijos </a:t>
            </a:r>
          </a:p>
          <a:p>
            <a:pPr marL="65151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+mj-lt"/>
              <a:buAutoNum type="arabicPeriod"/>
              <a:tabLst/>
              <a:defRPr/>
            </a:pPr>
            <a:r>
              <a:rPr kumimoji="0" lang="es-MX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Carrera</a:t>
            </a:r>
          </a:p>
          <a:p>
            <a:pPr marL="65151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+mj-lt"/>
              <a:buAutoNum type="arabicPeriod"/>
              <a:tabLst/>
              <a:defRPr/>
            </a:pPr>
            <a:r>
              <a:rPr lang="es-MX" sz="2800" dirty="0" smtClean="0"/>
              <a:t>Contrato</a:t>
            </a:r>
          </a:p>
          <a:p>
            <a:pPr marL="65151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+mj-lt"/>
              <a:buAutoNum type="arabicPeriod"/>
              <a:tabLst/>
              <a:defRPr/>
            </a:pPr>
            <a:r>
              <a:rPr kumimoji="0" lang="es-MX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Vigilancia</a:t>
            </a:r>
            <a:r>
              <a:rPr kumimoji="0" lang="es-MX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 disciplina</a:t>
            </a:r>
            <a:endParaRPr kumimoji="0" lang="es-E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4 Abrir llave"/>
          <p:cNvSpPr/>
          <p:nvPr/>
        </p:nvSpPr>
        <p:spPr>
          <a:xfrm>
            <a:off x="2545432" y="836712"/>
            <a:ext cx="864096" cy="4968552"/>
          </a:xfrm>
          <a:prstGeom prst="leftBrac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205680" y="3068960"/>
            <a:ext cx="2339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/>
              <a:t>Funcionarios</a:t>
            </a:r>
            <a:endParaRPr lang="es-E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Dominación tradicional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1510" indent="-514350">
              <a:buFont typeface="+mj-lt"/>
              <a:buAutoNum type="arabicPeriod"/>
            </a:pPr>
            <a:r>
              <a:rPr lang="es-MX" dirty="0" smtClean="0"/>
              <a:t>El soberano </a:t>
            </a:r>
            <a:r>
              <a:rPr lang="es-MX" dirty="0" smtClean="0"/>
              <a:t>no es </a:t>
            </a:r>
            <a:r>
              <a:rPr lang="es-MX" dirty="0" smtClean="0"/>
              <a:t>un funcionario superior sino un señor personal</a:t>
            </a:r>
          </a:p>
          <a:p>
            <a:pPr marL="651510" indent="-514350">
              <a:buFont typeface="+mj-lt"/>
              <a:buAutoNum type="arabicPeriod"/>
            </a:pPr>
            <a:r>
              <a:rPr lang="es-MX" dirty="0" smtClean="0"/>
              <a:t>El cuadro administrativo son servidores y </a:t>
            </a:r>
            <a:r>
              <a:rPr lang="es-MX" dirty="0" smtClean="0"/>
              <a:t>obedecen </a:t>
            </a:r>
            <a:r>
              <a:rPr lang="es-MX" dirty="0" smtClean="0"/>
              <a:t>por fidelidad personal</a:t>
            </a:r>
          </a:p>
          <a:p>
            <a:pPr marL="651510" indent="-514350">
              <a:buFont typeface="+mj-lt"/>
              <a:buAutoNum type="arabicPeriod"/>
            </a:pPr>
            <a:r>
              <a:rPr lang="es-MX" dirty="0" smtClean="0"/>
              <a:t>Los dominados son súbditos</a:t>
            </a:r>
          </a:p>
          <a:p>
            <a:pPr marL="651510" indent="-514350">
              <a:buFont typeface="+mj-lt"/>
              <a:buAutoNum type="arabicPeriod"/>
            </a:pPr>
            <a:r>
              <a:rPr lang="es-MX" dirty="0" smtClean="0"/>
              <a:t>No se obedece a reglas sino a personas</a:t>
            </a:r>
          </a:p>
          <a:p>
            <a:pPr marL="651510" indent="-514350">
              <a:buFont typeface="+mj-lt"/>
              <a:buAutoNum type="arabicPeriod"/>
            </a:pPr>
            <a:r>
              <a:rPr lang="es-MX" dirty="0" smtClean="0"/>
              <a:t>Los mandatos son legitimados por tradición y arbitro libre de señor</a:t>
            </a:r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Dominación carismática</a:t>
            </a:r>
            <a:endParaRPr lang="es-ES" dirty="0"/>
          </a:p>
        </p:txBody>
      </p:sp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4499992" y="1816224"/>
            <a:ext cx="2952328" cy="2376264"/>
          </a:xfrm>
        </p:spPr>
        <p:txBody>
          <a:bodyPr/>
          <a:lstStyle/>
          <a:p>
            <a:pPr marL="90488" indent="-17463">
              <a:buNone/>
            </a:pPr>
            <a:r>
              <a:rPr lang="es-MX" dirty="0" smtClean="0"/>
              <a:t>Cualidad extraordinaria de una persona sobrenatural</a:t>
            </a:r>
            <a:endParaRPr lang="es-ES" dirty="0"/>
          </a:p>
        </p:txBody>
      </p:sp>
      <p:sp>
        <p:nvSpPr>
          <p:cNvPr id="5" name="4 Abrir llave"/>
          <p:cNvSpPr/>
          <p:nvPr/>
        </p:nvSpPr>
        <p:spPr>
          <a:xfrm>
            <a:off x="4139952" y="1816224"/>
            <a:ext cx="504056" cy="1800200"/>
          </a:xfrm>
          <a:prstGeom prst="leftBrac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1691680" y="2464296"/>
            <a:ext cx="2339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/>
              <a:t>Carisma</a:t>
            </a:r>
            <a:endParaRPr lang="es-ES" sz="2800" dirty="0"/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467544" y="4552528"/>
            <a:ext cx="8229600" cy="11807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65151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" pitchFamily="2" charset="2"/>
              <a:buChar char="q"/>
              <a:tabLst/>
              <a:defRPr/>
            </a:pPr>
            <a:r>
              <a:rPr kumimoji="0" lang="es-MX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 débil</a:t>
            </a:r>
            <a:r>
              <a:rPr lang="es-MX" sz="2800" dirty="0" smtClean="0"/>
              <a:t>, necesita probarse permanentemente</a:t>
            </a:r>
            <a:endParaRPr kumimoji="0" lang="es-MX" sz="2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s-MX" dirty="0" smtClean="0"/>
              <a:t>Clase, status, partido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/>
          </a:bodyPr>
          <a:lstStyle/>
          <a:p>
            <a:r>
              <a:rPr lang="es-MX" dirty="0" smtClean="0"/>
              <a:t>Tienen pertinencia dentro del problema de la distribución del poder</a:t>
            </a:r>
          </a:p>
          <a:p>
            <a:pPr marL="1042416" lvl="1" indent="-457200">
              <a:buFont typeface="+mj-lt"/>
              <a:buAutoNum type="arabicPeriod"/>
            </a:pPr>
            <a:r>
              <a:rPr lang="es-MX" dirty="0" smtClean="0"/>
              <a:t>Clase remite a lo económico, como se distribuyen y utilizan los bienes y servicios económicos (el poder de distribuirlos) </a:t>
            </a:r>
            <a:r>
              <a:rPr lang="es-MX" dirty="0" err="1" smtClean="0"/>
              <a:t>v.s.</a:t>
            </a:r>
            <a:r>
              <a:rPr lang="es-MX" dirty="0" smtClean="0"/>
              <a:t> Trabajo</a:t>
            </a:r>
          </a:p>
          <a:p>
            <a:pPr marL="1042416" lvl="1" indent="-457200">
              <a:buNone/>
            </a:pPr>
            <a:r>
              <a:rPr lang="es-MX" dirty="0" smtClean="0"/>
              <a:t>	*Muy semejante a Marx (Posesión o no posesión de bienes económicos)</a:t>
            </a:r>
          </a:p>
          <a:p>
            <a:pPr marL="1042416" lvl="1" indent="-457200">
              <a:buNone/>
            </a:pPr>
            <a:r>
              <a:rPr lang="es-MX" dirty="0" smtClean="0"/>
              <a:t>	(Aunque no entra </a:t>
            </a:r>
            <a:r>
              <a:rPr lang="es-MX" dirty="0" smtClean="0"/>
              <a:t>en</a:t>
            </a:r>
            <a:r>
              <a:rPr lang="es-MX" dirty="0" smtClean="0"/>
              <a:t> </a:t>
            </a:r>
            <a:r>
              <a:rPr lang="es-MX" dirty="0" smtClean="0"/>
              <a:t>lo productivo sino propiedad. En Weber no se jerarquiza la relación  K-T)</a:t>
            </a:r>
          </a:p>
          <a:p>
            <a:pPr marL="1042416" lvl="1" indent="-457200">
              <a:buFont typeface="+mj-lt"/>
              <a:buAutoNum type="arabicPeriod" startAt="2"/>
            </a:pPr>
            <a:r>
              <a:rPr lang="es-MX" dirty="0" smtClean="0"/>
              <a:t>Status: Distribución del prestigio (estrato)</a:t>
            </a:r>
            <a:r>
              <a:rPr lang="es-ES" dirty="0" smtClean="0"/>
              <a:t> (grupos de estatus)</a:t>
            </a:r>
          </a:p>
          <a:p>
            <a:pPr marL="1042416" lvl="1" indent="-457200">
              <a:buFont typeface="+mj-lt"/>
              <a:buAutoNum type="arabicPeriod" startAt="2"/>
            </a:pPr>
            <a:r>
              <a:rPr lang="es-MX" dirty="0" smtClean="0"/>
              <a:t>Partido: Distribución del poder político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értice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Vé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é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59</TotalTime>
  <Words>348</Words>
  <Application>Microsoft Office PowerPoint</Application>
  <PresentationFormat>Presentación en pantalla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Vértice</vt:lpstr>
      <vt:lpstr>Conceptos políticos de weber</vt:lpstr>
      <vt:lpstr>Conceptos políticos de Weber</vt:lpstr>
      <vt:lpstr>Tipos de dominación (de acuerdo al fundamento de su legitimidad) </vt:lpstr>
      <vt:lpstr>Diapositiva 4</vt:lpstr>
      <vt:lpstr>Diapositiva 5</vt:lpstr>
      <vt:lpstr>Diapositiva 6</vt:lpstr>
      <vt:lpstr>Dominación tradicional</vt:lpstr>
      <vt:lpstr>Dominación carismática</vt:lpstr>
      <vt:lpstr>Clase, status, partido</vt:lpstr>
      <vt:lpstr>Diapositiva 10</vt:lpstr>
    </vt:vector>
  </TitlesOfParts>
  <Company>UAM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Conceptos políticos de weber</dc:title>
  <dc:creator>Marcela Hernandez</dc:creator>
  <cp:lastModifiedBy>UAM-I</cp:lastModifiedBy>
  <cp:revision>12</cp:revision>
  <dcterms:created xsi:type="dcterms:W3CDTF">2013-04-04T16:29:55Z</dcterms:created>
  <dcterms:modified xsi:type="dcterms:W3CDTF">2013-04-05T22:00:36Z</dcterms:modified>
</cp:coreProperties>
</file>