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9C786-C689-44BA-AD22-F0C00C7E2A55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35CFD-D855-454A-8184-055FEF02E41D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9C786-C689-44BA-AD22-F0C00C7E2A55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35CFD-D855-454A-8184-055FEF02E41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9C786-C689-44BA-AD22-F0C00C7E2A55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35CFD-D855-454A-8184-055FEF02E41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9C786-C689-44BA-AD22-F0C00C7E2A55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35CFD-D855-454A-8184-055FEF02E41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9C786-C689-44BA-AD22-F0C00C7E2A55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35CFD-D855-454A-8184-055FEF02E41D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9C786-C689-44BA-AD22-F0C00C7E2A55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35CFD-D855-454A-8184-055FEF02E41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9C786-C689-44BA-AD22-F0C00C7E2A55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35CFD-D855-454A-8184-055FEF02E41D}" type="slidenum">
              <a:rPr lang="es-MX" smtClean="0"/>
              <a:pPr/>
              <a:t>‹Nº›</a:t>
            </a:fld>
            <a:endParaRPr lang="es-MX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9C786-C689-44BA-AD22-F0C00C7E2A55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35CFD-D855-454A-8184-055FEF02E41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9C786-C689-44BA-AD22-F0C00C7E2A55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35CFD-D855-454A-8184-055FEF02E41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9C786-C689-44BA-AD22-F0C00C7E2A55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35CFD-D855-454A-8184-055FEF02E41D}" type="slidenum">
              <a:rPr lang="es-MX" smtClean="0"/>
              <a:pPr/>
              <a:t>‹Nº›</a:t>
            </a:fld>
            <a:endParaRPr lang="es-MX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9C786-C689-44BA-AD22-F0C00C7E2A55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35CFD-D855-454A-8184-055FEF02E41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14B9C786-C689-44BA-AD22-F0C00C7E2A55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69635CFD-D855-454A-8184-055FEF02E41D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La división del trabajo social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Dr. Enrique de la Garza Toledo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932755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La división del trabajo social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s-MX" dirty="0" smtClean="0"/>
              <a:t>La lucha con el psicologismo, lo social no reducible a lo individual</a:t>
            </a:r>
          </a:p>
          <a:p>
            <a:pPr marL="457200" indent="-457200">
              <a:buFont typeface="+mj-lt"/>
              <a:buAutoNum type="arabicPeriod"/>
            </a:pPr>
            <a:r>
              <a:rPr lang="es-MX" dirty="0" smtClean="0"/>
              <a:t>Su concepto de hombre: con deseos ilimitados, sólo controlable externamente por la sociedad, cuando estos controles fallan               desintegración</a:t>
            </a:r>
            <a:endParaRPr lang="es-MX" dirty="0"/>
          </a:p>
        </p:txBody>
      </p:sp>
      <p:sp>
        <p:nvSpPr>
          <p:cNvPr id="4" name="3 Flecha derecha"/>
          <p:cNvSpPr/>
          <p:nvPr/>
        </p:nvSpPr>
        <p:spPr>
          <a:xfrm>
            <a:off x="3419872" y="3356992"/>
            <a:ext cx="72008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473557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Objetivos generales del texto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Hacer la ciencia de la moral que rige a las acciones posibles</a:t>
            </a:r>
          </a:p>
          <a:p>
            <a:r>
              <a:rPr lang="es-MX" dirty="0" smtClean="0"/>
              <a:t>Eliminar lo patológico en respecto al tipo normal</a:t>
            </a:r>
          </a:p>
          <a:p>
            <a:r>
              <a:rPr lang="es-MX" dirty="0" smtClean="0"/>
              <a:t>Conciliar lo individual y lo social</a:t>
            </a:r>
          </a:p>
          <a:p>
            <a:r>
              <a:rPr lang="es-MX" dirty="0" smtClean="0"/>
              <a:t>Mostrar como la división del trabajo social es una de las bases del orden social</a:t>
            </a:r>
          </a:p>
          <a:p>
            <a:r>
              <a:rPr lang="es-MX" dirty="0" smtClean="0"/>
              <a:t>El hombre perfecto es el que se adapta, cumple una función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879261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1. Función de la división del trabajo social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Aumenta la fuerza del trabajo social</a:t>
            </a:r>
          </a:p>
          <a:p>
            <a:r>
              <a:rPr lang="es-MX" dirty="0" smtClean="0"/>
              <a:t>Su carácter moral: la división del trabajo social determina la solidaridad y es su efecto más importante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993992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2. Metodología para estudiar lo anterior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62000" y="620688"/>
            <a:ext cx="7543800" cy="3886200"/>
          </a:xfrm>
        </p:spPr>
        <p:txBody>
          <a:bodyPr>
            <a:normAutofit lnSpcReduction="10000"/>
          </a:bodyPr>
          <a:lstStyle/>
          <a:p>
            <a:r>
              <a:rPr lang="es-MX" dirty="0" smtClean="0"/>
              <a:t>No se presta a la observación directa es necesario estudiarla por sus efectos: el derecho</a:t>
            </a:r>
          </a:p>
          <a:p>
            <a:pPr marL="271463" indent="0">
              <a:buNone/>
            </a:pPr>
            <a:r>
              <a:rPr lang="es-MX" dirty="0" smtClean="0"/>
              <a:t>(entre más solidarios sean los miembros de una sociedad el # de relaciones aumenta y con ellas el # de reglas jurídicas, aunque el derecho refleje sólo una parte de sus relaciones)</a:t>
            </a:r>
          </a:p>
          <a:p>
            <a:r>
              <a:rPr lang="es-MX" dirty="0" smtClean="0"/>
              <a:t>Hay una relación de uno a uno entre tipo de derecho (en base a las sanciones) y el tipo de solidaridad</a:t>
            </a:r>
          </a:p>
          <a:p>
            <a:pPr marL="777240" lvl="1" indent="-457200">
              <a:buFont typeface="+mj-lt"/>
              <a:buAutoNum type="alphaLcParenR"/>
            </a:pPr>
            <a:r>
              <a:rPr lang="es-MX" dirty="0" smtClean="0"/>
              <a:t>Penal (represivo)</a:t>
            </a:r>
          </a:p>
          <a:p>
            <a:pPr marL="777240" lvl="1" indent="-457200">
              <a:buFont typeface="+mj-lt"/>
              <a:buAutoNum type="alphaLcParenR"/>
            </a:pPr>
            <a:r>
              <a:rPr lang="es-MX" dirty="0" smtClean="0"/>
              <a:t>Civil (</a:t>
            </a:r>
            <a:r>
              <a:rPr lang="es-MX" dirty="0" err="1" smtClean="0"/>
              <a:t>restitutivo</a:t>
            </a:r>
            <a:r>
              <a:rPr lang="es-MX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680439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3. Solidaridad mecánica o por similitudes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(solidaridad similitud u homogeneidad: sentimientos, valores, </a:t>
            </a:r>
            <a:r>
              <a:rPr lang="es-MX" dirty="0" smtClean="0"/>
              <a:t>sociedad </a:t>
            </a:r>
            <a:r>
              <a:rPr lang="es-MX" dirty="0" smtClean="0"/>
              <a:t>primitiva)</a:t>
            </a:r>
          </a:p>
          <a:p>
            <a:r>
              <a:rPr lang="es-MX" dirty="0" smtClean="0"/>
              <a:t>El derecho represivo corresponde a la solidaridad mecánica que trata de ser destruida por el crimen</a:t>
            </a:r>
          </a:p>
          <a:p>
            <a:r>
              <a:rPr lang="es-MX" dirty="0" smtClean="0"/>
              <a:t>El crimen hiere a la conciencia colectiva: conjunto de creencias y sentimientos comunes al término medio de los miembros de una sociedad         conciencias particulares (no toda función psíquica es parte de la conciencia colectiva)</a:t>
            </a:r>
            <a:endParaRPr lang="es-MX" dirty="0"/>
          </a:p>
        </p:txBody>
      </p:sp>
      <p:cxnSp>
        <p:nvCxnSpPr>
          <p:cNvPr id="5" name="4 Conector recto"/>
          <p:cNvCxnSpPr/>
          <p:nvPr/>
        </p:nvCxnSpPr>
        <p:spPr>
          <a:xfrm>
            <a:off x="4572000" y="3429000"/>
            <a:ext cx="36004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4572000" y="3509392"/>
            <a:ext cx="36004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 flipH="1">
            <a:off x="4680012" y="3284984"/>
            <a:ext cx="108012" cy="36004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73788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La pena es en primera instancia una reacción pasional, de intensidad graduada, la ejerce la sociedad por medio de un cuerpo especial</a:t>
            </a:r>
          </a:p>
          <a:p>
            <a:r>
              <a:rPr lang="es-MX" dirty="0" smtClean="0"/>
              <a:t>El derecho represivo expresa la solidaridad mecánica, nace de la semejanza y los crímenes son de dos tipos</a:t>
            </a:r>
          </a:p>
          <a:p>
            <a:pPr marL="777240" lvl="1" indent="-457200">
              <a:buFont typeface="+mj-lt"/>
              <a:buAutoNum type="alphaLcParenR"/>
            </a:pPr>
            <a:r>
              <a:rPr lang="es-MX" dirty="0" smtClean="0"/>
              <a:t>De </a:t>
            </a:r>
            <a:r>
              <a:rPr lang="es-MX" dirty="0"/>
              <a:t>s</a:t>
            </a:r>
            <a:r>
              <a:rPr lang="es-MX" dirty="0" smtClean="0"/>
              <a:t>emejanza con el tipo social</a:t>
            </a:r>
          </a:p>
          <a:p>
            <a:pPr marL="777240" lvl="1" indent="-457200">
              <a:buFont typeface="+mj-lt"/>
              <a:buAutoNum type="alphaLcParenR"/>
            </a:pPr>
            <a:r>
              <a:rPr lang="es-MX" dirty="0" smtClean="0"/>
              <a:t>De semejanza con el órgano de la conciencia colectiva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516450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4. Solidaridad orgánica debida a la división del trabajo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62000" y="404664"/>
            <a:ext cx="7543800" cy="3247256"/>
          </a:xfrm>
        </p:spPr>
        <p:txBody>
          <a:bodyPr/>
          <a:lstStyle/>
          <a:p>
            <a:r>
              <a:rPr lang="es-MX" dirty="0" smtClean="0"/>
              <a:t>Por diferenciación: analogía organicista, funciones que se complementan (</a:t>
            </a:r>
            <a:r>
              <a:rPr lang="es-MX" dirty="0" smtClean="0"/>
              <a:t>sociedad </a:t>
            </a:r>
            <a:r>
              <a:rPr lang="es-MX" dirty="0" smtClean="0"/>
              <a:t>moderna)</a:t>
            </a:r>
          </a:p>
          <a:p>
            <a:r>
              <a:rPr lang="es-MX" dirty="0" smtClean="0"/>
              <a:t>División política, administración, judicial y no sólo económica</a:t>
            </a:r>
          </a:p>
          <a:p>
            <a:r>
              <a:rPr lang="es-MX" dirty="0" smtClean="0"/>
              <a:t>Dos clases de solidaridad positiva: la que une al individuo y a la sociedad sin intermediarios y la que depende de la sociedad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3059832" y="292254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(Creencias)</a:t>
            </a:r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971600" y="328258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(Instituciones)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935133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2383160"/>
          </a:xfrm>
        </p:spPr>
        <p:txBody>
          <a:bodyPr/>
          <a:lstStyle/>
          <a:p>
            <a:r>
              <a:rPr lang="es-MX" dirty="0" smtClean="0"/>
              <a:t>La solidaridad orgánica nace de la división social del trabajo y su expresión es el derecho cooperativo o </a:t>
            </a:r>
            <a:r>
              <a:rPr lang="es-MX" dirty="0" err="1" smtClean="0"/>
              <a:t>restitutivo</a:t>
            </a:r>
            <a:endParaRPr lang="es-MX" dirty="0" smtClean="0"/>
          </a:p>
          <a:p>
            <a:r>
              <a:rPr lang="es-MX" dirty="0" smtClean="0"/>
              <a:t>El campo del derecho represivo se reduce: los lazos que se derivan de creencias y sentimientos son menos numerosos que los de la división del trabajo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3851920" y="2924944"/>
            <a:ext cx="4824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/>
              <a:t>Evolucionismo: División producto de una ley </a:t>
            </a:r>
            <a:r>
              <a:rPr lang="es-MX" sz="2000" dirty="0" smtClean="0"/>
              <a:t>natural, </a:t>
            </a:r>
            <a:r>
              <a:rPr lang="es-MX" sz="2000" dirty="0" smtClean="0"/>
              <a:t>su principal efecto la solidaridad</a:t>
            </a:r>
            <a:endParaRPr lang="es-MX" sz="2000" dirty="0"/>
          </a:p>
        </p:txBody>
      </p:sp>
      <p:sp>
        <p:nvSpPr>
          <p:cNvPr id="6" name="5 CuadroTexto"/>
          <p:cNvSpPr txBox="1"/>
          <p:nvPr/>
        </p:nvSpPr>
        <p:spPr>
          <a:xfrm>
            <a:off x="1259632" y="3864963"/>
            <a:ext cx="259228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/>
              <a:t>(Débil)</a:t>
            </a:r>
          </a:p>
          <a:p>
            <a:pPr algn="ctr"/>
            <a:r>
              <a:rPr lang="es-MX" sz="2000" dirty="0" smtClean="0"/>
              <a:t>Sol. mecánica</a:t>
            </a:r>
          </a:p>
          <a:p>
            <a:pPr algn="ctr"/>
            <a:r>
              <a:rPr lang="es-MX" sz="2000" dirty="0" smtClean="0"/>
              <a:t>(basado sentimientos )</a:t>
            </a:r>
          </a:p>
          <a:p>
            <a:pPr algn="ctr"/>
            <a:r>
              <a:rPr lang="es-MX" sz="2000" dirty="0" smtClean="0"/>
              <a:t>Fuertes</a:t>
            </a:r>
          </a:p>
          <a:p>
            <a:pPr algn="ctr"/>
            <a:endParaRPr lang="es-MX" sz="2000" dirty="0"/>
          </a:p>
          <a:p>
            <a:pPr algn="ctr"/>
            <a:endParaRPr lang="es-MX" sz="2000" dirty="0" smtClean="0"/>
          </a:p>
          <a:p>
            <a:pPr algn="ctr"/>
            <a:r>
              <a:rPr lang="es-MX" sz="2000" dirty="0" smtClean="0"/>
              <a:t>Derecho represivo</a:t>
            </a:r>
            <a:endParaRPr lang="es-MX" sz="2000" dirty="0"/>
          </a:p>
        </p:txBody>
      </p:sp>
      <p:sp>
        <p:nvSpPr>
          <p:cNvPr id="7" name="6 CuadroTexto"/>
          <p:cNvSpPr txBox="1"/>
          <p:nvPr/>
        </p:nvSpPr>
        <p:spPr>
          <a:xfrm>
            <a:off x="5148064" y="3861048"/>
            <a:ext cx="259228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/>
              <a:t>(Fuerte)</a:t>
            </a:r>
          </a:p>
          <a:p>
            <a:pPr algn="ctr"/>
            <a:r>
              <a:rPr lang="es-MX" sz="2000" dirty="0" smtClean="0"/>
              <a:t>Solidaridad </a:t>
            </a:r>
            <a:r>
              <a:rPr lang="es-MX" sz="2000" dirty="0" smtClean="0"/>
              <a:t>orgánica</a:t>
            </a:r>
          </a:p>
          <a:p>
            <a:pPr algn="ctr"/>
            <a:r>
              <a:rPr lang="es-MX" sz="2000" dirty="0" smtClean="0"/>
              <a:t>(basada división del trabajo)</a:t>
            </a:r>
          </a:p>
          <a:p>
            <a:pPr algn="ctr"/>
            <a:endParaRPr lang="es-MX" sz="2000" dirty="0"/>
          </a:p>
          <a:p>
            <a:pPr algn="ctr"/>
            <a:endParaRPr lang="es-MX" sz="2000" dirty="0" smtClean="0"/>
          </a:p>
          <a:p>
            <a:pPr algn="ctr"/>
            <a:r>
              <a:rPr lang="es-MX" sz="2000" dirty="0" smtClean="0"/>
              <a:t>Derecho cooperativo</a:t>
            </a:r>
            <a:endParaRPr lang="es-MX" sz="2000" dirty="0"/>
          </a:p>
        </p:txBody>
      </p:sp>
      <p:sp>
        <p:nvSpPr>
          <p:cNvPr id="8" name="7 CuadroTexto"/>
          <p:cNvSpPr txBox="1"/>
          <p:nvPr/>
        </p:nvSpPr>
        <p:spPr>
          <a:xfrm>
            <a:off x="2627784" y="522920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Expresión</a:t>
            </a:r>
            <a:endParaRPr lang="es-MX" dirty="0"/>
          </a:p>
        </p:txBody>
      </p:sp>
      <p:sp>
        <p:nvSpPr>
          <p:cNvPr id="9" name="8 CuadroTexto"/>
          <p:cNvSpPr txBox="1"/>
          <p:nvPr/>
        </p:nvSpPr>
        <p:spPr>
          <a:xfrm>
            <a:off x="6516216" y="522920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Expresión</a:t>
            </a:r>
            <a:endParaRPr lang="es-MX" dirty="0"/>
          </a:p>
        </p:txBody>
      </p:sp>
      <p:sp>
        <p:nvSpPr>
          <p:cNvPr id="10" name="9 Flecha abajo"/>
          <p:cNvSpPr/>
          <p:nvPr/>
        </p:nvSpPr>
        <p:spPr>
          <a:xfrm>
            <a:off x="2411760" y="5157192"/>
            <a:ext cx="2880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Flecha abajo"/>
          <p:cNvSpPr/>
          <p:nvPr/>
        </p:nvSpPr>
        <p:spPr>
          <a:xfrm>
            <a:off x="6300192" y="5157192"/>
            <a:ext cx="2880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Flecha derecha"/>
          <p:cNvSpPr/>
          <p:nvPr/>
        </p:nvSpPr>
        <p:spPr>
          <a:xfrm>
            <a:off x="4067944" y="4437112"/>
            <a:ext cx="100811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8324529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45</TotalTime>
  <Words>513</Words>
  <Application>Microsoft Office PowerPoint</Application>
  <PresentationFormat>Presentación en pantalla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NewsPrint</vt:lpstr>
      <vt:lpstr>La división del trabajo social</vt:lpstr>
      <vt:lpstr>La división del trabajo social</vt:lpstr>
      <vt:lpstr>Objetivos generales del texto</vt:lpstr>
      <vt:lpstr>1. Función de la división del trabajo social</vt:lpstr>
      <vt:lpstr>2. Metodología para estudiar lo anterior</vt:lpstr>
      <vt:lpstr>3. Solidaridad mecánica o por similitudes </vt:lpstr>
      <vt:lpstr>Diapositiva 7</vt:lpstr>
      <vt:lpstr>4. Solidaridad orgánica debida a la división del trabajo</vt:lpstr>
      <vt:lpstr>Diapositiva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división del trabajo social</dc:title>
  <dc:creator>UAM</dc:creator>
  <cp:lastModifiedBy>UAM-I</cp:lastModifiedBy>
  <cp:revision>8</cp:revision>
  <dcterms:created xsi:type="dcterms:W3CDTF">2013-04-02T17:21:59Z</dcterms:created>
  <dcterms:modified xsi:type="dcterms:W3CDTF">2013-04-03T19:25:02Z</dcterms:modified>
</cp:coreProperties>
</file>