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118F7DB-33AC-4BE0-8779-45706552BB02}" type="datetimeFigureOut">
              <a:rPr lang="es-ES" smtClean="0"/>
              <a:pPr/>
              <a:t>03/04/2013</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44BFE7B-D2D9-42AB-A3D8-BE9F2F33A26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118F7DB-33AC-4BE0-8779-45706552BB02}" type="datetimeFigureOut">
              <a:rPr lang="es-ES" smtClean="0"/>
              <a:pPr/>
              <a:t>03/04/2013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BFE7B-D2D9-42AB-A3D8-BE9F2F33A26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118F7DB-33AC-4BE0-8779-45706552BB02}" type="datetimeFigureOut">
              <a:rPr lang="es-ES" smtClean="0"/>
              <a:pPr/>
              <a:t>03/04/2013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44BFE7B-D2D9-42AB-A3D8-BE9F2F33A26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118F7DB-33AC-4BE0-8779-45706552BB02}" type="datetimeFigureOut">
              <a:rPr lang="es-ES" smtClean="0"/>
              <a:pPr/>
              <a:t>03/04/2013</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F44BFE7B-D2D9-42AB-A3D8-BE9F2F33A26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118F7DB-33AC-4BE0-8779-45706552BB02}" type="datetimeFigureOut">
              <a:rPr lang="es-ES" smtClean="0"/>
              <a:pPr/>
              <a:t>03/04/2013</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F44BFE7B-D2D9-42AB-A3D8-BE9F2F33A26E}"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118F7DB-33AC-4BE0-8779-45706552BB02}" type="datetimeFigureOut">
              <a:rPr lang="es-ES" smtClean="0"/>
              <a:pPr/>
              <a:t>03/04/2013</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F44BFE7B-D2D9-42AB-A3D8-BE9F2F33A26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118F7DB-33AC-4BE0-8779-45706552BB02}" type="datetimeFigureOut">
              <a:rPr lang="es-ES" smtClean="0"/>
              <a:pPr/>
              <a:t>03/04/2013</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F44BFE7B-D2D9-42AB-A3D8-BE9F2F33A26E}"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118F7DB-33AC-4BE0-8779-45706552BB02}" type="datetimeFigureOut">
              <a:rPr lang="es-ES" smtClean="0"/>
              <a:pPr/>
              <a:t>03/04/2013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44BFE7B-D2D9-42AB-A3D8-BE9F2F33A26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118F7DB-33AC-4BE0-8779-45706552BB02}" type="datetimeFigureOut">
              <a:rPr lang="es-ES" smtClean="0"/>
              <a:pPr/>
              <a:t>03/04/2013</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F44BFE7B-D2D9-42AB-A3D8-BE9F2F33A26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118F7DB-33AC-4BE0-8779-45706552BB02}" type="datetimeFigureOut">
              <a:rPr lang="es-ES" smtClean="0"/>
              <a:pPr/>
              <a:t>03/04/2013</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F44BFE7B-D2D9-42AB-A3D8-BE9F2F33A26E}"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118F7DB-33AC-4BE0-8779-45706552BB02}" type="datetimeFigureOut">
              <a:rPr lang="es-ES" smtClean="0"/>
              <a:pPr/>
              <a:t>03/04/2013</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F44BFE7B-D2D9-42AB-A3D8-BE9F2F33A26E}"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18F7DB-33AC-4BE0-8779-45706552BB02}" type="datetimeFigureOut">
              <a:rPr lang="es-ES" smtClean="0"/>
              <a:pPr/>
              <a:t>03/04/2013</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44BFE7B-D2D9-42AB-A3D8-BE9F2F33A26E}"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Weber, Economía y sociedad</a:t>
            </a:r>
            <a:endParaRPr lang="es-ES" dirty="0"/>
          </a:p>
        </p:txBody>
      </p:sp>
      <p:sp>
        <p:nvSpPr>
          <p:cNvPr id="3" name="2 Subtítulo"/>
          <p:cNvSpPr>
            <a:spLocks noGrp="1"/>
          </p:cNvSpPr>
          <p:nvPr>
            <p:ph type="subTitle" idx="1"/>
          </p:nvPr>
        </p:nvSpPr>
        <p:spPr/>
        <p:txBody>
          <a:bodyPr/>
          <a:lstStyle/>
          <a:p>
            <a:r>
              <a:rPr lang="es-MX" dirty="0" smtClean="0"/>
              <a:t>Dr. Enrique de la Garza Toledo</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1341882" indent="-857250">
              <a:buFont typeface="+mj-lt"/>
              <a:buAutoNum type="romanUcPeriod" startAt="2"/>
            </a:pPr>
            <a:r>
              <a:rPr lang="es-MX" dirty="0" smtClean="0"/>
              <a:t>Legitimidad: Validez de un orden</a:t>
            </a:r>
            <a:endParaRPr lang="es-ES" dirty="0"/>
          </a:p>
        </p:txBody>
      </p:sp>
      <p:sp>
        <p:nvSpPr>
          <p:cNvPr id="3" name="2 Marcador de contenido"/>
          <p:cNvSpPr>
            <a:spLocks noGrp="1"/>
          </p:cNvSpPr>
          <p:nvPr>
            <p:ph idx="1"/>
          </p:nvPr>
        </p:nvSpPr>
        <p:spPr>
          <a:xfrm>
            <a:off x="457200" y="2098832"/>
            <a:ext cx="8229600" cy="1258160"/>
          </a:xfrm>
        </p:spPr>
        <p:txBody>
          <a:bodyPr/>
          <a:lstStyle/>
          <a:p>
            <a:pPr marL="635508" indent="-571500">
              <a:buFont typeface="+mj-lt"/>
              <a:buAutoNum type="romanUcPeriod"/>
            </a:pPr>
            <a:r>
              <a:rPr lang="es-MX" dirty="0" smtClean="0"/>
              <a:t>La legitimidad de un orden puede garantizarse</a:t>
            </a:r>
          </a:p>
          <a:p>
            <a:pPr marL="635508" indent="-571500">
              <a:buFont typeface="+mj-lt"/>
              <a:buAutoNum type="romanUcPeriod"/>
            </a:pPr>
            <a:endParaRPr lang="es-ES" dirty="0"/>
          </a:p>
        </p:txBody>
      </p:sp>
      <p:sp>
        <p:nvSpPr>
          <p:cNvPr id="4" name="3 CuadroTexto"/>
          <p:cNvSpPr txBox="1"/>
          <p:nvPr/>
        </p:nvSpPr>
        <p:spPr>
          <a:xfrm>
            <a:off x="1187624" y="3789040"/>
            <a:ext cx="3744416" cy="461665"/>
          </a:xfrm>
          <a:prstGeom prst="rect">
            <a:avLst/>
          </a:prstGeom>
          <a:noFill/>
        </p:spPr>
        <p:txBody>
          <a:bodyPr wrap="square" rtlCol="0">
            <a:spAutoFit/>
          </a:bodyPr>
          <a:lstStyle/>
          <a:p>
            <a:pPr marL="514350" indent="-514350">
              <a:buFont typeface="+mj-lt"/>
              <a:buAutoNum type="romanLcPeriod"/>
            </a:pPr>
            <a:r>
              <a:rPr lang="es-MX" sz="2400" dirty="0" smtClean="0"/>
              <a:t>De manera íntima</a:t>
            </a:r>
            <a:endParaRPr lang="es-ES" sz="2400" dirty="0"/>
          </a:p>
        </p:txBody>
      </p:sp>
      <p:sp>
        <p:nvSpPr>
          <p:cNvPr id="5" name="4 CuadroTexto"/>
          <p:cNvSpPr txBox="1"/>
          <p:nvPr/>
        </p:nvSpPr>
        <p:spPr>
          <a:xfrm>
            <a:off x="1187624" y="5199583"/>
            <a:ext cx="5256584" cy="461665"/>
          </a:xfrm>
          <a:prstGeom prst="rect">
            <a:avLst/>
          </a:prstGeom>
          <a:noFill/>
        </p:spPr>
        <p:txBody>
          <a:bodyPr wrap="square" rtlCol="0">
            <a:spAutoFit/>
          </a:bodyPr>
          <a:lstStyle/>
          <a:p>
            <a:pPr marL="514350" indent="-514350">
              <a:buFont typeface="+mj-lt"/>
              <a:buAutoNum type="romanLcPeriod" startAt="2"/>
            </a:pPr>
            <a:r>
              <a:rPr lang="es-MX" sz="2400" dirty="0" smtClean="0"/>
              <a:t>Racional con arreglo </a:t>
            </a:r>
            <a:r>
              <a:rPr lang="es-MX" sz="2400" dirty="0" smtClean="0"/>
              <a:t>a fines</a:t>
            </a:r>
            <a:endParaRPr lang="es-ES" sz="2400" dirty="0"/>
          </a:p>
        </p:txBody>
      </p:sp>
      <p:sp>
        <p:nvSpPr>
          <p:cNvPr id="6" name="5 CuadroTexto"/>
          <p:cNvSpPr txBox="1"/>
          <p:nvPr/>
        </p:nvSpPr>
        <p:spPr>
          <a:xfrm>
            <a:off x="5004048" y="3212976"/>
            <a:ext cx="4139952" cy="1569660"/>
          </a:xfrm>
          <a:prstGeom prst="rect">
            <a:avLst/>
          </a:prstGeom>
          <a:noFill/>
        </p:spPr>
        <p:txBody>
          <a:bodyPr wrap="square" rtlCol="0">
            <a:spAutoFit/>
          </a:bodyPr>
          <a:lstStyle/>
          <a:p>
            <a:pPr marL="514350" indent="-514350"/>
            <a:r>
              <a:rPr lang="es-MX" sz="2400" dirty="0" smtClean="0"/>
              <a:t>Afectiva</a:t>
            </a:r>
          </a:p>
          <a:p>
            <a:pPr marL="514350" indent="-514350"/>
            <a:r>
              <a:rPr lang="es-MX" sz="2400" dirty="0" smtClean="0"/>
              <a:t>Racional con arreglo </a:t>
            </a:r>
            <a:r>
              <a:rPr lang="es-MX" sz="2400" dirty="0" smtClean="0"/>
              <a:t>a fines</a:t>
            </a:r>
            <a:endParaRPr lang="es-MX" sz="2400" dirty="0" smtClean="0"/>
          </a:p>
          <a:p>
            <a:pPr marL="514350" indent="-514350"/>
            <a:r>
              <a:rPr lang="es-MX" sz="2400" dirty="0" smtClean="0"/>
              <a:t>Tradición: Siempre existió</a:t>
            </a:r>
            <a:endParaRPr lang="es-ES" sz="2400" dirty="0"/>
          </a:p>
        </p:txBody>
      </p:sp>
      <p:sp>
        <p:nvSpPr>
          <p:cNvPr id="7" name="6 Abrir llave"/>
          <p:cNvSpPr/>
          <p:nvPr/>
        </p:nvSpPr>
        <p:spPr>
          <a:xfrm>
            <a:off x="4572000" y="3212976"/>
            <a:ext cx="504056" cy="1584176"/>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69168"/>
            <a:ext cx="8229600" cy="6300192"/>
          </a:xfrm>
        </p:spPr>
        <p:txBody>
          <a:bodyPr/>
          <a:lstStyle/>
          <a:p>
            <a:pPr marL="635508" indent="-571500">
              <a:buFont typeface="+mj-lt"/>
              <a:buAutoNum type="romanUcPeriod" startAt="2"/>
            </a:pPr>
            <a:r>
              <a:rPr lang="es-MX" dirty="0" smtClean="0"/>
              <a:t>Poder: Probabilidad de imponer la voluntad, dentro de una relación social, aún contra toda resistencia</a:t>
            </a:r>
          </a:p>
          <a:p>
            <a:pPr marL="635508" indent="-571500">
              <a:buNone/>
            </a:pPr>
            <a:r>
              <a:rPr lang="es-MX" dirty="0" smtClean="0"/>
              <a:t>	Dominación: Probabilidad de encontrar obediencia a un mandato</a:t>
            </a:r>
          </a:p>
          <a:p>
            <a:pPr marL="635508" indent="-571500">
              <a:buNone/>
            </a:pPr>
            <a:r>
              <a:rPr lang="es-MX" dirty="0" smtClean="0"/>
              <a:t>	Estado: Un instituto </a:t>
            </a:r>
            <a:r>
              <a:rPr lang="es-MX" dirty="0" smtClean="0"/>
              <a:t>político </a:t>
            </a:r>
            <a:r>
              <a:rPr lang="es-MX" dirty="0" smtClean="0"/>
              <a:t>(validez de sus ordenaciones en un ámbito geográfico está garantizado por la amenaza de la aplicación de la fuerza física por su cuadro administrativo), que tiene el monopolio legítimo de la coacción física para el mantenimiento del orden vigente</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894976"/>
          </a:xfrm>
        </p:spPr>
        <p:txBody>
          <a:bodyPr/>
          <a:lstStyle/>
          <a:p>
            <a:pPr marL="1341882" indent="-857250">
              <a:buFont typeface="+mj-lt"/>
              <a:buAutoNum type="romanUcPeriod" startAt="3"/>
            </a:pPr>
            <a:r>
              <a:rPr lang="es-MX" dirty="0" smtClean="0"/>
              <a:t>Formas de legitimidad</a:t>
            </a:r>
            <a:endParaRPr lang="es-ES" dirty="0"/>
          </a:p>
        </p:txBody>
      </p:sp>
      <p:sp>
        <p:nvSpPr>
          <p:cNvPr id="3" name="2 Marcador de contenido"/>
          <p:cNvSpPr>
            <a:spLocks noGrp="1"/>
          </p:cNvSpPr>
          <p:nvPr>
            <p:ph idx="1"/>
          </p:nvPr>
        </p:nvSpPr>
        <p:spPr>
          <a:xfrm>
            <a:off x="457200" y="1017240"/>
            <a:ext cx="8229600" cy="5580112"/>
          </a:xfrm>
        </p:spPr>
        <p:txBody>
          <a:bodyPr/>
          <a:lstStyle/>
          <a:p>
            <a:r>
              <a:rPr lang="es-MX" dirty="0" smtClean="0"/>
              <a:t>La naturaleza de los motivos que aseguran la dominación dan el tipo </a:t>
            </a:r>
          </a:p>
          <a:p>
            <a:r>
              <a:rPr lang="es-MX" dirty="0" smtClean="0"/>
              <a:t>Todas buscan la creencia en su “legitimidad”</a:t>
            </a:r>
          </a:p>
          <a:p>
            <a:pPr marL="635508" indent="-571500">
              <a:buFont typeface="+mj-lt"/>
              <a:buAutoNum type="romanUcPeriod"/>
            </a:pPr>
            <a:r>
              <a:rPr lang="es-MX" dirty="0" smtClean="0"/>
              <a:t>Tres tipos puros de dominación legítima</a:t>
            </a:r>
          </a:p>
          <a:p>
            <a:pPr marL="1010412" lvl="1" indent="-571500">
              <a:buFont typeface="+mj-lt"/>
              <a:buAutoNum type="alphaLcParenR"/>
            </a:pPr>
            <a:r>
              <a:rPr lang="es-MX" dirty="0" smtClean="0"/>
              <a:t>Racional: Creencia en la legalidad de los ordenamientos y derechos de mando de los que ejercen la autoridad</a:t>
            </a:r>
          </a:p>
          <a:p>
            <a:pPr marL="1010412" lvl="1" indent="-571500">
              <a:buFont typeface="+mj-lt"/>
              <a:buAutoNum type="alphaLcParenR"/>
            </a:pPr>
            <a:r>
              <a:rPr lang="es-MX" dirty="0" smtClean="0"/>
              <a:t>Tradicional: Creencia en la santidad de las tradiciones</a:t>
            </a:r>
          </a:p>
          <a:p>
            <a:pPr marL="1010412" lvl="1" indent="-571500">
              <a:buFont typeface="+mj-lt"/>
              <a:buAutoNum type="alphaLcParenR"/>
            </a:pPr>
            <a:r>
              <a:rPr lang="es-MX" dirty="0" smtClean="0"/>
              <a:t>Carismática: Carisma, capacidades extraordinarias del líder</a:t>
            </a:r>
          </a:p>
          <a:p>
            <a:pPr marL="1010412" lvl="1" indent="-571500">
              <a:buFont typeface="+mj-lt"/>
              <a:buAutoNum type="alphaLcParenR"/>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Conceptos sociológicos fundamentales</a:t>
            </a:r>
            <a:endParaRPr lang="es-ES" dirty="0"/>
          </a:p>
        </p:txBody>
      </p:sp>
      <p:sp>
        <p:nvSpPr>
          <p:cNvPr id="3" name="2 Marcador de contenido"/>
          <p:cNvSpPr>
            <a:spLocks noGrp="1"/>
          </p:cNvSpPr>
          <p:nvPr>
            <p:ph idx="1"/>
          </p:nvPr>
        </p:nvSpPr>
        <p:spPr>
          <a:xfrm>
            <a:off x="457200" y="1882808"/>
            <a:ext cx="8229600" cy="4210488"/>
          </a:xfrm>
        </p:spPr>
        <p:txBody>
          <a:bodyPr/>
          <a:lstStyle/>
          <a:p>
            <a:pPr marL="578358" indent="-514350">
              <a:buFont typeface="+mj-lt"/>
              <a:buAutoNum type="arabicPeriod"/>
            </a:pPr>
            <a:r>
              <a:rPr lang="es-MX" dirty="0" smtClean="0"/>
              <a:t>Concepto de sociología y significado de la acción social</a:t>
            </a:r>
          </a:p>
          <a:p>
            <a:pPr marL="953262" lvl="1" indent="-514350">
              <a:buFont typeface="Wingdings" pitchFamily="2" charset="2"/>
              <a:buChar char="ü"/>
            </a:pPr>
            <a:r>
              <a:rPr lang="es-MX" dirty="0" smtClean="0"/>
              <a:t>Ciencia que entiende, interpretándola, la acción social para explicarla causalmente</a:t>
            </a:r>
          </a:p>
          <a:p>
            <a:pPr marL="953262" lvl="1" indent="-514350">
              <a:buFont typeface="Wingdings" pitchFamily="2" charset="2"/>
              <a:buChar char="ü"/>
            </a:pPr>
            <a:r>
              <a:rPr lang="es-MX" dirty="0" smtClean="0"/>
              <a:t>Acción: Conducta humana, siempre que los sujetos de la acción enlacen en ella un sentido subjetivo; el sentido mentado por un sujeto está referido a la conducta de otros.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4536504"/>
          </a:xfrm>
        </p:spPr>
        <p:txBody>
          <a:bodyPr/>
          <a:lstStyle/>
          <a:p>
            <a:pPr marL="578358" indent="-514350">
              <a:buFont typeface="+mj-lt"/>
              <a:buAutoNum type="arabicPeriod" startAt="2"/>
            </a:pPr>
            <a:r>
              <a:rPr lang="es-MX" dirty="0" smtClean="0"/>
              <a:t>Sentido mentado y subjetivo</a:t>
            </a:r>
          </a:p>
          <a:p>
            <a:pPr marL="953262" lvl="1" indent="-514350">
              <a:buFont typeface="+mj-lt"/>
              <a:buAutoNum type="alphaLcParenR"/>
            </a:pPr>
            <a:r>
              <a:rPr lang="es-MX" dirty="0" smtClean="0"/>
              <a:t>Existente de hecho</a:t>
            </a:r>
          </a:p>
          <a:p>
            <a:pPr marL="953262" lvl="1" indent="-514350">
              <a:buFont typeface="+mj-lt"/>
              <a:buAutoNum type="alphaLcParenR"/>
            </a:pPr>
            <a:r>
              <a:rPr lang="es-MX" dirty="0" smtClean="0"/>
              <a:t>O construido en un tipo ideal</a:t>
            </a:r>
          </a:p>
          <a:p>
            <a:pPr marL="578358" indent="-514350">
              <a:buFont typeface="+mj-lt"/>
              <a:buAutoNum type="arabicPeriod" startAt="2"/>
            </a:pPr>
            <a:r>
              <a:rPr lang="es-MX" dirty="0" smtClean="0"/>
              <a:t>La “evidencia” de la interpretación puede ser racional o </a:t>
            </a:r>
            <a:r>
              <a:rPr lang="es-MX" dirty="0" err="1" smtClean="0"/>
              <a:t>endopática</a:t>
            </a:r>
            <a:r>
              <a:rPr lang="es-MX" dirty="0" smtClean="0"/>
              <a:t> (afectiva, artística)</a:t>
            </a:r>
          </a:p>
          <a:p>
            <a:pPr marL="578358" indent="-514350">
              <a:buNone/>
            </a:pPr>
            <a:r>
              <a:rPr lang="es-MX" dirty="0" smtClean="0"/>
              <a:t>	El grado máximo de evidencia es lo racional como arreglo afines.</a:t>
            </a:r>
          </a:p>
          <a:p>
            <a:pPr marL="578358" indent="-514350">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229600" cy="6336704"/>
          </a:xfrm>
        </p:spPr>
        <p:txBody>
          <a:bodyPr>
            <a:normAutofit/>
          </a:bodyPr>
          <a:lstStyle/>
          <a:p>
            <a:pPr marL="578358" indent="-514350">
              <a:buFont typeface="+mj-lt"/>
              <a:buAutoNum type="arabicPeriod" startAt="4"/>
            </a:pPr>
            <a:r>
              <a:rPr lang="es-MX" dirty="0" smtClean="0"/>
              <a:t>El método científico: Usa tipos y considera lo irracional como desviaciones de un desarrollo racional con arreglo </a:t>
            </a:r>
            <a:r>
              <a:rPr lang="es-MX" dirty="0" smtClean="0"/>
              <a:t>a fines</a:t>
            </a:r>
            <a:endParaRPr lang="es-MX" dirty="0" smtClean="0"/>
          </a:p>
          <a:p>
            <a:pPr marL="578358" indent="-514350">
              <a:buFont typeface="+mj-lt"/>
              <a:buAutoNum type="arabicPeriod" startAt="4"/>
            </a:pPr>
            <a:endParaRPr lang="es-MX" dirty="0" smtClean="0"/>
          </a:p>
          <a:p>
            <a:pPr marL="578358" indent="-514350">
              <a:buFont typeface="+mj-lt"/>
              <a:buAutoNum type="arabicPeriod" startAt="4"/>
            </a:pPr>
            <a:endParaRPr lang="es-MX" dirty="0" smtClean="0"/>
          </a:p>
          <a:p>
            <a:pPr marL="578358" indent="-514350">
              <a:buFont typeface="+mj-lt"/>
              <a:buAutoNum type="arabicPeriod" startAt="4"/>
            </a:pPr>
            <a:endParaRPr lang="es-MX" sz="1800" dirty="0" smtClean="0"/>
          </a:p>
          <a:p>
            <a:pPr marL="578358" indent="-514350">
              <a:buNone/>
            </a:pPr>
            <a:r>
              <a:rPr lang="es-MX" sz="2000" dirty="0" smtClean="0"/>
              <a:t>Ejemplo: Un pánico bursátil</a:t>
            </a:r>
          </a:p>
          <a:p>
            <a:pPr marL="578358" indent="-514350">
              <a:buNone/>
            </a:pPr>
            <a:endParaRPr lang="es-MX" sz="2000" dirty="0" smtClean="0"/>
          </a:p>
          <a:p>
            <a:pPr marL="578358" indent="-514350">
              <a:buNone/>
            </a:pPr>
            <a:endParaRPr lang="es-MX" sz="2000" dirty="0" smtClean="0"/>
          </a:p>
          <a:p>
            <a:pPr marL="578358" indent="-514350">
              <a:buNone/>
            </a:pPr>
            <a:endParaRPr lang="es-MX" sz="2000" dirty="0" smtClean="0"/>
          </a:p>
          <a:p>
            <a:pPr marL="578358" indent="-514350">
              <a:buNone/>
            </a:pPr>
            <a:endParaRPr lang="es-MX" sz="2000" dirty="0" smtClean="0"/>
          </a:p>
          <a:p>
            <a:pPr marL="578358" indent="-514350">
              <a:buFont typeface="Wingdings" pitchFamily="2" charset="2"/>
              <a:buChar char="ü"/>
            </a:pPr>
            <a:r>
              <a:rPr lang="es-MX" sz="2000" dirty="0" smtClean="0"/>
              <a:t> </a:t>
            </a:r>
            <a:r>
              <a:rPr lang="es-MX" dirty="0" smtClean="0"/>
              <a:t>Esto no es la realidad sino solo un recurso metódico</a:t>
            </a:r>
            <a:endParaRPr lang="es-ES" dirty="0"/>
          </a:p>
        </p:txBody>
      </p:sp>
      <p:sp>
        <p:nvSpPr>
          <p:cNvPr id="5" name="4 CuadroTexto"/>
          <p:cNvSpPr txBox="1"/>
          <p:nvPr/>
        </p:nvSpPr>
        <p:spPr>
          <a:xfrm>
            <a:off x="4499992" y="2766407"/>
            <a:ext cx="4356992" cy="2246769"/>
          </a:xfrm>
          <a:prstGeom prst="rect">
            <a:avLst/>
          </a:prstGeom>
          <a:noFill/>
        </p:spPr>
        <p:txBody>
          <a:bodyPr wrap="square" rtlCol="0">
            <a:spAutoFit/>
          </a:bodyPr>
          <a:lstStyle/>
          <a:p>
            <a:pPr marL="457200" indent="-457200">
              <a:buFont typeface="+mj-lt"/>
              <a:buAutoNum type="arabicPeriod"/>
            </a:pPr>
            <a:r>
              <a:rPr lang="es-MX" sz="2000" dirty="0" smtClean="0"/>
              <a:t>Investigarlo como si se tuviera pleno conocimiento de todas las circunstancias e </a:t>
            </a:r>
            <a:r>
              <a:rPr lang="es-MX" sz="2000" dirty="0" smtClean="0"/>
              <a:t>intenciones,  </a:t>
            </a:r>
            <a:r>
              <a:rPr lang="es-MX" sz="2000" dirty="0" smtClean="0"/>
              <a:t>como si la elección de los medios </a:t>
            </a:r>
            <a:r>
              <a:rPr lang="es-MX" sz="2000" dirty="0" smtClean="0">
                <a:solidFill>
                  <a:srgbClr val="FFFF00"/>
                </a:solidFill>
              </a:rPr>
              <a:t>fuese </a:t>
            </a:r>
            <a:r>
              <a:rPr lang="es-MX" sz="2000" dirty="0">
                <a:solidFill>
                  <a:srgbClr val="FFFF00"/>
                </a:solidFill>
              </a:rPr>
              <a:t>r</a:t>
            </a:r>
            <a:r>
              <a:rPr lang="es-MX" sz="2000" dirty="0" smtClean="0">
                <a:solidFill>
                  <a:srgbClr val="FFFF00"/>
                </a:solidFill>
              </a:rPr>
              <a:t>acional</a:t>
            </a:r>
            <a:r>
              <a:rPr lang="es-MX" sz="2000" dirty="0" smtClean="0"/>
              <a:t>   </a:t>
            </a:r>
            <a:r>
              <a:rPr lang="es-MX" sz="2000" dirty="0" smtClean="0"/>
              <a:t>con arreglo </a:t>
            </a:r>
            <a:r>
              <a:rPr lang="es-MX" sz="2000" dirty="0" smtClean="0"/>
              <a:t>a fines</a:t>
            </a:r>
            <a:endParaRPr lang="es-MX" sz="2000" dirty="0" smtClean="0"/>
          </a:p>
          <a:p>
            <a:pPr marL="457200" indent="-457200">
              <a:buFont typeface="+mj-lt"/>
              <a:buAutoNum type="arabicPeriod"/>
            </a:pPr>
            <a:r>
              <a:rPr lang="es-MX" sz="2000" dirty="0" smtClean="0"/>
              <a:t>Las desviaciones irracionales</a:t>
            </a:r>
            <a:endParaRPr lang="es-ES" sz="2000" dirty="0"/>
          </a:p>
        </p:txBody>
      </p:sp>
      <p:sp>
        <p:nvSpPr>
          <p:cNvPr id="6" name="5 Abrir llave"/>
          <p:cNvSpPr/>
          <p:nvPr/>
        </p:nvSpPr>
        <p:spPr>
          <a:xfrm>
            <a:off x="3923928" y="2708920"/>
            <a:ext cx="504056" cy="2376264"/>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91224"/>
            <a:ext cx="8229600" cy="6050144"/>
          </a:xfrm>
        </p:spPr>
        <p:txBody>
          <a:bodyPr/>
          <a:lstStyle/>
          <a:p>
            <a:pPr marL="578358" indent="-514350">
              <a:buFont typeface="+mj-lt"/>
              <a:buAutoNum type="arabicPeriod" startAt="5"/>
            </a:pPr>
            <a:r>
              <a:rPr lang="es-MX" dirty="0" smtClean="0"/>
              <a:t>Comprensión: </a:t>
            </a:r>
          </a:p>
          <a:p>
            <a:pPr marL="953262" lvl="1" indent="-514350">
              <a:buFont typeface="+mj-lt"/>
              <a:buAutoNum type="arabicParenR"/>
            </a:pPr>
            <a:r>
              <a:rPr lang="es-MX" dirty="0" smtClean="0"/>
              <a:t>La comprensión actual del sentido en una acción </a:t>
            </a:r>
          </a:p>
          <a:p>
            <a:pPr marL="953262" lvl="1" indent="-514350">
              <a:buFont typeface="+mj-lt"/>
              <a:buAutoNum type="arabicParenR"/>
            </a:pPr>
            <a:r>
              <a:rPr lang="es-MX" dirty="0" smtClean="0"/>
              <a:t>Comprensión explicativa, por sus motivos, conexiones de sentido = explicación</a:t>
            </a:r>
          </a:p>
          <a:p>
            <a:pPr marL="953262" lvl="1" indent="-514350">
              <a:buFont typeface="+mj-lt"/>
              <a:buAutoNum type="arabicParenR"/>
            </a:pPr>
            <a:endParaRPr lang="es-MX" dirty="0" smtClean="0"/>
          </a:p>
          <a:p>
            <a:pPr marL="893763" lvl="1" indent="6350">
              <a:buNone/>
            </a:pPr>
            <a:r>
              <a:rPr lang="es-MX" dirty="0" smtClean="0"/>
              <a:t>	    captación interpretativa de sentido</a:t>
            </a:r>
          </a:p>
          <a:p>
            <a:pPr marL="893763" lvl="1" indent="6350">
              <a:buNone/>
            </a:pPr>
            <a:r>
              <a:rPr lang="es-MX" dirty="0" smtClean="0"/>
              <a:t>	 </a:t>
            </a:r>
          </a:p>
          <a:p>
            <a:pPr marL="893763" lvl="1" indent="6350">
              <a:buNone/>
            </a:pPr>
            <a:r>
              <a:rPr lang="es-MX" dirty="0" smtClean="0"/>
              <a:t>	    interpretación causal (sólo como  </a:t>
            </a:r>
          </a:p>
          <a:p>
            <a:pPr marL="893763" lvl="1" indent="6350">
              <a:buNone/>
            </a:pPr>
            <a:r>
              <a:rPr lang="es-MX" dirty="0" smtClean="0"/>
              <a:t>    hipótesis)</a:t>
            </a:r>
            <a:endParaRPr lang="es-ES" dirty="0"/>
          </a:p>
        </p:txBody>
      </p:sp>
      <p:cxnSp>
        <p:nvCxnSpPr>
          <p:cNvPr id="5" name="4 Conector recto"/>
          <p:cNvCxnSpPr/>
          <p:nvPr/>
        </p:nvCxnSpPr>
        <p:spPr>
          <a:xfrm>
            <a:off x="1053952" y="3643552"/>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1053952" y="3795952"/>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1053952" y="4571272"/>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1053952" y="4723672"/>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1125960" y="4435640"/>
            <a:ext cx="144016" cy="432048"/>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7452320" y="3224278"/>
            <a:ext cx="1728192" cy="923330"/>
          </a:xfrm>
          <a:prstGeom prst="rect">
            <a:avLst/>
          </a:prstGeom>
          <a:noFill/>
        </p:spPr>
        <p:txBody>
          <a:bodyPr wrap="square" rtlCol="0">
            <a:spAutoFit/>
          </a:bodyPr>
          <a:lstStyle/>
          <a:p>
            <a:r>
              <a:rPr lang="es-MX" dirty="0" smtClean="0"/>
              <a:t>En la acción particular</a:t>
            </a:r>
          </a:p>
          <a:p>
            <a:r>
              <a:rPr lang="es-MX" dirty="0" smtClean="0"/>
              <a:t>Tipos ideales</a:t>
            </a:r>
            <a:endParaRPr lang="es-ES" dirty="0"/>
          </a:p>
        </p:txBody>
      </p:sp>
      <p:sp>
        <p:nvSpPr>
          <p:cNvPr id="13" name="12 Abrir llave"/>
          <p:cNvSpPr/>
          <p:nvPr/>
        </p:nvSpPr>
        <p:spPr>
          <a:xfrm>
            <a:off x="7236296" y="3212976"/>
            <a:ext cx="288032" cy="936104"/>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620688"/>
            <a:ext cx="8507288" cy="6192688"/>
          </a:xfrm>
        </p:spPr>
        <p:txBody>
          <a:bodyPr/>
          <a:lstStyle/>
          <a:p>
            <a:pPr marL="578358" indent="-514350">
              <a:buFont typeface="+mj-lt"/>
              <a:buAutoNum type="arabicPeriod" startAt="6"/>
            </a:pPr>
            <a:r>
              <a:rPr lang="es-MX" dirty="0" smtClean="0"/>
              <a:t>Explicación causal: Una sucesión de hechos es “causalmente adecuada” cuando por reglas de experiencia exista la probabilidad de que siempre transcurra de igual manera (regla de probabilidad)</a:t>
            </a:r>
          </a:p>
          <a:p>
            <a:pPr marL="578358" indent="-514350">
              <a:buNone/>
            </a:pPr>
            <a:r>
              <a:rPr lang="es-MX" dirty="0" smtClean="0"/>
              <a:t>	[Una probabilidad estadística        falta adecuación de sentido]</a:t>
            </a:r>
          </a:p>
          <a:p>
            <a:pPr marL="578358" indent="-514350">
              <a:buNone/>
            </a:pPr>
            <a:r>
              <a:rPr lang="es-MX" dirty="0" smtClean="0"/>
              <a:t>	Sólo las regularidades estadísticas con sentido mentado comprensible       leyes sociológicas </a:t>
            </a:r>
          </a:p>
          <a:p>
            <a:pPr marL="578358" indent="-514350">
              <a:buFont typeface="+mj-lt"/>
              <a:buAutoNum type="arabicPeriod" startAt="6"/>
            </a:pPr>
            <a:endParaRPr lang="es-ES" dirty="0"/>
          </a:p>
        </p:txBody>
      </p:sp>
      <p:cxnSp>
        <p:nvCxnSpPr>
          <p:cNvPr id="4" name="3 Conector recto"/>
          <p:cNvCxnSpPr/>
          <p:nvPr/>
        </p:nvCxnSpPr>
        <p:spPr>
          <a:xfrm>
            <a:off x="6516216" y="3636640"/>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 name="4 Conector recto"/>
          <p:cNvCxnSpPr/>
          <p:nvPr/>
        </p:nvCxnSpPr>
        <p:spPr>
          <a:xfrm>
            <a:off x="6516216" y="3789040"/>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flipV="1">
            <a:off x="6588224" y="3501008"/>
            <a:ext cx="144016" cy="432048"/>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6804248" y="5148808"/>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6804248" y="5301208"/>
            <a:ext cx="360040" cy="0"/>
          </a:xfrm>
          <a:prstGeom prst="line">
            <a:avLst/>
          </a:prstGeom>
          <a:ln w="317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472608"/>
          </a:xfrm>
        </p:spPr>
        <p:txBody>
          <a:bodyPr/>
          <a:lstStyle/>
          <a:p>
            <a:pPr marL="578358" indent="-514350">
              <a:buFont typeface="+mj-lt"/>
              <a:buAutoNum type="arabicPeriod" startAt="7"/>
            </a:pPr>
            <a:r>
              <a:rPr lang="es-MX" dirty="0" smtClean="0"/>
              <a:t>Tipo ideal</a:t>
            </a:r>
          </a:p>
          <a:p>
            <a:pPr marL="953262" lvl="1" indent="-514350">
              <a:buFont typeface="Wingdings" pitchFamily="2" charset="2"/>
              <a:buChar char="ü"/>
            </a:pPr>
            <a:r>
              <a:rPr lang="es-MX" dirty="0" smtClean="0"/>
              <a:t>También se trabaja con tipos promedio</a:t>
            </a:r>
          </a:p>
          <a:p>
            <a:pPr marL="953262" lvl="1" indent="-514350">
              <a:buFont typeface="Wingdings" pitchFamily="2" charset="2"/>
              <a:buChar char="ü"/>
            </a:pPr>
            <a:r>
              <a:rPr lang="es-MX" dirty="0" smtClean="0"/>
              <a:t>Los tipos ideales pueden ser racionales e irracionales (la mayoría racionales) pero siempre con adecuación de sentido</a:t>
            </a:r>
          </a:p>
          <a:p>
            <a:pPr marL="578358" indent="-514350">
              <a:buFont typeface="+mj-lt"/>
              <a:buAutoNum type="arabicPeriod" startAt="7"/>
            </a:pPr>
            <a:r>
              <a:rPr lang="es-MX" dirty="0" smtClean="0"/>
              <a:t>Concepto de acción social</a:t>
            </a:r>
          </a:p>
          <a:p>
            <a:pPr marL="953262" lvl="1" indent="-514350">
              <a:buFont typeface="+mj-lt"/>
              <a:buAutoNum type="arabicParenR"/>
            </a:pPr>
            <a:r>
              <a:rPr lang="es-MX" dirty="0" smtClean="0"/>
              <a:t>La acción social se orienta por las acciones de otros </a:t>
            </a:r>
            <a:r>
              <a:rPr lang="es-MX" dirty="0" err="1" smtClean="0"/>
              <a:t>v.g.r.</a:t>
            </a:r>
            <a:r>
              <a:rPr lang="es-MX" dirty="0" smtClean="0"/>
              <a:t> la contemplación religiosa no lo es </a:t>
            </a:r>
          </a:p>
          <a:p>
            <a:pPr marL="953262" lvl="1" indent="-514350">
              <a:buFont typeface="+mj-lt"/>
              <a:buAutoNum type="arabicParenR"/>
            </a:pPr>
            <a:r>
              <a:rPr lang="es-MX" dirty="0" smtClean="0"/>
              <a:t>No todo contacto entre hombres es social, sólo cuando haya un sentido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5904656"/>
          </a:xfrm>
        </p:spPr>
        <p:txBody>
          <a:bodyPr/>
          <a:lstStyle/>
          <a:p>
            <a:pPr marL="1051560" lvl="1" indent="-514350">
              <a:buFont typeface="+mj-lt"/>
              <a:buAutoNum type="arabicParenR" startAt="3"/>
            </a:pPr>
            <a:r>
              <a:rPr lang="es-MX" dirty="0" smtClean="0"/>
              <a:t>Racional con arreglo </a:t>
            </a:r>
            <a:r>
              <a:rPr lang="es-MX" dirty="0" smtClean="0"/>
              <a:t>a fines</a:t>
            </a:r>
            <a:endParaRPr lang="es-MX" dirty="0" smtClean="0"/>
          </a:p>
          <a:p>
            <a:pPr marL="1335024" lvl="2" indent="-514350">
              <a:buFont typeface="Wingdings" pitchFamily="2" charset="2"/>
              <a:buChar char="ü"/>
            </a:pPr>
            <a:r>
              <a:rPr lang="es-MX" dirty="0" smtClean="0"/>
              <a:t>Las expectativas en el comportamiento de objetos o de otros hombres = medios</a:t>
            </a:r>
          </a:p>
          <a:p>
            <a:pPr marL="1335024" lvl="2" indent="-514350">
              <a:buFont typeface="Wingdings" pitchFamily="2" charset="2"/>
              <a:buChar char="ü"/>
            </a:pPr>
            <a:r>
              <a:rPr lang="es-MX" dirty="0" smtClean="0"/>
              <a:t>Buscan un fin</a:t>
            </a:r>
          </a:p>
          <a:p>
            <a:pPr marL="1335024" lvl="2" indent="-514350">
              <a:buFont typeface="Wingdings" pitchFamily="2" charset="2"/>
              <a:buChar char="ü"/>
            </a:pPr>
            <a:r>
              <a:rPr lang="es-MX" dirty="0" smtClean="0"/>
              <a:t>Se sopesan los medios para obtener el fin</a:t>
            </a:r>
          </a:p>
          <a:p>
            <a:pPr marL="1335024" lvl="2" indent="-514350">
              <a:buFont typeface="Wingdings" pitchFamily="2" charset="2"/>
              <a:buChar char="ü"/>
            </a:pPr>
            <a:r>
              <a:rPr lang="es-MX" dirty="0" smtClean="0"/>
              <a:t>Se sopesan los fines</a:t>
            </a:r>
          </a:p>
          <a:p>
            <a:pPr marL="1051560" lvl="1" indent="-514350">
              <a:buFont typeface="+mj-lt"/>
              <a:buAutoNum type="arabicParenR" startAt="3"/>
            </a:pPr>
            <a:r>
              <a:rPr lang="es-MX" dirty="0" smtClean="0"/>
              <a:t>Racional con arreglo a valores: determinados por la creencia en un valor (ético, estético, religioso)</a:t>
            </a:r>
          </a:p>
          <a:p>
            <a:pPr marL="1335024" lvl="2" indent="-514350">
              <a:buFont typeface="Wingdings" pitchFamily="2" charset="2"/>
              <a:buChar char="ü"/>
            </a:pPr>
            <a:r>
              <a:rPr lang="es-MX" dirty="0" smtClean="0"/>
              <a:t>Es racional sólo en la elección de los medios</a:t>
            </a:r>
          </a:p>
          <a:p>
            <a:pPr marL="1335024" lvl="2" indent="-514350">
              <a:buFont typeface="Wingdings" pitchFamily="2" charset="2"/>
              <a:buChar char="ü"/>
            </a:pPr>
            <a:r>
              <a:rPr lang="es-MX" dirty="0" smtClean="0"/>
              <a:t>Es absoluto (el fin no se cuestiona o se evalúa)</a:t>
            </a:r>
          </a:p>
          <a:p>
            <a:pPr marL="1335024" lvl="2" indent="-514350">
              <a:buFont typeface="Wingdings" pitchFamily="2" charset="2"/>
              <a:buChar char="ü"/>
            </a:pPr>
            <a:r>
              <a:rPr lang="es-MX" dirty="0" smtClean="0"/>
              <a:t>Si hay elaboración consciente</a:t>
            </a:r>
          </a:p>
          <a:p>
            <a:pPr marL="1335024" lvl="2" indent="-514350">
              <a:buFont typeface="Wingdings" pitchFamily="2" charset="2"/>
              <a:buChar char="ü"/>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408712"/>
          </a:xfrm>
        </p:spPr>
        <p:txBody>
          <a:bodyPr/>
          <a:lstStyle/>
          <a:p>
            <a:pPr marL="1051560" lvl="1" indent="-514350">
              <a:buFont typeface="+mj-lt"/>
              <a:buAutoNum type="arabicParenR" startAt="5"/>
            </a:pPr>
            <a:r>
              <a:rPr lang="es-MX" dirty="0" smtClean="0"/>
              <a:t>Afectiva: estados sentimentales (no hay elaboración consciente)</a:t>
            </a:r>
          </a:p>
          <a:p>
            <a:pPr marL="1051560" lvl="1" indent="-514350">
              <a:buFont typeface="+mj-lt"/>
              <a:buAutoNum type="arabicParenR" startAt="5"/>
            </a:pPr>
            <a:r>
              <a:rPr lang="es-MX" dirty="0" smtClean="0"/>
              <a:t>Tradicional: Por una costumbre (semejante a la reactiva)</a:t>
            </a:r>
          </a:p>
          <a:p>
            <a:pPr marL="1051560" lvl="1" indent="-514350">
              <a:buFont typeface="+mj-lt"/>
              <a:buAutoNum type="arabicParenR" startAt="5"/>
            </a:pPr>
            <a:endParaRPr lang="es-MX" dirty="0" smtClean="0"/>
          </a:p>
          <a:p>
            <a:pPr marL="1051560" lvl="1" indent="-514350">
              <a:buFont typeface="+mj-lt"/>
              <a:buAutoNum type="arabicParenR" startAt="5"/>
            </a:pPr>
            <a:endParaRPr lang="es-MX" dirty="0" smtClean="0"/>
          </a:p>
          <a:p>
            <a:pPr marL="1051560" lvl="1" indent="-514350">
              <a:buFont typeface="+mj-lt"/>
              <a:buAutoNum type="arabicParenR" startAt="5"/>
            </a:pPr>
            <a:endParaRPr lang="es-MX" dirty="0" smtClean="0"/>
          </a:p>
          <a:p>
            <a:pPr marL="1051560" lvl="1" indent="-514350">
              <a:buFont typeface="+mj-lt"/>
              <a:buAutoNum type="arabicParenR" startAt="5"/>
            </a:pPr>
            <a:endParaRPr lang="es-MX" dirty="0" smtClean="0"/>
          </a:p>
          <a:p>
            <a:pPr marL="1051560" lvl="1" indent="-514350">
              <a:buNone/>
            </a:pPr>
            <a:r>
              <a:rPr lang="es-MX" dirty="0" smtClean="0"/>
              <a:t>Relación social de lucha: Imponer la voluntad contra la resistencia</a:t>
            </a:r>
          </a:p>
          <a:p>
            <a:pPr marL="1051560" lvl="1" indent="-514350">
              <a:buNone/>
            </a:pPr>
            <a:r>
              <a:rPr lang="es-MX" dirty="0" smtClean="0"/>
              <a:t>Comunidad: Relación social basada sentimiento de ser parte de un todo</a:t>
            </a:r>
          </a:p>
          <a:p>
            <a:pPr marL="1051560" lvl="1" indent="-514350">
              <a:buNone/>
            </a:pPr>
            <a:r>
              <a:rPr lang="es-MX" dirty="0" smtClean="0"/>
              <a:t>Sociedad: Por intereses</a:t>
            </a:r>
          </a:p>
          <a:p>
            <a:pPr marL="1051560" lvl="1" indent="-514350">
              <a:buNone/>
            </a:pPr>
            <a:endParaRPr lang="es-ES" dirty="0"/>
          </a:p>
        </p:txBody>
      </p:sp>
      <p:sp>
        <p:nvSpPr>
          <p:cNvPr id="4" name="3 CuadroTexto"/>
          <p:cNvSpPr txBox="1"/>
          <p:nvPr/>
        </p:nvSpPr>
        <p:spPr>
          <a:xfrm>
            <a:off x="395536" y="2636912"/>
            <a:ext cx="2520280" cy="400110"/>
          </a:xfrm>
          <a:prstGeom prst="rect">
            <a:avLst/>
          </a:prstGeom>
          <a:noFill/>
        </p:spPr>
        <p:txBody>
          <a:bodyPr wrap="square" rtlCol="0">
            <a:spAutoFit/>
          </a:bodyPr>
          <a:lstStyle/>
          <a:p>
            <a:r>
              <a:rPr lang="es-MX" sz="2000" dirty="0" smtClean="0"/>
              <a:t>Relación social</a:t>
            </a:r>
            <a:endParaRPr lang="es-ES" sz="2000" dirty="0"/>
          </a:p>
        </p:txBody>
      </p:sp>
      <p:sp>
        <p:nvSpPr>
          <p:cNvPr id="5" name="4 CuadroTexto"/>
          <p:cNvSpPr txBox="1"/>
          <p:nvPr/>
        </p:nvSpPr>
        <p:spPr>
          <a:xfrm>
            <a:off x="2915816" y="2276872"/>
            <a:ext cx="2736304" cy="1200329"/>
          </a:xfrm>
          <a:prstGeom prst="rect">
            <a:avLst/>
          </a:prstGeom>
          <a:noFill/>
        </p:spPr>
        <p:txBody>
          <a:bodyPr wrap="square" rtlCol="0">
            <a:spAutoFit/>
          </a:bodyPr>
          <a:lstStyle/>
          <a:p>
            <a:r>
              <a:rPr lang="es-MX" sz="2000" dirty="0" smtClean="0"/>
              <a:t>Varias personas</a:t>
            </a:r>
          </a:p>
          <a:p>
            <a:endParaRPr lang="es-MX" sz="1050" dirty="0" smtClean="0"/>
          </a:p>
          <a:p>
            <a:r>
              <a:rPr lang="es-MX" sz="2000" dirty="0" smtClean="0"/>
              <a:t>Recíprocamente orientadas</a:t>
            </a:r>
            <a:endParaRPr lang="es-ES" sz="2000" dirty="0"/>
          </a:p>
        </p:txBody>
      </p:sp>
      <p:sp>
        <p:nvSpPr>
          <p:cNvPr id="6" name="5 CuadroTexto"/>
          <p:cNvSpPr txBox="1"/>
          <p:nvPr/>
        </p:nvSpPr>
        <p:spPr>
          <a:xfrm>
            <a:off x="5724128" y="2276872"/>
            <a:ext cx="2736304" cy="1015663"/>
          </a:xfrm>
          <a:prstGeom prst="rect">
            <a:avLst/>
          </a:prstGeom>
          <a:noFill/>
        </p:spPr>
        <p:txBody>
          <a:bodyPr wrap="square" rtlCol="0">
            <a:spAutoFit/>
          </a:bodyPr>
          <a:lstStyle/>
          <a:p>
            <a:r>
              <a:rPr lang="es-MX" sz="2000" dirty="0" smtClean="0"/>
              <a:t>Regularidad por:</a:t>
            </a:r>
          </a:p>
          <a:p>
            <a:pPr>
              <a:buFont typeface="Wingdings" pitchFamily="2" charset="2"/>
              <a:buChar char="ü"/>
            </a:pPr>
            <a:r>
              <a:rPr lang="es-MX" sz="2000" dirty="0" smtClean="0"/>
              <a:t> Costumbre</a:t>
            </a:r>
          </a:p>
          <a:p>
            <a:pPr>
              <a:buFont typeface="Wingdings" pitchFamily="2" charset="2"/>
              <a:buChar char="ü"/>
            </a:pPr>
            <a:r>
              <a:rPr lang="es-MX" sz="2000" dirty="0" smtClean="0"/>
              <a:t>Intereses </a:t>
            </a:r>
            <a:endParaRPr lang="es-ES" sz="2000" dirty="0"/>
          </a:p>
        </p:txBody>
      </p:sp>
      <p:sp>
        <p:nvSpPr>
          <p:cNvPr id="7" name="6 Abrir llave"/>
          <p:cNvSpPr/>
          <p:nvPr/>
        </p:nvSpPr>
        <p:spPr>
          <a:xfrm>
            <a:off x="5364088" y="2276872"/>
            <a:ext cx="360040" cy="1008112"/>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8" name="7 Abrir llave"/>
          <p:cNvSpPr/>
          <p:nvPr/>
        </p:nvSpPr>
        <p:spPr>
          <a:xfrm>
            <a:off x="2555776" y="2348880"/>
            <a:ext cx="360040" cy="1008112"/>
          </a:xfrm>
          <a:prstGeom prst="lef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9" name="8 CuadroTexto"/>
          <p:cNvSpPr txBox="1"/>
          <p:nvPr/>
        </p:nvSpPr>
        <p:spPr>
          <a:xfrm>
            <a:off x="539552" y="2996952"/>
            <a:ext cx="2520280" cy="707886"/>
          </a:xfrm>
          <a:prstGeom prst="rect">
            <a:avLst/>
          </a:prstGeom>
          <a:noFill/>
        </p:spPr>
        <p:txBody>
          <a:bodyPr wrap="square" rtlCol="0">
            <a:spAutoFit/>
          </a:bodyPr>
          <a:lstStyle/>
          <a:p>
            <a:r>
              <a:rPr lang="es-MX" sz="2000" dirty="0" smtClean="0"/>
              <a:t>Regular </a:t>
            </a:r>
            <a:r>
              <a:rPr lang="es-MX" sz="2000" dirty="0" smtClean="0"/>
              <a:t>=</a:t>
            </a:r>
          </a:p>
          <a:p>
            <a:r>
              <a:rPr lang="es-MX" sz="2000" dirty="0"/>
              <a:t> </a:t>
            </a:r>
            <a:r>
              <a:rPr lang="es-MX" sz="2000" dirty="0" smtClean="0"/>
              <a:t>        Sociología</a:t>
            </a:r>
            <a:endParaRPr lang="es-E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97</TotalTime>
  <Words>544</Words>
  <Application>Microsoft Office PowerPoint</Application>
  <PresentationFormat>Presentación en pantalla (4:3)</PresentationFormat>
  <Paragraphs>86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Brío</vt:lpstr>
      <vt:lpstr>Weber, Economía y sociedad</vt:lpstr>
      <vt:lpstr>Conceptos sociológicos fundamentales</vt:lpstr>
      <vt:lpstr>Diapositiva 3</vt:lpstr>
      <vt:lpstr>Diapositiva 4</vt:lpstr>
      <vt:lpstr>Diapositiva 5</vt:lpstr>
      <vt:lpstr>Diapositiva 6</vt:lpstr>
      <vt:lpstr>Diapositiva 7</vt:lpstr>
      <vt:lpstr>Diapositiva 8</vt:lpstr>
      <vt:lpstr>Diapositiva 9</vt:lpstr>
      <vt:lpstr>Legitimidad: Validez de un orden</vt:lpstr>
      <vt:lpstr>Diapositiva 11</vt:lpstr>
      <vt:lpstr>Formas de legitimidad</vt:lpstr>
    </vt:vector>
  </TitlesOfParts>
  <Company>UAM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Weber, Economía y sociedad</dc:title>
  <dc:creator>Marcela Hernandez</dc:creator>
  <cp:lastModifiedBy>UAM-I</cp:lastModifiedBy>
  <cp:revision>18</cp:revision>
  <dcterms:created xsi:type="dcterms:W3CDTF">2013-04-03T18:31:27Z</dcterms:created>
  <dcterms:modified xsi:type="dcterms:W3CDTF">2013-04-03T21:31:29Z</dcterms:modified>
</cp:coreProperties>
</file>