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319E24D-188C-47F5-935A-8CFF426CB838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896032C-AA33-47F1-8E86-2407D656BEC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El suicidio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408155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2. Los divorcios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12547" y="2119256"/>
            <a:ext cx="6399813" cy="4118055"/>
          </a:xfrm>
        </p:spPr>
        <p:txBody>
          <a:bodyPr/>
          <a:lstStyle/>
          <a:p>
            <a:r>
              <a:rPr lang="es-MX" dirty="0" smtClean="0"/>
              <a:t>Se matan </a:t>
            </a:r>
            <a:r>
              <a:rPr lang="es-MX" sz="3600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  <a:r>
              <a:rPr lang="es-MX" dirty="0" smtClean="0"/>
              <a:t> casados que los viudos</a:t>
            </a:r>
          </a:p>
          <a:p>
            <a:r>
              <a:rPr lang="es-MX" dirty="0" smtClean="0"/>
              <a:t>Alternativas de explicación: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¿Por lazos familiares débiles? No</a:t>
            </a:r>
          </a:p>
          <a:p>
            <a:pPr marL="822960" lvl="1" indent="-457200">
              <a:buFont typeface="+mj-lt"/>
              <a:buAutoNum type="arabicParenR"/>
            </a:pPr>
            <a:endParaRPr lang="es-MX" dirty="0"/>
          </a:p>
          <a:p>
            <a:pPr marL="822960" lvl="1" indent="-457200">
              <a:buFont typeface="+mj-lt"/>
              <a:buAutoNum type="arabicParenR"/>
            </a:pPr>
            <a:endParaRPr lang="es-MX" dirty="0" smtClean="0"/>
          </a:p>
          <a:p>
            <a:pPr marL="822960" lvl="1" indent="-457200">
              <a:buFont typeface="+mj-lt"/>
              <a:buAutoNum type="arabicParenR"/>
            </a:pPr>
            <a:endParaRPr lang="es-MX" dirty="0"/>
          </a:p>
          <a:p>
            <a:r>
              <a:rPr lang="es-MX" dirty="0" smtClean="0"/>
              <a:t>El matrimonio regula la vida personal, goces</a:t>
            </a:r>
          </a:p>
          <a:p>
            <a:pPr marL="271463" indent="0">
              <a:buNone/>
            </a:pPr>
            <a:r>
              <a:rPr lang="es-MX" dirty="0" smtClean="0"/>
              <a:t>Asegurados              se desatan las pasiones</a:t>
            </a:r>
            <a:endParaRPr lang="es-MX" dirty="0"/>
          </a:p>
        </p:txBody>
      </p:sp>
      <p:sp>
        <p:nvSpPr>
          <p:cNvPr id="4" name="3 Flecha derecha"/>
          <p:cNvSpPr/>
          <p:nvPr/>
        </p:nvSpPr>
        <p:spPr>
          <a:xfrm>
            <a:off x="3450999" y="5373216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835696" y="3890253"/>
            <a:ext cx="6480720" cy="54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a</a:t>
            </a:r>
            <a:r>
              <a:rPr lang="es-MX" dirty="0" smtClean="0"/>
              <a:t>  </a:t>
            </a:r>
            <a:r>
              <a:rPr lang="es-MX" sz="3600" dirty="0">
                <a:solidFill>
                  <a:schemeClr val="accent1">
                    <a:lumMod val="75000"/>
                  </a:schemeClr>
                </a:solidFill>
              </a:rPr>
              <a:t>&gt;</a:t>
            </a:r>
            <a:r>
              <a:rPr lang="es-MX" dirty="0" smtClean="0"/>
              <a:t>   divorcios                 </a:t>
            </a:r>
            <a:r>
              <a:rPr lang="es-MX" sz="3900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es-MX" dirty="0" smtClean="0"/>
              <a:t> suicidios en mujeres</a:t>
            </a:r>
            <a:endParaRPr lang="es-MX" dirty="0"/>
          </a:p>
        </p:txBody>
      </p:sp>
      <p:sp>
        <p:nvSpPr>
          <p:cNvPr id="6" name="5 Flecha derecha"/>
          <p:cNvSpPr/>
          <p:nvPr/>
        </p:nvSpPr>
        <p:spPr>
          <a:xfrm>
            <a:off x="3995936" y="4077072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154803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3. Ejército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2119257"/>
            <a:ext cx="6196405" cy="3603812"/>
          </a:xfrm>
        </p:spPr>
        <p:txBody>
          <a:bodyPr/>
          <a:lstStyle/>
          <a:p>
            <a:r>
              <a:rPr lang="es-MX" dirty="0" smtClean="0"/>
              <a:t>Los militares se suicidan más</a:t>
            </a:r>
          </a:p>
          <a:p>
            <a:pPr marL="0" indent="0">
              <a:buNone/>
            </a:pPr>
            <a:endParaRPr lang="es-MX" dirty="0" smtClean="0"/>
          </a:p>
          <a:p>
            <a:pPr lvl="1">
              <a:buFont typeface="Arial" pitchFamily="34" charset="0"/>
              <a:buChar char="•"/>
            </a:pPr>
            <a:r>
              <a:rPr lang="es-MX" dirty="0" smtClean="0"/>
              <a:t>¿Celibato? </a:t>
            </a:r>
          </a:p>
          <a:p>
            <a:pPr lvl="1">
              <a:buFont typeface="Arial" pitchFamily="34" charset="0"/>
              <a:buChar char="•"/>
            </a:pPr>
            <a:endParaRPr lang="es-MX" dirty="0"/>
          </a:p>
          <a:p>
            <a:pPr lvl="1">
              <a:buFont typeface="Arial" pitchFamily="34" charset="0"/>
              <a:buChar char="•"/>
            </a:pPr>
            <a:r>
              <a:rPr lang="es-MX" dirty="0" smtClean="0"/>
              <a:t>¿Alcoholismo?</a:t>
            </a:r>
          </a:p>
          <a:p>
            <a:pPr lvl="1">
              <a:buFont typeface="Arial" pitchFamily="34" charset="0"/>
              <a:buChar char="•"/>
            </a:pPr>
            <a:endParaRPr lang="es-MX" dirty="0"/>
          </a:p>
          <a:p>
            <a:pPr lvl="1">
              <a:buFont typeface="Arial" pitchFamily="34" charset="0"/>
              <a:buChar char="•"/>
            </a:pPr>
            <a:r>
              <a:rPr lang="es-MX" dirty="0" smtClean="0"/>
              <a:t>¿Disgusto al servicio?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364088" y="2793122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No, los reclutas no se suicidan más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64088" y="364502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No, los oficiales se suicidan más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364088" y="44493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No, los voluntarios no se suicidan más</a:t>
            </a:r>
            <a:endParaRPr lang="es-MX" sz="2000" dirty="0"/>
          </a:p>
        </p:txBody>
      </p:sp>
      <p:sp>
        <p:nvSpPr>
          <p:cNvPr id="7" name="6 Abrir llave"/>
          <p:cNvSpPr/>
          <p:nvPr/>
        </p:nvSpPr>
        <p:spPr>
          <a:xfrm>
            <a:off x="4860032" y="2697378"/>
            <a:ext cx="504056" cy="2459814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377744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1152128"/>
          </a:xfrm>
        </p:spPr>
        <p:txBody>
          <a:bodyPr/>
          <a:lstStyle/>
          <a:p>
            <a:r>
              <a:rPr lang="es-MX" dirty="0" smtClean="0"/>
              <a:t>Explicación: En el ejército poco cuenta el individuo</a:t>
            </a:r>
            <a:endParaRPr lang="es-MX" dirty="0"/>
          </a:p>
        </p:txBody>
      </p:sp>
      <p:sp>
        <p:nvSpPr>
          <p:cNvPr id="4" name="3 Flecha arriba"/>
          <p:cNvSpPr/>
          <p:nvPr/>
        </p:nvSpPr>
        <p:spPr>
          <a:xfrm>
            <a:off x="4283968" y="2183589"/>
            <a:ext cx="360040" cy="3333643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arriba"/>
          <p:cNvSpPr/>
          <p:nvPr/>
        </p:nvSpPr>
        <p:spPr>
          <a:xfrm rot="5400000">
            <a:off x="4295588" y="2096852"/>
            <a:ext cx="360040" cy="3456384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3770886" y="1804754"/>
            <a:ext cx="138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 smtClean="0"/>
              <a:t>Anómico</a:t>
            </a:r>
            <a:endParaRPr lang="es-MX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156176" y="3624989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Altruista</a:t>
            </a:r>
            <a:endParaRPr lang="es-MX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547664" y="3624989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Egoísta</a:t>
            </a:r>
            <a:endParaRPr lang="es-MX" sz="2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791532" y="544522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Fatalista</a:t>
            </a:r>
            <a:endParaRPr lang="es-MX" sz="2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644008" y="337781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Integración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 rot="20222345">
            <a:off x="3647516" y="287331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Regulación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71901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suicidio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5656" y="2204864"/>
            <a:ext cx="6196405" cy="36004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Definición: Toda muerte que resulta mediata o inmediatamente de un acto positivo o negativo realizado por la víctima misma, sabiendo que debía producir ese resultado.</a:t>
            </a:r>
            <a:endParaRPr lang="es-MX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4382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298969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Causas del suicidio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563888" y="2155211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No sociales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563888" y="378410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Sociales</a:t>
            </a:r>
            <a:endParaRPr lang="es-MX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508104" y="1693546"/>
            <a:ext cx="24482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Orgánico-psicológicas</a:t>
            </a:r>
            <a:endParaRPr lang="es-MX" sz="2000" dirty="0" smtClean="0"/>
          </a:p>
          <a:p>
            <a:r>
              <a:rPr lang="es-MX" sz="2000" dirty="0" smtClean="0"/>
              <a:t>Medio Físico</a:t>
            </a:r>
          </a:p>
          <a:p>
            <a:r>
              <a:rPr lang="es-MX" sz="2000" dirty="0" smtClean="0"/>
              <a:t>Raza</a:t>
            </a:r>
          </a:p>
          <a:p>
            <a:r>
              <a:rPr lang="es-MX" sz="2000" dirty="0" smtClean="0"/>
              <a:t>Herencia</a:t>
            </a:r>
            <a:endParaRPr lang="es-MX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508104" y="3329697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Religión, edo. civil</a:t>
            </a:r>
          </a:p>
          <a:p>
            <a:r>
              <a:rPr lang="es-MX" sz="2000" dirty="0" smtClean="0"/>
              <a:t>Familia, modo de vida</a:t>
            </a:r>
          </a:p>
          <a:p>
            <a:r>
              <a:rPr lang="es-MX" sz="2000" dirty="0" smtClean="0"/>
              <a:t>(rural-urbana)</a:t>
            </a:r>
          </a:p>
          <a:p>
            <a:r>
              <a:rPr lang="es-MX" sz="2000" dirty="0" smtClean="0"/>
              <a:t>Ocupación</a:t>
            </a:r>
            <a:endParaRPr lang="es-MX" sz="2000" dirty="0"/>
          </a:p>
        </p:txBody>
      </p:sp>
      <p:sp>
        <p:nvSpPr>
          <p:cNvPr id="9" name="8 Abrir llave"/>
          <p:cNvSpPr/>
          <p:nvPr/>
        </p:nvSpPr>
        <p:spPr>
          <a:xfrm>
            <a:off x="3203848" y="2155211"/>
            <a:ext cx="432048" cy="2028999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Abrir llave"/>
          <p:cNvSpPr/>
          <p:nvPr/>
        </p:nvSpPr>
        <p:spPr>
          <a:xfrm>
            <a:off x="5076056" y="1700806"/>
            <a:ext cx="432048" cy="1288884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Abrir llave"/>
          <p:cNvSpPr/>
          <p:nvPr/>
        </p:nvSpPr>
        <p:spPr>
          <a:xfrm>
            <a:off x="5076056" y="3356990"/>
            <a:ext cx="432048" cy="1288884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02981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772816"/>
            <a:ext cx="6984776" cy="3456384"/>
          </a:xfrm>
        </p:spPr>
        <p:txBody>
          <a:bodyPr/>
          <a:lstStyle/>
          <a:p>
            <a:r>
              <a:rPr lang="es-MX" dirty="0" smtClean="0"/>
              <a:t>Método: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3385946" y="1785010"/>
            <a:ext cx="1476164" cy="70788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Reflexión teórica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385946" y="3349441"/>
            <a:ext cx="1476164" cy="1015663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Eliminación empírica de causas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940152" y="3349441"/>
            <a:ext cx="1476164" cy="1015663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Reflexión sobre el significado</a:t>
            </a:r>
            <a:endParaRPr lang="es-MX" sz="2000" dirty="0"/>
          </a:p>
        </p:txBody>
      </p:sp>
      <p:sp>
        <p:nvSpPr>
          <p:cNvPr id="7" name="6 Flecha abajo"/>
          <p:cNvSpPr/>
          <p:nvPr/>
        </p:nvSpPr>
        <p:spPr>
          <a:xfrm>
            <a:off x="3972050" y="2564904"/>
            <a:ext cx="3039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derecha"/>
          <p:cNvSpPr/>
          <p:nvPr/>
        </p:nvSpPr>
        <p:spPr>
          <a:xfrm>
            <a:off x="5004048" y="3717032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51605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1. Reflexión teórica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3040" y="2492896"/>
            <a:ext cx="6196405" cy="2173839"/>
          </a:xfrm>
        </p:spPr>
        <p:txBody>
          <a:bodyPr/>
          <a:lstStyle/>
          <a:p>
            <a:r>
              <a:rPr lang="es-MX" dirty="0" smtClean="0"/>
              <a:t>Hay </a:t>
            </a:r>
            <a:r>
              <a:rPr lang="es-MX" dirty="0"/>
              <a:t>una relación entre la manera de ejercer la acción reguladora de la sociedad y la tasa de suicidios = f (grado de integración del grupo social)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85919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29857" y="3098287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Tipos de suicidio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779912" y="162618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Egoísta: Desintegración del grupo (sólo reconoce sus propias reglas</a:t>
            </a:r>
            <a:r>
              <a:rPr lang="es-MX" sz="2000" dirty="0" smtClean="0"/>
              <a:t>): guerreros</a:t>
            </a:r>
            <a:r>
              <a:rPr lang="es-MX" sz="2000" dirty="0" smtClean="0"/>
              <a:t>, </a:t>
            </a:r>
            <a:r>
              <a:rPr lang="es-MX" sz="2000" dirty="0" smtClean="0"/>
              <a:t>viudas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779912" y="3925505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 smtClean="0"/>
              <a:t>Anómica</a:t>
            </a:r>
            <a:r>
              <a:rPr lang="es-MX" sz="2000" dirty="0" smtClean="0"/>
              <a:t>: Decepción, la sociedad es incapaz de regular por desorganización</a:t>
            </a:r>
            <a:endParaRPr lang="es-MX" sz="2000" dirty="0"/>
          </a:p>
        </p:txBody>
      </p:sp>
      <p:sp>
        <p:nvSpPr>
          <p:cNvPr id="7" name="6 Abrir llave"/>
          <p:cNvSpPr/>
          <p:nvPr/>
        </p:nvSpPr>
        <p:spPr>
          <a:xfrm>
            <a:off x="3131840" y="1630104"/>
            <a:ext cx="648072" cy="3311064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3779912" y="3066349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Altruista: Exceso de integración</a:t>
            </a:r>
            <a:endParaRPr lang="es-MX" sz="2000" dirty="0"/>
          </a:p>
        </p:txBody>
      </p:sp>
    </p:spTree>
    <p:extLst>
      <p:ext uri="{BB962C8B-B14F-4D97-AF65-F5344CB8AC3E}">
        <p14:creationId xmlns="" xmlns:p14="http://schemas.microsoft.com/office/powerpoint/2010/main" val="88994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MX" dirty="0" smtClean="0"/>
              <a:t>La sociedad regula los comportamientos porque los deseos del individuo no tienen límite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La sociedad es el límite, este límite es moral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Una sociedad en crisis es incapaz de establecer ese freno moral             suicidio</a:t>
            </a:r>
          </a:p>
          <a:p>
            <a:pPr marL="450850" indent="0">
              <a:buNone/>
            </a:pPr>
            <a:r>
              <a:rPr lang="es-MX" dirty="0" smtClean="0"/>
              <a:t>Anomia            suicidio</a:t>
            </a:r>
          </a:p>
        </p:txBody>
      </p:sp>
      <p:sp>
        <p:nvSpPr>
          <p:cNvPr id="4" name="3 Flecha derecha"/>
          <p:cNvSpPr/>
          <p:nvPr/>
        </p:nvSpPr>
        <p:spPr>
          <a:xfrm>
            <a:off x="5652120" y="4653136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Flecha derecha"/>
          <p:cNvSpPr/>
          <p:nvPr/>
        </p:nvSpPr>
        <p:spPr>
          <a:xfrm>
            <a:off x="3131840" y="5085184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6032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de eliminación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115845"/>
            <a:ext cx="6196405" cy="5896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MX" dirty="0" smtClean="0"/>
              <a:t>Las crisis económicas              suicidios</a:t>
            </a:r>
            <a:endParaRPr lang="es-MX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2453227" y="3068960"/>
            <a:ext cx="6655277" cy="2307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200" dirty="0" smtClean="0"/>
              <a:t>¿Miseria?  Deberían de           en prosperidad y no </a:t>
            </a:r>
          </a:p>
          <a:p>
            <a:pPr marL="2776538" indent="0">
              <a:buNone/>
            </a:pPr>
            <a:r>
              <a:rPr lang="es-MX" sz="2200" dirty="0"/>
              <a:t>e</a:t>
            </a:r>
            <a:r>
              <a:rPr lang="es-MX" sz="2200" dirty="0" smtClean="0"/>
              <a:t>s así</a:t>
            </a:r>
          </a:p>
          <a:p>
            <a:pPr marL="0" indent="0">
              <a:buNone/>
            </a:pPr>
            <a:r>
              <a:rPr lang="es-MX" sz="2200" dirty="0" smtClean="0"/>
              <a:t>¿     Nivel de vida?  No</a:t>
            </a:r>
            <a:endParaRPr lang="es-MX" sz="22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827584" y="4855561"/>
            <a:ext cx="7488832" cy="10937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Explicación: Porque las crisis son perturbaciones del orden</a:t>
            </a:r>
            <a:endParaRPr lang="es-MX" dirty="0"/>
          </a:p>
        </p:txBody>
      </p:sp>
      <p:sp>
        <p:nvSpPr>
          <p:cNvPr id="6" name="5 Flecha abajo"/>
          <p:cNvSpPr/>
          <p:nvPr/>
        </p:nvSpPr>
        <p:spPr>
          <a:xfrm>
            <a:off x="5508104" y="2636912"/>
            <a:ext cx="272761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Flecha abajo"/>
          <p:cNvSpPr/>
          <p:nvPr/>
        </p:nvSpPr>
        <p:spPr>
          <a:xfrm>
            <a:off x="3779912" y="4293096"/>
            <a:ext cx="272761" cy="6327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Flecha abajo"/>
          <p:cNvSpPr/>
          <p:nvPr/>
        </p:nvSpPr>
        <p:spPr>
          <a:xfrm>
            <a:off x="2771800" y="3933056"/>
            <a:ext cx="13638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derecha"/>
          <p:cNvSpPr/>
          <p:nvPr/>
        </p:nvSpPr>
        <p:spPr>
          <a:xfrm>
            <a:off x="4283968" y="2276872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71388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134931"/>
            <a:ext cx="7200800" cy="4814349"/>
          </a:xfrm>
        </p:spPr>
        <p:txBody>
          <a:bodyPr/>
          <a:lstStyle/>
          <a:p>
            <a:r>
              <a:rPr lang="es-MX" dirty="0" smtClean="0"/>
              <a:t>Los deseos son limitados por la moral colectiva</a:t>
            </a:r>
          </a:p>
          <a:p>
            <a:r>
              <a:rPr lang="es-MX" dirty="0" smtClean="0"/>
              <a:t>A cada clase social un límite, ese límite no es constante</a:t>
            </a:r>
          </a:p>
          <a:p>
            <a:r>
              <a:rPr lang="es-MX" dirty="0" smtClean="0"/>
              <a:t>Debe relacionarse norma moral con convencimiento</a:t>
            </a:r>
          </a:p>
          <a:p>
            <a:r>
              <a:rPr lang="es-MX" dirty="0" smtClean="0"/>
              <a:t>Los cambios bruscos sociales             incertidumbre sobre las normas a seguir</a:t>
            </a:r>
          </a:p>
          <a:p>
            <a:r>
              <a:rPr lang="es-MX" dirty="0" smtClean="0"/>
              <a:t>En la sociedad actual industria, movilidad social quiebra de la religión             desorden social (moral)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Datos: En industria el suicidio  </a:t>
            </a:r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  <a:r>
              <a:rPr lang="es-MX" dirty="0" smtClean="0"/>
              <a:t>  agricultura</a:t>
            </a:r>
          </a:p>
          <a:p>
            <a:endParaRPr lang="es-MX" dirty="0"/>
          </a:p>
        </p:txBody>
      </p:sp>
      <p:sp>
        <p:nvSpPr>
          <p:cNvPr id="4" name="3 Flecha derecha"/>
          <p:cNvSpPr/>
          <p:nvPr/>
        </p:nvSpPr>
        <p:spPr>
          <a:xfrm>
            <a:off x="5292080" y="2935131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Flecha derecha"/>
          <p:cNvSpPr/>
          <p:nvPr/>
        </p:nvSpPr>
        <p:spPr>
          <a:xfrm>
            <a:off x="4139952" y="4159267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07621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56</TotalTime>
  <Words>375</Words>
  <Application>Microsoft Office PowerPoint</Application>
  <PresentationFormat>Presentación en pantalla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Chincheta</vt:lpstr>
      <vt:lpstr>El suicidio</vt:lpstr>
      <vt:lpstr>El suicidio</vt:lpstr>
      <vt:lpstr>Diapositiva 3</vt:lpstr>
      <vt:lpstr>Diapositiva 4</vt:lpstr>
      <vt:lpstr>1. Reflexión teórica</vt:lpstr>
      <vt:lpstr>Diapositiva 6</vt:lpstr>
      <vt:lpstr>Teoría</vt:lpstr>
      <vt:lpstr>Método de eliminación</vt:lpstr>
      <vt:lpstr>Diapositiva 9</vt:lpstr>
      <vt:lpstr>2. Los divorcios</vt:lpstr>
      <vt:lpstr>3. Ejército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suicidio</dc:title>
  <dc:creator>UAM</dc:creator>
  <cp:lastModifiedBy>UAM-I</cp:lastModifiedBy>
  <cp:revision>10</cp:revision>
  <dcterms:created xsi:type="dcterms:W3CDTF">2013-04-02T16:27:54Z</dcterms:created>
  <dcterms:modified xsi:type="dcterms:W3CDTF">2013-04-03T19:16:05Z</dcterms:modified>
</cp:coreProperties>
</file>