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C389E04-5FDE-4349-8416-9C491820BE72}" type="datetimeFigureOut">
              <a:rPr lang="es-MX" smtClean="0"/>
              <a:pPr/>
              <a:t>03/04/2013</a:t>
            </a:fld>
            <a:endParaRPr lang="es-MX"/>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MX"/>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6E1BE51-2230-4107-A205-FC61D6AE25F2}" type="slidenum">
              <a:rPr lang="es-MX" smtClean="0"/>
              <a:pPr/>
              <a:t>‹Nº›</a:t>
            </a:fld>
            <a:endParaRPr lang="es-MX"/>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6E1BE51-2230-4107-A205-FC61D6AE25F2}" type="slidenum">
              <a:rPr lang="es-MX" smtClean="0"/>
              <a:pPr/>
              <a:t>‹Nº›</a:t>
            </a:fld>
            <a:endParaRPr lang="es-MX"/>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6E1BE51-2230-4107-A205-FC61D6AE25F2}" type="slidenum">
              <a:rPr lang="es-MX" smtClean="0"/>
              <a:pPr/>
              <a:t>‹Nº›</a:t>
            </a:fld>
            <a:endParaRPr lang="es-MX"/>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6E1BE51-2230-4107-A205-FC61D6AE25F2}" type="slidenum">
              <a:rPr lang="es-MX" smtClean="0"/>
              <a:pPr/>
              <a:t>‹Nº›</a:t>
            </a:fld>
            <a:endParaRPr lang="es-MX"/>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6E1BE51-2230-4107-A205-FC61D6AE25F2}"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6E1BE51-2230-4107-A205-FC61D6AE25F2}" type="slidenum">
              <a:rPr lang="es-MX" smtClean="0"/>
              <a:pPr/>
              <a:t>‹Nº›</a:t>
            </a:fld>
            <a:endParaRPr lang="es-MX"/>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6E1BE51-2230-4107-A205-FC61D6AE25F2}" type="slidenum">
              <a:rPr lang="es-MX" smtClean="0"/>
              <a:pPr/>
              <a:t>‹Nº›</a:t>
            </a:fld>
            <a:endParaRPr lang="es-MX"/>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6E1BE51-2230-4107-A205-FC61D6AE25F2}" type="slidenum">
              <a:rPr lang="es-MX" smtClean="0"/>
              <a:pPr/>
              <a:t>‹Nº›</a:t>
            </a:fld>
            <a:endParaRPr lang="es-MX"/>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6E1BE51-2230-4107-A205-FC61D6AE25F2}"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6E1BE51-2230-4107-A205-FC61D6AE25F2}"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C389E04-5FDE-4349-8416-9C491820BE72}" type="datetimeFigureOut">
              <a:rPr lang="es-MX" smtClean="0"/>
              <a:pPr/>
              <a:t>03/04/2013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6E1BE51-2230-4107-A205-FC61D6AE25F2}"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C389E04-5FDE-4349-8416-9C491820BE72}" type="datetimeFigureOut">
              <a:rPr lang="es-MX" smtClean="0"/>
              <a:pPr/>
              <a:t>03/04/2013</a:t>
            </a:fld>
            <a:endParaRPr lang="es-MX"/>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MX"/>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6E1BE51-2230-4107-A205-FC61D6AE25F2}"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Durkheim</a:t>
            </a:r>
            <a:endParaRPr lang="es-MX" dirty="0"/>
          </a:p>
        </p:txBody>
      </p:sp>
      <p:sp>
        <p:nvSpPr>
          <p:cNvPr id="3" name="2 Subtítulo"/>
          <p:cNvSpPr>
            <a:spLocks noGrp="1"/>
          </p:cNvSpPr>
          <p:nvPr>
            <p:ph type="subTitle" idx="1"/>
          </p:nvPr>
        </p:nvSpPr>
        <p:spPr/>
        <p:txBody>
          <a:bodyPr/>
          <a:lstStyle/>
          <a:p>
            <a:r>
              <a:rPr lang="es-MX" dirty="0" smtClean="0"/>
              <a:t>Dr. Enrique de la Garza Toledo</a:t>
            </a:r>
            <a:endParaRPr lang="es-MX" dirty="0"/>
          </a:p>
        </p:txBody>
      </p:sp>
    </p:spTree>
    <p:extLst>
      <p:ext uri="{BB962C8B-B14F-4D97-AF65-F5344CB8AC3E}">
        <p14:creationId xmlns:p14="http://schemas.microsoft.com/office/powerpoint/2010/main" xmlns="" val="1318246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476672"/>
            <a:ext cx="8064895" cy="5904656"/>
          </a:xfrm>
        </p:spPr>
        <p:txBody>
          <a:bodyPr/>
          <a:lstStyle/>
          <a:p>
            <a:pPr marL="361950" indent="-361950">
              <a:buNone/>
            </a:pPr>
            <a:r>
              <a:rPr lang="es-MX" dirty="0" smtClean="0"/>
              <a:t>	Sólo cuando la sociedad está perturbada por los cambios es incapaz de ejercer esa regulación en los individuos (345). La crisis económica arroja a ciertos individuos a otras clases sociales, es decir, se han de rehacer sus exigencias y por tanto su educación moral y lo mismo sucede en periodos bruscos de prosperidad (346), cuando hay nuevas normas.</a:t>
            </a:r>
          </a:p>
          <a:p>
            <a:r>
              <a:rPr lang="es-MX" dirty="0" smtClean="0"/>
              <a:t>Pero la anomia no solo se presenta en la crisis, en el comercio y la industria es constante (348): La liberación de </a:t>
            </a:r>
            <a:r>
              <a:rPr lang="es-MX" dirty="0" smtClean="0"/>
              <a:t>la normativa </a:t>
            </a:r>
            <a:r>
              <a:rPr lang="es-MX" dirty="0" smtClean="0"/>
              <a:t>actual de las relaciones industriales y la quiebra de la religión y el papel subordinado del Estado: es decir, es el grado actual de desorganización social. </a:t>
            </a:r>
          </a:p>
          <a:p>
            <a:r>
              <a:rPr lang="es-MX" dirty="0" smtClean="0"/>
              <a:t>Conclusión: La anomia actualmente es un factor constante.</a:t>
            </a:r>
            <a:endParaRPr lang="es-MX" dirty="0"/>
          </a:p>
        </p:txBody>
      </p:sp>
    </p:spTree>
    <p:extLst>
      <p:ext uri="{BB962C8B-B14F-4D97-AF65-F5344CB8AC3E}">
        <p14:creationId xmlns:p14="http://schemas.microsoft.com/office/powerpoint/2010/main" xmlns="" val="3889294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631305"/>
            <a:ext cx="8064895" cy="5822031"/>
          </a:xfrm>
        </p:spPr>
        <p:txBody>
          <a:bodyPr/>
          <a:lstStyle/>
          <a:p>
            <a:pPr marL="0" indent="0">
              <a:buNone/>
            </a:pPr>
            <a:r>
              <a:rPr lang="es-MX" dirty="0" smtClean="0"/>
              <a:t>Otro tipo de suicidio </a:t>
            </a:r>
            <a:r>
              <a:rPr lang="es-MX" dirty="0" err="1" smtClean="0"/>
              <a:t>anómico</a:t>
            </a:r>
            <a:endParaRPr lang="es-MX" dirty="0"/>
          </a:p>
          <a:p>
            <a:r>
              <a:rPr lang="es-MX" dirty="0" smtClean="0"/>
              <a:t>Observación: Los suicidios varían con los divorcios</a:t>
            </a:r>
          </a:p>
          <a:p>
            <a:r>
              <a:rPr lang="es-MX" dirty="0" smtClean="0"/>
              <a:t>Verificación: </a:t>
            </a:r>
          </a:p>
          <a:p>
            <a:pPr marL="457200" indent="-457200">
              <a:buAutoNum type="alphaLcParenR"/>
            </a:pPr>
            <a:r>
              <a:rPr lang="es-MX" dirty="0" smtClean="0"/>
              <a:t>Comparación por países            1)comparación por regiones de países según la religión (359) y al interior de éstos entre divorcios y suicidios. Cifras.</a:t>
            </a:r>
          </a:p>
          <a:p>
            <a:pPr marL="457200" indent="-457200">
              <a:buAutoNum type="alphaLcParenR"/>
            </a:pPr>
            <a:endParaRPr lang="es-MX" dirty="0"/>
          </a:p>
          <a:p>
            <a:pPr marL="457200" indent="-457200">
              <a:buAutoNum type="alphaLcParenR"/>
            </a:pPr>
            <a:endParaRPr lang="es-MX" dirty="0" smtClean="0"/>
          </a:p>
          <a:p>
            <a:pPr marL="457200" indent="-457200">
              <a:buAutoNum type="alphaLcParenR"/>
            </a:pPr>
            <a:endParaRPr lang="es-MX" dirty="0"/>
          </a:p>
          <a:p>
            <a:pPr marL="457200" indent="-457200">
              <a:buAutoNum type="alphaLcParenR"/>
            </a:pPr>
            <a:endParaRPr lang="es-MX" dirty="0" smtClean="0"/>
          </a:p>
          <a:p>
            <a:pPr marL="457200" indent="-457200">
              <a:buAutoNum type="alphaLcParenR"/>
            </a:pPr>
            <a:endParaRPr lang="es-MX" dirty="0"/>
          </a:p>
          <a:p>
            <a:pPr marL="0" indent="0">
              <a:buNone/>
            </a:pPr>
            <a:r>
              <a:rPr lang="es-MX" dirty="0" smtClean="0"/>
              <a:t>En todos los países los divorciados se matan más que los casados y que los </a:t>
            </a:r>
            <a:r>
              <a:rPr lang="es-MX" dirty="0" smtClean="0"/>
              <a:t>viudos</a:t>
            </a:r>
            <a:r>
              <a:rPr lang="es-MX" dirty="0" smtClean="0"/>
              <a:t>.</a:t>
            </a:r>
            <a:endParaRPr lang="es-MX" dirty="0"/>
          </a:p>
        </p:txBody>
      </p:sp>
      <p:sp>
        <p:nvSpPr>
          <p:cNvPr id="4" name="3 Flecha derecha"/>
          <p:cNvSpPr/>
          <p:nvPr/>
        </p:nvSpPr>
        <p:spPr>
          <a:xfrm>
            <a:off x="4572000" y="2132856"/>
            <a:ext cx="5760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CuadroTexto"/>
          <p:cNvSpPr txBox="1"/>
          <p:nvPr/>
        </p:nvSpPr>
        <p:spPr>
          <a:xfrm>
            <a:off x="3511600" y="3610236"/>
            <a:ext cx="1080120" cy="923330"/>
          </a:xfrm>
          <a:prstGeom prst="rect">
            <a:avLst/>
          </a:prstGeom>
          <a:noFill/>
        </p:spPr>
        <p:txBody>
          <a:bodyPr wrap="square" rtlCol="0">
            <a:spAutoFit/>
          </a:bodyPr>
          <a:lstStyle/>
          <a:p>
            <a:r>
              <a:rPr lang="es-MX" dirty="0" smtClean="0"/>
              <a:t>Causa</a:t>
            </a:r>
          </a:p>
          <a:p>
            <a:endParaRPr lang="es-MX" dirty="0"/>
          </a:p>
          <a:p>
            <a:r>
              <a:rPr lang="es-MX" dirty="0" smtClean="0"/>
              <a:t>Común</a:t>
            </a:r>
            <a:endParaRPr lang="es-MX" dirty="0"/>
          </a:p>
        </p:txBody>
      </p:sp>
      <p:sp>
        <p:nvSpPr>
          <p:cNvPr id="6" name="5 CuadroTexto"/>
          <p:cNvSpPr txBox="1"/>
          <p:nvPr/>
        </p:nvSpPr>
        <p:spPr>
          <a:xfrm>
            <a:off x="5940152" y="3333237"/>
            <a:ext cx="1440160" cy="1477328"/>
          </a:xfrm>
          <a:prstGeom prst="rect">
            <a:avLst/>
          </a:prstGeom>
          <a:noFill/>
        </p:spPr>
        <p:txBody>
          <a:bodyPr wrap="square" rtlCol="0">
            <a:spAutoFit/>
          </a:bodyPr>
          <a:lstStyle/>
          <a:p>
            <a:r>
              <a:rPr lang="es-MX" dirty="0" smtClean="0"/>
              <a:t>Suicidios</a:t>
            </a:r>
          </a:p>
          <a:p>
            <a:endParaRPr lang="es-MX" dirty="0"/>
          </a:p>
          <a:p>
            <a:endParaRPr lang="es-MX" dirty="0" smtClean="0"/>
          </a:p>
          <a:p>
            <a:endParaRPr lang="es-MX" dirty="0"/>
          </a:p>
          <a:p>
            <a:r>
              <a:rPr lang="es-MX" dirty="0" smtClean="0"/>
              <a:t>Divorcios</a:t>
            </a:r>
            <a:endParaRPr lang="es-MX" dirty="0"/>
          </a:p>
        </p:txBody>
      </p:sp>
      <p:sp>
        <p:nvSpPr>
          <p:cNvPr id="7" name="6 CuadroTexto"/>
          <p:cNvSpPr txBox="1"/>
          <p:nvPr/>
        </p:nvSpPr>
        <p:spPr>
          <a:xfrm>
            <a:off x="1403648" y="3956863"/>
            <a:ext cx="1800200" cy="1200329"/>
          </a:xfrm>
          <a:prstGeom prst="rect">
            <a:avLst/>
          </a:prstGeom>
          <a:noFill/>
        </p:spPr>
        <p:txBody>
          <a:bodyPr wrap="square" rtlCol="0">
            <a:spAutoFit/>
          </a:bodyPr>
          <a:lstStyle/>
          <a:p>
            <a:pPr algn="ctr"/>
            <a:r>
              <a:rPr lang="es-MX" dirty="0" smtClean="0"/>
              <a:t>Anomia conyugal producida por el divorcio</a:t>
            </a:r>
            <a:endParaRPr lang="es-MX" dirty="0"/>
          </a:p>
        </p:txBody>
      </p:sp>
      <p:sp>
        <p:nvSpPr>
          <p:cNvPr id="8" name="7 Flecha derecha"/>
          <p:cNvSpPr/>
          <p:nvPr/>
        </p:nvSpPr>
        <p:spPr>
          <a:xfrm>
            <a:off x="3851920" y="3999893"/>
            <a:ext cx="73980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Flecha derecha"/>
          <p:cNvSpPr/>
          <p:nvPr/>
        </p:nvSpPr>
        <p:spPr>
          <a:xfrm rot="836799">
            <a:off x="6027888" y="3762493"/>
            <a:ext cx="992383"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Flecha derecha"/>
          <p:cNvSpPr/>
          <p:nvPr/>
        </p:nvSpPr>
        <p:spPr>
          <a:xfrm rot="20753479">
            <a:off x="6027888" y="4195853"/>
            <a:ext cx="992383"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xmlns="" val="1550059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404664"/>
            <a:ext cx="7745505" cy="3877815"/>
          </a:xfrm>
        </p:spPr>
        <p:txBody>
          <a:bodyPr>
            <a:normAutofit lnSpcReduction="10000"/>
          </a:bodyPr>
          <a:lstStyle/>
          <a:p>
            <a:r>
              <a:rPr lang="es-MX" dirty="0" smtClean="0"/>
              <a:t>Hipótesis: La explicación hay que buscarla al interior del mismo matrimonio (362)</a:t>
            </a:r>
          </a:p>
          <a:p>
            <a:r>
              <a:rPr lang="es-MX" dirty="0" smtClean="0"/>
              <a:t>Verificación: En los países donde son frecuentes los divorcios, los casados tienen menor inmunidad al suicidio.</a:t>
            </a:r>
          </a:p>
          <a:p>
            <a:r>
              <a:rPr lang="es-MX" dirty="0" smtClean="0"/>
              <a:t>Hipótesis alternativas: </a:t>
            </a:r>
          </a:p>
          <a:p>
            <a:pPr marL="868680" lvl="1" indent="-457200">
              <a:buFont typeface="+mj-lt"/>
              <a:buAutoNum type="alphaLcParenR"/>
            </a:pPr>
            <a:r>
              <a:rPr lang="es-MX" dirty="0" smtClean="0"/>
              <a:t>+¿Se debe a un lazo familiar débil? No.</a:t>
            </a:r>
          </a:p>
          <a:p>
            <a:pPr marL="411480" lvl="1" indent="0">
              <a:buNone/>
            </a:pPr>
            <a:r>
              <a:rPr lang="es-MX" dirty="0" smtClean="0"/>
              <a:t>Verificación: Donde el divorcio es más fuerte, la natalidad también lo es, lo cual prueba que no hay correlación (a mayor natalidad, mayor “densidad” familiar)</a:t>
            </a:r>
            <a:endParaRPr lang="es-MX" dirty="0"/>
          </a:p>
        </p:txBody>
      </p:sp>
      <p:sp>
        <p:nvSpPr>
          <p:cNvPr id="4" name="3 CuadroTexto"/>
          <p:cNvSpPr txBox="1"/>
          <p:nvPr/>
        </p:nvSpPr>
        <p:spPr>
          <a:xfrm>
            <a:off x="1691680" y="4365104"/>
            <a:ext cx="1872208" cy="400110"/>
          </a:xfrm>
          <a:prstGeom prst="rect">
            <a:avLst/>
          </a:prstGeom>
          <a:noFill/>
        </p:spPr>
        <p:txBody>
          <a:bodyPr wrap="square" rtlCol="0">
            <a:spAutoFit/>
          </a:bodyPr>
          <a:lstStyle/>
          <a:p>
            <a:r>
              <a:rPr lang="es-MX" sz="2000" dirty="0" smtClean="0"/>
              <a:t>A &gt; divorcios</a:t>
            </a:r>
            <a:endParaRPr lang="es-MX" sz="2000" dirty="0"/>
          </a:p>
        </p:txBody>
      </p:sp>
      <p:sp>
        <p:nvSpPr>
          <p:cNvPr id="5" name="4 CuadroTexto"/>
          <p:cNvSpPr txBox="1"/>
          <p:nvPr/>
        </p:nvSpPr>
        <p:spPr>
          <a:xfrm>
            <a:off x="4786276" y="4211216"/>
            <a:ext cx="3458132" cy="707886"/>
          </a:xfrm>
          <a:prstGeom prst="rect">
            <a:avLst/>
          </a:prstGeom>
          <a:noFill/>
        </p:spPr>
        <p:txBody>
          <a:bodyPr wrap="square" rtlCol="0">
            <a:spAutoFit/>
          </a:bodyPr>
          <a:lstStyle/>
          <a:p>
            <a:r>
              <a:rPr lang="es-MX" sz="2000" dirty="0" smtClean="0"/>
              <a:t>Menos suicidios en las mujeres que en los hombres</a:t>
            </a:r>
            <a:endParaRPr lang="es-MX" sz="2000" dirty="0"/>
          </a:p>
        </p:txBody>
      </p:sp>
      <p:sp>
        <p:nvSpPr>
          <p:cNvPr id="6" name="5 CuadroTexto"/>
          <p:cNvSpPr txBox="1"/>
          <p:nvPr/>
        </p:nvSpPr>
        <p:spPr>
          <a:xfrm>
            <a:off x="1691680" y="5467290"/>
            <a:ext cx="1872208" cy="400110"/>
          </a:xfrm>
          <a:prstGeom prst="rect">
            <a:avLst/>
          </a:prstGeom>
          <a:noFill/>
        </p:spPr>
        <p:txBody>
          <a:bodyPr wrap="square" rtlCol="0">
            <a:spAutoFit/>
          </a:bodyPr>
          <a:lstStyle/>
          <a:p>
            <a:r>
              <a:rPr lang="es-MX" sz="2000" dirty="0" smtClean="0"/>
              <a:t>A &lt; divorcios</a:t>
            </a:r>
            <a:endParaRPr lang="es-MX" sz="2000" dirty="0"/>
          </a:p>
        </p:txBody>
      </p:sp>
      <p:sp>
        <p:nvSpPr>
          <p:cNvPr id="7" name="6 CuadroTexto"/>
          <p:cNvSpPr txBox="1"/>
          <p:nvPr/>
        </p:nvSpPr>
        <p:spPr>
          <a:xfrm>
            <a:off x="4786276" y="5313402"/>
            <a:ext cx="3458132" cy="707886"/>
          </a:xfrm>
          <a:prstGeom prst="rect">
            <a:avLst/>
          </a:prstGeom>
          <a:noFill/>
        </p:spPr>
        <p:txBody>
          <a:bodyPr wrap="square" rtlCol="0">
            <a:spAutoFit/>
          </a:bodyPr>
          <a:lstStyle/>
          <a:p>
            <a:r>
              <a:rPr lang="es-MX" sz="2000" dirty="0" smtClean="0"/>
              <a:t>Más suicidios en las mujeres que en los hombres (367)</a:t>
            </a:r>
            <a:endParaRPr lang="es-MX" sz="2000" dirty="0"/>
          </a:p>
        </p:txBody>
      </p:sp>
      <p:sp>
        <p:nvSpPr>
          <p:cNvPr id="8" name="7 Flecha derecha"/>
          <p:cNvSpPr/>
          <p:nvPr/>
        </p:nvSpPr>
        <p:spPr>
          <a:xfrm>
            <a:off x="3707904" y="4453081"/>
            <a:ext cx="792088" cy="2000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Flecha derecha"/>
          <p:cNvSpPr/>
          <p:nvPr/>
        </p:nvSpPr>
        <p:spPr>
          <a:xfrm>
            <a:off x="3707904" y="5589240"/>
            <a:ext cx="792088" cy="2000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xmlns="" val="3475113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476672"/>
            <a:ext cx="7992887" cy="5544616"/>
          </a:xfrm>
        </p:spPr>
        <p:txBody>
          <a:bodyPr>
            <a:normAutofit/>
          </a:bodyPr>
          <a:lstStyle/>
          <a:p>
            <a:pPr marL="868680" lvl="1" indent="-457200">
              <a:buFont typeface="+mj-lt"/>
              <a:buAutoNum type="alphaLcParenR" startAt="2"/>
            </a:pPr>
            <a:r>
              <a:rPr lang="es-MX" dirty="0" smtClean="0"/>
              <a:t>¿Se debe al lazo matrimonial débil? No.</a:t>
            </a:r>
          </a:p>
          <a:p>
            <a:pPr marL="896938" lvl="1" indent="0">
              <a:buNone/>
            </a:pPr>
            <a:r>
              <a:rPr lang="es-MX" dirty="0"/>
              <a:t>	</a:t>
            </a:r>
            <a:r>
              <a:rPr lang="es-MX" dirty="0" smtClean="0"/>
              <a:t>Verificación: Debería de afectar tanto al hombre como a la mujer y en todo caso siendo la mujer la más afectada ésta debería de suicidarse más cosa que las cifras no verifican.</a:t>
            </a:r>
          </a:p>
          <a:p>
            <a:pPr marL="868680" lvl="1" indent="-457200">
              <a:buFont typeface="+mj-lt"/>
              <a:buAutoNum type="alphaLcParenR" startAt="3"/>
            </a:pPr>
            <a:r>
              <a:rPr lang="es-MX" dirty="0" smtClean="0"/>
              <a:t>El divorcio, por la acción que ejerce sobre el matrimonio predispone al suicidio (372). El matrimonio regula socialmente la vida personal de los individuos (373), sus goces están definidos y asegurados, cosa que no sucede con el célibe (promueve a la anomia). El divorcio implica un debilitamiento de la reglamentación matrimonial, cuando el vínculo se rompe fácilmente ya no cumple eficazmente su papel tranquilizador de las pasiones. Lo anterior no alcanza a la mujer porque ésta tiene una vida psíquica menos desarrollada (375).</a:t>
            </a:r>
            <a:endParaRPr lang="es-MX" dirty="0"/>
          </a:p>
        </p:txBody>
      </p:sp>
    </p:spTree>
    <p:extLst>
      <p:ext uri="{BB962C8B-B14F-4D97-AF65-F5344CB8AC3E}">
        <p14:creationId xmlns:p14="http://schemas.microsoft.com/office/powerpoint/2010/main" xmlns="" val="814279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2276872"/>
            <a:ext cx="8136903" cy="4392488"/>
          </a:xfrm>
        </p:spPr>
        <p:txBody>
          <a:bodyPr>
            <a:normAutofit/>
          </a:bodyPr>
          <a:lstStyle/>
          <a:p>
            <a:pPr marL="0" indent="0">
              <a:buNone/>
            </a:pPr>
            <a:r>
              <a:rPr lang="es-MX" dirty="0" smtClean="0"/>
              <a:t>Formas individuales de los diferentes tipos de suicidio.</a:t>
            </a:r>
          </a:p>
          <a:p>
            <a:r>
              <a:rPr lang="es-MX" dirty="0" smtClean="0"/>
              <a:t>No hay suicidio, sino suicidios puesto que obedecen a diferentes  causas (382)</a:t>
            </a:r>
          </a:p>
          <a:p>
            <a:r>
              <a:rPr lang="es-MX" dirty="0" smtClean="0"/>
              <a:t>En esas condiciones es posible plantear la morfología de los 3 tipos de suicidio: </a:t>
            </a:r>
          </a:p>
          <a:p>
            <a:pPr marL="868680" lvl="1" indent="-457200">
              <a:buFont typeface="+mj-lt"/>
              <a:buAutoNum type="alphaLcParenR"/>
            </a:pPr>
            <a:r>
              <a:rPr lang="es-MX" dirty="0" smtClean="0"/>
              <a:t>Deduciéndolas de las causas</a:t>
            </a:r>
          </a:p>
          <a:p>
            <a:pPr marL="868680" lvl="1" indent="-457200">
              <a:buFont typeface="+mj-lt"/>
              <a:buAutoNum type="alphaLcParenR"/>
            </a:pPr>
            <a:r>
              <a:rPr lang="es-MX" dirty="0" smtClean="0"/>
              <a:t>A partir de lo empírico</a:t>
            </a:r>
          </a:p>
          <a:p>
            <a:pPr marL="411480" lvl="1" indent="0">
              <a:buNone/>
            </a:pPr>
            <a:r>
              <a:rPr lang="es-MX" dirty="0" smtClean="0"/>
              <a:t>Para ello echa mano de personajes novelísticos y reflexiones de filósofos. Más que la verificación se trata de reflexiones sobre el suicidio.</a:t>
            </a:r>
          </a:p>
          <a:p>
            <a:pPr marL="868680" lvl="1" indent="-457200">
              <a:buFont typeface="+mj-lt"/>
              <a:buAutoNum type="alphaLcParenR"/>
            </a:pPr>
            <a:endParaRPr lang="es-MX" dirty="0"/>
          </a:p>
        </p:txBody>
      </p:sp>
      <p:sp>
        <p:nvSpPr>
          <p:cNvPr id="3" name="2 Título"/>
          <p:cNvSpPr>
            <a:spLocks noGrp="1"/>
          </p:cNvSpPr>
          <p:nvPr>
            <p:ph type="title"/>
          </p:nvPr>
        </p:nvSpPr>
        <p:spPr/>
        <p:txBody>
          <a:bodyPr/>
          <a:lstStyle/>
          <a:p>
            <a:r>
              <a:rPr lang="es-MX" sz="3200" dirty="0" smtClean="0"/>
              <a:t>Cap. VI</a:t>
            </a:r>
            <a:endParaRPr lang="es-MX" sz="3200" dirty="0"/>
          </a:p>
        </p:txBody>
      </p:sp>
    </p:spTree>
    <p:extLst>
      <p:ext uri="{BB962C8B-B14F-4D97-AF65-F5344CB8AC3E}">
        <p14:creationId xmlns:p14="http://schemas.microsoft.com/office/powerpoint/2010/main" xmlns="" val="853117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3295601"/>
            <a:ext cx="7745505" cy="1501551"/>
          </a:xfrm>
        </p:spPr>
        <p:txBody>
          <a:bodyPr/>
          <a:lstStyle/>
          <a:p>
            <a:r>
              <a:rPr lang="es-MX" dirty="0" smtClean="0"/>
              <a:t>Los tipos sociales no se presentan siempre aislados y sin mezcla (395). Razón: las causas pueden aparecer mezcladas.</a:t>
            </a:r>
            <a:endParaRPr lang="es-MX" dirty="0"/>
          </a:p>
        </p:txBody>
      </p:sp>
      <p:sp>
        <p:nvSpPr>
          <p:cNvPr id="4" name="3 CuadroTexto"/>
          <p:cNvSpPr txBox="1"/>
          <p:nvPr/>
        </p:nvSpPr>
        <p:spPr>
          <a:xfrm>
            <a:off x="755576" y="260648"/>
            <a:ext cx="1152128" cy="369332"/>
          </a:xfrm>
          <a:prstGeom prst="rect">
            <a:avLst/>
          </a:prstGeom>
          <a:noFill/>
        </p:spPr>
        <p:txBody>
          <a:bodyPr wrap="square" rtlCol="0">
            <a:spAutoFit/>
          </a:bodyPr>
          <a:lstStyle/>
          <a:p>
            <a:r>
              <a:rPr lang="es-MX" dirty="0" smtClean="0"/>
              <a:t>Egoísta</a:t>
            </a:r>
            <a:endParaRPr lang="es-MX" dirty="0"/>
          </a:p>
        </p:txBody>
      </p:sp>
      <p:sp>
        <p:nvSpPr>
          <p:cNvPr id="5" name="4 CuadroTexto"/>
          <p:cNvSpPr txBox="1"/>
          <p:nvPr/>
        </p:nvSpPr>
        <p:spPr>
          <a:xfrm>
            <a:off x="2483768" y="260648"/>
            <a:ext cx="1440160" cy="369332"/>
          </a:xfrm>
          <a:prstGeom prst="rect">
            <a:avLst/>
          </a:prstGeom>
          <a:noFill/>
        </p:spPr>
        <p:txBody>
          <a:bodyPr wrap="square" rtlCol="0">
            <a:spAutoFit/>
          </a:bodyPr>
          <a:lstStyle/>
          <a:p>
            <a:r>
              <a:rPr lang="es-MX" dirty="0" smtClean="0"/>
              <a:t>Languidez</a:t>
            </a:r>
            <a:endParaRPr lang="es-MX" dirty="0"/>
          </a:p>
        </p:txBody>
      </p:sp>
      <p:sp>
        <p:nvSpPr>
          <p:cNvPr id="6" name="5 CuadroTexto"/>
          <p:cNvSpPr txBox="1"/>
          <p:nvPr/>
        </p:nvSpPr>
        <p:spPr>
          <a:xfrm>
            <a:off x="5220072" y="260648"/>
            <a:ext cx="3384376" cy="369332"/>
          </a:xfrm>
          <a:prstGeom prst="rect">
            <a:avLst/>
          </a:prstGeom>
          <a:noFill/>
        </p:spPr>
        <p:txBody>
          <a:bodyPr wrap="square" rtlCol="0">
            <a:spAutoFit/>
          </a:bodyPr>
          <a:lstStyle/>
          <a:p>
            <a:r>
              <a:rPr lang="es-MX" dirty="0" smtClean="0"/>
              <a:t>Hipertrofia de la reflexión (394)</a:t>
            </a:r>
            <a:endParaRPr lang="es-MX" dirty="0"/>
          </a:p>
        </p:txBody>
      </p:sp>
      <p:sp>
        <p:nvSpPr>
          <p:cNvPr id="7" name="6 CuadroTexto"/>
          <p:cNvSpPr txBox="1"/>
          <p:nvPr/>
        </p:nvSpPr>
        <p:spPr>
          <a:xfrm>
            <a:off x="755576" y="827420"/>
            <a:ext cx="1152128" cy="369332"/>
          </a:xfrm>
          <a:prstGeom prst="rect">
            <a:avLst/>
          </a:prstGeom>
          <a:noFill/>
        </p:spPr>
        <p:txBody>
          <a:bodyPr wrap="square" rtlCol="0">
            <a:spAutoFit/>
          </a:bodyPr>
          <a:lstStyle/>
          <a:p>
            <a:r>
              <a:rPr lang="es-MX" dirty="0" smtClean="0"/>
              <a:t>Altruista</a:t>
            </a:r>
            <a:endParaRPr lang="es-MX" dirty="0"/>
          </a:p>
        </p:txBody>
      </p:sp>
      <p:sp>
        <p:nvSpPr>
          <p:cNvPr id="8" name="7 CuadroTexto"/>
          <p:cNvSpPr txBox="1"/>
          <p:nvPr/>
        </p:nvSpPr>
        <p:spPr>
          <a:xfrm>
            <a:off x="2483768" y="827420"/>
            <a:ext cx="2376264" cy="369332"/>
          </a:xfrm>
          <a:prstGeom prst="rect">
            <a:avLst/>
          </a:prstGeom>
          <a:noFill/>
        </p:spPr>
        <p:txBody>
          <a:bodyPr wrap="square" rtlCol="0">
            <a:spAutoFit/>
          </a:bodyPr>
          <a:lstStyle/>
          <a:p>
            <a:r>
              <a:rPr lang="es-MX" dirty="0" smtClean="0"/>
              <a:t>Energía, entusiasmo</a:t>
            </a:r>
            <a:endParaRPr lang="es-MX" dirty="0"/>
          </a:p>
        </p:txBody>
      </p:sp>
      <p:sp>
        <p:nvSpPr>
          <p:cNvPr id="9" name="8 CuadroTexto"/>
          <p:cNvSpPr txBox="1"/>
          <p:nvPr/>
        </p:nvSpPr>
        <p:spPr>
          <a:xfrm>
            <a:off x="5220072" y="827420"/>
            <a:ext cx="3384376" cy="369332"/>
          </a:xfrm>
          <a:prstGeom prst="rect">
            <a:avLst/>
          </a:prstGeom>
          <a:noFill/>
        </p:spPr>
        <p:txBody>
          <a:bodyPr wrap="square" rtlCol="0">
            <a:spAutoFit/>
          </a:bodyPr>
          <a:lstStyle/>
          <a:p>
            <a:r>
              <a:rPr lang="es-MX" dirty="0" smtClean="0"/>
              <a:t>De la sensibilidad</a:t>
            </a:r>
            <a:endParaRPr lang="es-MX" dirty="0"/>
          </a:p>
        </p:txBody>
      </p:sp>
      <p:sp>
        <p:nvSpPr>
          <p:cNvPr id="10" name="9 CuadroTexto"/>
          <p:cNvSpPr txBox="1"/>
          <p:nvPr/>
        </p:nvSpPr>
        <p:spPr>
          <a:xfrm>
            <a:off x="755576" y="1403484"/>
            <a:ext cx="1152128" cy="369332"/>
          </a:xfrm>
          <a:prstGeom prst="rect">
            <a:avLst/>
          </a:prstGeom>
          <a:noFill/>
        </p:spPr>
        <p:txBody>
          <a:bodyPr wrap="square" rtlCol="0">
            <a:spAutoFit/>
          </a:bodyPr>
          <a:lstStyle/>
          <a:p>
            <a:r>
              <a:rPr lang="es-MX" dirty="0" err="1" smtClean="0"/>
              <a:t>Anómico</a:t>
            </a:r>
            <a:endParaRPr lang="es-MX" dirty="0"/>
          </a:p>
        </p:txBody>
      </p:sp>
      <p:sp>
        <p:nvSpPr>
          <p:cNvPr id="11" name="10 CuadroTexto"/>
          <p:cNvSpPr txBox="1"/>
          <p:nvPr/>
        </p:nvSpPr>
        <p:spPr>
          <a:xfrm>
            <a:off x="2483768" y="1403484"/>
            <a:ext cx="2016224" cy="369332"/>
          </a:xfrm>
          <a:prstGeom prst="rect">
            <a:avLst/>
          </a:prstGeom>
          <a:noFill/>
        </p:spPr>
        <p:txBody>
          <a:bodyPr wrap="square" rtlCol="0">
            <a:spAutoFit/>
          </a:bodyPr>
          <a:lstStyle/>
          <a:p>
            <a:r>
              <a:rPr lang="es-MX" dirty="0" smtClean="0"/>
              <a:t>La decepción</a:t>
            </a:r>
            <a:endParaRPr lang="es-MX" dirty="0"/>
          </a:p>
        </p:txBody>
      </p:sp>
      <p:sp>
        <p:nvSpPr>
          <p:cNvPr id="12" name="11 CuadroTexto"/>
          <p:cNvSpPr txBox="1"/>
          <p:nvPr/>
        </p:nvSpPr>
        <p:spPr>
          <a:xfrm>
            <a:off x="5220072" y="1475492"/>
            <a:ext cx="3384376" cy="369332"/>
          </a:xfrm>
          <a:prstGeom prst="rect">
            <a:avLst/>
          </a:prstGeom>
          <a:noFill/>
        </p:spPr>
        <p:txBody>
          <a:bodyPr wrap="square" rtlCol="0">
            <a:spAutoFit/>
          </a:bodyPr>
          <a:lstStyle/>
          <a:p>
            <a:r>
              <a:rPr lang="es-MX" dirty="0" smtClean="0"/>
              <a:t>La pasión </a:t>
            </a:r>
            <a:endParaRPr lang="es-MX" dirty="0"/>
          </a:p>
        </p:txBody>
      </p:sp>
      <p:sp>
        <p:nvSpPr>
          <p:cNvPr id="13" name="12 Rectángulo"/>
          <p:cNvSpPr/>
          <p:nvPr/>
        </p:nvSpPr>
        <p:spPr>
          <a:xfrm>
            <a:off x="1979712" y="1583081"/>
            <a:ext cx="43204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13 Rectángulo"/>
          <p:cNvSpPr/>
          <p:nvPr/>
        </p:nvSpPr>
        <p:spPr>
          <a:xfrm>
            <a:off x="1979712" y="445314"/>
            <a:ext cx="43204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4 Rectángulo"/>
          <p:cNvSpPr/>
          <p:nvPr/>
        </p:nvSpPr>
        <p:spPr>
          <a:xfrm>
            <a:off x="1979712" y="1003235"/>
            <a:ext cx="43204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15 Rectángulo"/>
          <p:cNvSpPr/>
          <p:nvPr/>
        </p:nvSpPr>
        <p:spPr>
          <a:xfrm>
            <a:off x="4716016" y="1583081"/>
            <a:ext cx="43204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Rectángulo"/>
          <p:cNvSpPr/>
          <p:nvPr/>
        </p:nvSpPr>
        <p:spPr>
          <a:xfrm>
            <a:off x="4716016" y="445314"/>
            <a:ext cx="43204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Rectángulo"/>
          <p:cNvSpPr/>
          <p:nvPr/>
        </p:nvSpPr>
        <p:spPr>
          <a:xfrm>
            <a:off x="4716016" y="1003235"/>
            <a:ext cx="43204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xmlns="" val="4133252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2248347"/>
            <a:ext cx="7745505" cy="4132981"/>
          </a:xfrm>
        </p:spPr>
        <p:txBody>
          <a:bodyPr/>
          <a:lstStyle/>
          <a:p>
            <a:r>
              <a:rPr lang="es-MX" dirty="0" smtClean="0"/>
              <a:t>Tipo medio: (410) El tipo medio es independiente de los individuos pero, a la vez tiene que manifestarse en ellos. El tipo medio no es un simple promedio porque ello implicaría su determinación por lo individual ( 418).</a:t>
            </a:r>
          </a:p>
          <a:p>
            <a:pPr marL="361950" indent="0">
              <a:buNone/>
            </a:pPr>
            <a:r>
              <a:rPr lang="es-MX" dirty="0" smtClean="0"/>
              <a:t>En el fondo el suicidio es un acto moral (422) que depende de causas morales.</a:t>
            </a:r>
          </a:p>
          <a:p>
            <a:pPr marL="361950" indent="0">
              <a:buNone/>
            </a:pPr>
            <a:r>
              <a:rPr lang="es-MX" dirty="0" smtClean="0"/>
              <a:t>Los hechos sociales surgen de la asociación  (425).</a:t>
            </a:r>
          </a:p>
          <a:p>
            <a:pPr marL="361950" indent="0">
              <a:buNone/>
            </a:pPr>
            <a:r>
              <a:rPr lang="es-MX" dirty="0" smtClean="0"/>
              <a:t>La sociología es una psicología social (425).</a:t>
            </a:r>
            <a:endParaRPr lang="es-MX" dirty="0"/>
          </a:p>
        </p:txBody>
      </p:sp>
      <p:sp>
        <p:nvSpPr>
          <p:cNvPr id="3" name="2 Título"/>
          <p:cNvSpPr>
            <a:spLocks noGrp="1"/>
          </p:cNvSpPr>
          <p:nvPr>
            <p:ph type="title"/>
          </p:nvPr>
        </p:nvSpPr>
        <p:spPr/>
        <p:txBody>
          <a:bodyPr/>
          <a:lstStyle/>
          <a:p>
            <a:r>
              <a:rPr lang="es-MX" sz="3400" dirty="0" smtClean="0"/>
              <a:t>Cap. </a:t>
            </a:r>
            <a:r>
              <a:rPr lang="es-MX" sz="3400" dirty="0"/>
              <a:t>I</a:t>
            </a:r>
          </a:p>
        </p:txBody>
      </p:sp>
    </p:spTree>
    <p:extLst>
      <p:ext uri="{BB962C8B-B14F-4D97-AF65-F5344CB8AC3E}">
        <p14:creationId xmlns:p14="http://schemas.microsoft.com/office/powerpoint/2010/main" xmlns="" val="1793601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361950" indent="0">
              <a:buNone/>
            </a:pPr>
            <a:r>
              <a:rPr lang="es-MX" dirty="0" smtClean="0"/>
              <a:t>No hay que confundir tipo colectivo con tipo medio (433). El tipo colectivo es la síntesis y no el promedio.</a:t>
            </a:r>
          </a:p>
          <a:p>
            <a:pPr marL="361950" indent="0">
              <a:buNone/>
            </a:pPr>
            <a:r>
              <a:rPr lang="es-MX" dirty="0" smtClean="0"/>
              <a:t>Toda idea moral combina egoísmo, </a:t>
            </a:r>
            <a:r>
              <a:rPr lang="es-MX" dirty="0" smtClean="0"/>
              <a:t>altruismo </a:t>
            </a:r>
            <a:r>
              <a:rPr lang="es-MX" dirty="0" smtClean="0"/>
              <a:t>y anomia (437) si una predomina puede generar una corriente </a:t>
            </a:r>
            <a:r>
              <a:rPr lang="es-MX" dirty="0" err="1" smtClean="0"/>
              <a:t>suicidógena</a:t>
            </a:r>
            <a:r>
              <a:rPr lang="es-MX" dirty="0" smtClean="0"/>
              <a:t>. Esa intensidad dependerá de: a) la naturaleza individual, b) la naturaleza de la organización social y, c)los acontecimientos pasajeros que alternan el orden social.</a:t>
            </a:r>
            <a:endParaRPr lang="es-MX" dirty="0"/>
          </a:p>
        </p:txBody>
      </p:sp>
    </p:spTree>
    <p:extLst>
      <p:ext uri="{BB962C8B-B14F-4D97-AF65-F5344CB8AC3E}">
        <p14:creationId xmlns:p14="http://schemas.microsoft.com/office/powerpoint/2010/main" xmlns="" val="2875264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0" indent="0">
              <a:buNone/>
            </a:pPr>
            <a:r>
              <a:rPr lang="es-MX" dirty="0" smtClean="0"/>
              <a:t>Relaciones del suicidio con los otros fenómenos sociales</a:t>
            </a:r>
          </a:p>
          <a:p>
            <a:r>
              <a:rPr lang="es-MX" dirty="0" smtClean="0"/>
              <a:t>¿Qué es el suicidio inmoral?</a:t>
            </a:r>
          </a:p>
          <a:p>
            <a:r>
              <a:rPr lang="es-MX" dirty="0" smtClean="0"/>
              <a:t>Argumentación histórica: Como fue considerado en diferentes sociedades: ha sido la prohibición a suicidarse (aunque el Edo. podía autorizarlo) a la condena absoluta sin excepción.</a:t>
            </a:r>
          </a:p>
          <a:p>
            <a:r>
              <a:rPr lang="es-MX" dirty="0" smtClean="0"/>
              <a:t>Suicidio y crímenes contra la propiedad</a:t>
            </a:r>
          </a:p>
          <a:p>
            <a:pPr marL="361950" indent="0">
              <a:buNone/>
            </a:pPr>
            <a:r>
              <a:rPr lang="es-MX" dirty="0" smtClean="0"/>
              <a:t>Observación: Varían en sentido contrario de lo cual no es posible deducir ninguna relación </a:t>
            </a:r>
            <a:endParaRPr lang="es-MX" dirty="0"/>
          </a:p>
        </p:txBody>
      </p:sp>
      <p:sp>
        <p:nvSpPr>
          <p:cNvPr id="3" name="2 Título"/>
          <p:cNvSpPr>
            <a:spLocks noGrp="1"/>
          </p:cNvSpPr>
          <p:nvPr>
            <p:ph type="title"/>
          </p:nvPr>
        </p:nvSpPr>
        <p:spPr/>
        <p:txBody>
          <a:bodyPr/>
          <a:lstStyle/>
          <a:p>
            <a:r>
              <a:rPr lang="es-MX" sz="3400" dirty="0" smtClean="0"/>
              <a:t>Libro II, Cap. II</a:t>
            </a:r>
            <a:endParaRPr lang="es-MX" sz="3400" dirty="0"/>
          </a:p>
        </p:txBody>
      </p:sp>
    </p:spTree>
    <p:extLst>
      <p:ext uri="{BB962C8B-B14F-4D97-AF65-F5344CB8AC3E}">
        <p14:creationId xmlns:p14="http://schemas.microsoft.com/office/powerpoint/2010/main" xmlns="" val="2507069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343273"/>
            <a:ext cx="7745505" cy="6182071"/>
          </a:xfrm>
        </p:spPr>
        <p:txBody>
          <a:bodyPr/>
          <a:lstStyle/>
          <a:p>
            <a:r>
              <a:rPr lang="es-MX" dirty="0" smtClean="0"/>
              <a:t>Suicidio y homicidio</a:t>
            </a:r>
          </a:p>
          <a:p>
            <a:pPr marL="361950" indent="0">
              <a:buNone/>
            </a:pPr>
            <a:r>
              <a:rPr lang="es-MX" dirty="0" smtClean="0"/>
              <a:t>Observación: tanto coexiste el suicidio con el homicidio como se excluyen mutuamente (485). Algunos tipos de suicidio tienen relación con el homicidio y otros no.</a:t>
            </a:r>
          </a:p>
          <a:p>
            <a:pPr marL="361950" indent="0">
              <a:buNone/>
            </a:pPr>
            <a:r>
              <a:rPr lang="es-MX" dirty="0" smtClean="0"/>
              <a:t>Quedó asentado que hay varios tipo de suicidio y eso permite explicar lo anterior, a la vez lo anterior sirve de prueba suplementaria a la existencia de varios tipos de suicidio.</a:t>
            </a:r>
          </a:p>
          <a:p>
            <a:pPr marL="704850" indent="-342900">
              <a:buFont typeface="Wingdings" pitchFamily="2" charset="2"/>
              <a:buChar char="ü"/>
            </a:pPr>
            <a:r>
              <a:rPr lang="es-MX" sz="2200" dirty="0" smtClean="0"/>
              <a:t>Contrastación entre suicidio egoísta y homicidio: En el primero lo caracteriza la depresión y la apatía en cambio al segundo la pasión (485).</a:t>
            </a:r>
          </a:p>
          <a:p>
            <a:pPr marL="704850" indent="-342900">
              <a:buFont typeface="Wingdings" pitchFamily="2" charset="2"/>
              <a:buChar char="ü"/>
            </a:pPr>
            <a:r>
              <a:rPr lang="es-MX" sz="2200" dirty="0" smtClean="0"/>
              <a:t>Suicidio altruista y homicidio: en una sociedad en la que el individuo poco importa impele también al homicidio        ambos pueden marchar paralelamente</a:t>
            </a:r>
            <a:endParaRPr lang="es-MX" sz="2200" dirty="0"/>
          </a:p>
        </p:txBody>
      </p:sp>
      <p:sp>
        <p:nvSpPr>
          <p:cNvPr id="4" name="3 Elipse"/>
          <p:cNvSpPr/>
          <p:nvPr/>
        </p:nvSpPr>
        <p:spPr>
          <a:xfrm>
            <a:off x="2987824" y="5661248"/>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Elipse"/>
          <p:cNvSpPr/>
          <p:nvPr/>
        </p:nvSpPr>
        <p:spPr>
          <a:xfrm>
            <a:off x="3059832" y="5805264"/>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Elipse"/>
          <p:cNvSpPr/>
          <p:nvPr/>
        </p:nvSpPr>
        <p:spPr>
          <a:xfrm>
            <a:off x="2915816" y="5805264"/>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xmlns="" val="421522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2896419"/>
            <a:ext cx="7745505" cy="2692821"/>
          </a:xfrm>
        </p:spPr>
        <p:txBody>
          <a:bodyPr/>
          <a:lstStyle/>
          <a:p>
            <a:r>
              <a:rPr lang="es-MX" dirty="0" smtClean="0"/>
              <a:t>El suicidio Egoísta: Desintegración de los grupos sociales, el individuo depende menos del grupo y sólo reconoce sus propias reglas</a:t>
            </a:r>
          </a:p>
          <a:p>
            <a:r>
              <a:rPr lang="es-MX" dirty="0" smtClean="0"/>
              <a:t>Base del suicidio Altruista: El hombre se mata fácilmente cuando está integrado con demasiada fuerza a la sociedad</a:t>
            </a:r>
          </a:p>
          <a:p>
            <a:endParaRPr lang="es-MX" dirty="0"/>
          </a:p>
        </p:txBody>
      </p:sp>
      <p:sp>
        <p:nvSpPr>
          <p:cNvPr id="3" name="2 Título"/>
          <p:cNvSpPr>
            <a:spLocks noGrp="1"/>
          </p:cNvSpPr>
          <p:nvPr>
            <p:ph type="title"/>
          </p:nvPr>
        </p:nvSpPr>
        <p:spPr/>
        <p:txBody>
          <a:bodyPr/>
          <a:lstStyle/>
          <a:p>
            <a:r>
              <a:rPr lang="es-MX" dirty="0" smtClean="0"/>
              <a:t>El suicidio </a:t>
            </a:r>
            <a:r>
              <a:rPr lang="es-MX" sz="2800" dirty="0" smtClean="0"/>
              <a:t>Cap. IV</a:t>
            </a:r>
            <a:endParaRPr lang="es-MX" sz="2800" dirty="0"/>
          </a:p>
        </p:txBody>
      </p:sp>
    </p:spTree>
    <p:extLst>
      <p:ext uri="{BB962C8B-B14F-4D97-AF65-F5344CB8AC3E}">
        <p14:creationId xmlns:p14="http://schemas.microsoft.com/office/powerpoint/2010/main" xmlns="" val="619939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704850" indent="-342900">
              <a:buFont typeface="Wingdings" pitchFamily="2" charset="2"/>
              <a:buChar char="ü"/>
            </a:pPr>
            <a:r>
              <a:rPr lang="es-MX" sz="2200" dirty="0" smtClean="0"/>
              <a:t>Suicidio </a:t>
            </a:r>
            <a:r>
              <a:rPr lang="es-MX" sz="2200" dirty="0" err="1" smtClean="0"/>
              <a:t>anómico</a:t>
            </a:r>
            <a:r>
              <a:rPr lang="es-MX" sz="2200" dirty="0" smtClean="0"/>
              <a:t>: La anomia puede volverse contra el individuo o contra otro. La conexión estrecha que en los casos de suicidios altruistas y </a:t>
            </a:r>
            <a:r>
              <a:rPr lang="es-MX" sz="2200" dirty="0" err="1" smtClean="0"/>
              <a:t>anómico</a:t>
            </a:r>
            <a:r>
              <a:rPr lang="es-MX" sz="2200" dirty="0" smtClean="0"/>
              <a:t> puede haber con el homicidio estriba en que son formas del mismo acto.</a:t>
            </a:r>
            <a:endParaRPr lang="es-MX" dirty="0"/>
          </a:p>
        </p:txBody>
      </p:sp>
    </p:spTree>
    <p:extLst>
      <p:ext uri="{BB962C8B-B14F-4D97-AF65-F5344CB8AC3E}">
        <p14:creationId xmlns:p14="http://schemas.microsoft.com/office/powerpoint/2010/main" xmlns="" val="3033884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83568" y="332656"/>
            <a:ext cx="7745505" cy="6264696"/>
          </a:xfrm>
        </p:spPr>
        <p:txBody>
          <a:bodyPr/>
          <a:lstStyle/>
          <a:p>
            <a:r>
              <a:rPr lang="es-MX" dirty="0" smtClean="0"/>
              <a:t>En las sociedades inferiores se presenta este tipo de suicidio: ejemplos de diferentes épocas (los guerreros daneses, los godos, los visigodos, celtas, la India, etc.), los viejos se mataban, las viudas al morir sus maridos (la India), los subordinados. Estos se pueden resumir así: 1) suicidio ligado a la vejez o </a:t>
            </a:r>
            <a:r>
              <a:rPr lang="es-MX" dirty="0" smtClean="0"/>
              <a:t>a la </a:t>
            </a:r>
            <a:r>
              <a:rPr lang="es-MX" dirty="0" smtClean="0"/>
              <a:t>enfermedad, 2) suicidios de mujeres a la muerte del marido y 3) suicidios de clientes o servidores a la muerte de sus jefes. (299)</a:t>
            </a:r>
          </a:p>
          <a:p>
            <a:r>
              <a:rPr lang="es-MX" dirty="0" smtClean="0"/>
              <a:t>El hombre se mata porque considera que es su deber (su infracción provoca deshonor y/o penas religiosas) para que suceda es necesario que lo individual cuente poco y que lo social sea una masa compacta. (301)</a:t>
            </a:r>
          </a:p>
          <a:p>
            <a:r>
              <a:rPr lang="es-MX" dirty="0" smtClean="0"/>
              <a:t>En un mundo pequeño todo es común a todo (ideas, etc.) y la vigilancia colectiva es muy estricta.</a:t>
            </a:r>
            <a:endParaRPr lang="es-MX" dirty="0"/>
          </a:p>
        </p:txBody>
      </p:sp>
    </p:spTree>
    <p:extLst>
      <p:ext uri="{BB962C8B-B14F-4D97-AF65-F5344CB8AC3E}">
        <p14:creationId xmlns:p14="http://schemas.microsoft.com/office/powerpoint/2010/main" xmlns="" val="107148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11560" y="548680"/>
            <a:ext cx="7905201" cy="5976664"/>
          </a:xfrm>
        </p:spPr>
        <p:txBody>
          <a:bodyPr>
            <a:normAutofit lnSpcReduction="10000"/>
          </a:bodyPr>
          <a:lstStyle/>
          <a:p>
            <a:r>
              <a:rPr lang="es-MX" dirty="0" smtClean="0"/>
              <a:t>Suicidio altruista</a:t>
            </a:r>
          </a:p>
          <a:p>
            <a:pPr marL="868680" lvl="1" indent="-457200">
              <a:buFont typeface="+mj-lt"/>
              <a:buAutoNum type="arabicPeriod"/>
            </a:pPr>
            <a:r>
              <a:rPr lang="es-MX" dirty="0" smtClean="0"/>
              <a:t>En los viejos ¿Es debido al cansancio o los sufrimientos de la edad? Si fuera así no estaría obligado a hacerlo (299): Si reúsa suicidarse pierde la estimación social.</a:t>
            </a:r>
          </a:p>
          <a:p>
            <a:pPr marL="868680" lvl="1" indent="-457200">
              <a:buFont typeface="+mj-lt"/>
              <a:buAutoNum type="arabicPeriod"/>
            </a:pPr>
            <a:r>
              <a:rPr lang="es-MX" dirty="0" smtClean="0"/>
              <a:t>En los clientes y servidores se debe a que la sociedad entre amos y éstos es tan estrecha que no puede concebirse la existencia de los segundos sin los primeros.</a:t>
            </a:r>
          </a:p>
          <a:p>
            <a:pPr marL="868680" lvl="1" indent="-457200">
              <a:buFont typeface="+mj-lt"/>
              <a:buAutoNum type="arabicPeriod"/>
            </a:pPr>
            <a:r>
              <a:rPr lang="es-MX" dirty="0" smtClean="0"/>
              <a:t>Los mismo sucede en cuanto a la mujer respecto del marido.</a:t>
            </a:r>
          </a:p>
          <a:p>
            <a:r>
              <a:rPr lang="es-MX" dirty="0" smtClean="0"/>
              <a:t>Luego desarrolla la tipología del suicidio altruista: a) obligatorio, b) facultativo (304) (son menos exigidos por la sociedad que los primeros) y pone ejemplos históricos, c) otros casos en los que no hay el deber de suicidarse pero en donde el sacrificio en general es laudable (305) (la India). El suicidio Agudo (modelo extremo: el suicidio místico, 310)</a:t>
            </a:r>
            <a:endParaRPr lang="es-MX" dirty="0"/>
          </a:p>
          <a:p>
            <a:pPr marL="411480" lvl="1" indent="0">
              <a:buNone/>
            </a:pPr>
            <a:endParaRPr lang="es-MX" dirty="0" smtClean="0"/>
          </a:p>
        </p:txBody>
      </p:sp>
    </p:spTree>
    <p:extLst>
      <p:ext uri="{BB962C8B-B14F-4D97-AF65-F5344CB8AC3E}">
        <p14:creationId xmlns:p14="http://schemas.microsoft.com/office/powerpoint/2010/main" xmlns="" val="3407209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692697"/>
            <a:ext cx="7745505" cy="5400599"/>
          </a:xfrm>
        </p:spPr>
        <p:txBody>
          <a:bodyPr>
            <a:normAutofit lnSpcReduction="10000"/>
          </a:bodyPr>
          <a:lstStyle/>
          <a:p>
            <a:r>
              <a:rPr lang="es-MX" dirty="0" smtClean="0"/>
              <a:t>Luego analiza los efectos de este suicidio: implica entusiasmo y esperanza en el más allá (308)</a:t>
            </a:r>
          </a:p>
          <a:p>
            <a:r>
              <a:rPr lang="es-MX" dirty="0" smtClean="0"/>
              <a:t>Verifica: </a:t>
            </a:r>
          </a:p>
          <a:p>
            <a:pPr lvl="1">
              <a:buFont typeface="Courier New" pitchFamily="49" charset="0"/>
              <a:buChar char="o"/>
            </a:pPr>
            <a:r>
              <a:rPr lang="es-MX" dirty="0" smtClean="0"/>
              <a:t>El cristiano no ve diferente al mundo que el de otra religión, pero en él el cristiano está menos cohesionado que en las religiones primitivas</a:t>
            </a:r>
          </a:p>
          <a:p>
            <a:pPr lvl="1">
              <a:buFont typeface="Courier New" pitchFamily="49" charset="0"/>
              <a:buChar char="o"/>
            </a:pPr>
            <a:r>
              <a:rPr lang="es-MX" dirty="0" smtClean="0"/>
              <a:t>También el </a:t>
            </a:r>
            <a:r>
              <a:rPr lang="es-MX" dirty="0" err="1" smtClean="0"/>
              <a:t>panteismo</a:t>
            </a:r>
            <a:r>
              <a:rPr lang="es-MX" dirty="0" smtClean="0"/>
              <a:t> no puede ser la causa, porque no son las ideas abstractas las que mueven a los hombres sino que expresan una realidad que ellos no crean (309). Las ideas religiosas son producto del medio social. El </a:t>
            </a:r>
            <a:r>
              <a:rPr lang="es-MX" dirty="0" err="1" smtClean="0"/>
              <a:t>panteismo</a:t>
            </a:r>
            <a:r>
              <a:rPr lang="es-MX" dirty="0" smtClean="0"/>
              <a:t> religioso que niega la individualidad no es sino consecuencia de la </a:t>
            </a:r>
            <a:r>
              <a:rPr lang="es-MX" dirty="0" smtClean="0"/>
              <a:t>organización</a:t>
            </a:r>
            <a:endParaRPr lang="es-MX" dirty="0" smtClean="0"/>
          </a:p>
          <a:p>
            <a:r>
              <a:rPr lang="es-MX" dirty="0" smtClean="0"/>
              <a:t>Colofón: </a:t>
            </a:r>
            <a:r>
              <a:rPr lang="es-MX" dirty="0" smtClean="0"/>
              <a:t>En una sociedad poco cohesiva como la actual este tipo de suicidio es poco frecuente.</a:t>
            </a:r>
            <a:endParaRPr lang="es-MX" dirty="0"/>
          </a:p>
        </p:txBody>
      </p:sp>
    </p:spTree>
    <p:extLst>
      <p:ext uri="{BB962C8B-B14F-4D97-AF65-F5344CB8AC3E}">
        <p14:creationId xmlns:p14="http://schemas.microsoft.com/office/powerpoint/2010/main" xmlns="" val="2703126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83568" y="404664"/>
            <a:ext cx="7745505" cy="6120680"/>
          </a:xfrm>
        </p:spPr>
        <p:txBody>
          <a:bodyPr/>
          <a:lstStyle/>
          <a:p>
            <a:r>
              <a:rPr lang="es-MX" dirty="0" smtClean="0"/>
              <a:t>Caso actual: El ejército </a:t>
            </a:r>
          </a:p>
          <a:p>
            <a:pPr lvl="1">
              <a:buFont typeface="Courier New" pitchFamily="49" charset="0"/>
              <a:buChar char="o"/>
            </a:pPr>
            <a:r>
              <a:rPr lang="es-MX" dirty="0" smtClean="0"/>
              <a:t>Observación: Los militares se suicidan más que la población civil.</a:t>
            </a:r>
          </a:p>
          <a:p>
            <a:pPr marL="1234440" lvl="2" indent="-457200">
              <a:buFont typeface="+mj-lt"/>
              <a:buAutoNum type="alphaLcParenR"/>
            </a:pPr>
            <a:r>
              <a:rPr lang="es-MX" dirty="0" smtClean="0"/>
              <a:t>¿Es debido al celibato? NO, porque no se encuentra solo en la vida militar. </a:t>
            </a:r>
          </a:p>
          <a:p>
            <a:pPr marL="777240" lvl="2" indent="0">
              <a:buNone/>
            </a:pPr>
            <a:r>
              <a:rPr lang="es-MX" dirty="0" smtClean="0"/>
              <a:t>Verificación: Comparar suicidios de los soldados y de los célibes de la misma edad (313)</a:t>
            </a:r>
          </a:p>
          <a:p>
            <a:pPr marL="1234440" lvl="2" indent="-457200">
              <a:buFont typeface="+mj-lt"/>
              <a:buAutoNum type="alphaLcParenR" startAt="2"/>
            </a:pPr>
            <a:r>
              <a:rPr lang="es-MX" dirty="0" smtClean="0"/>
              <a:t>¿Al alcoholismo? Se ha demostrado que el alcoholismo no influye (315)</a:t>
            </a:r>
          </a:p>
          <a:p>
            <a:pPr marL="1234440" lvl="2" indent="-457200">
              <a:buFont typeface="+mj-lt"/>
              <a:buAutoNum type="alphaLcParenR" startAt="2"/>
            </a:pPr>
            <a:r>
              <a:rPr lang="es-MX" dirty="0" smtClean="0"/>
              <a:t>¿Disgusto al servicio? Si fuera así:</a:t>
            </a:r>
          </a:p>
          <a:p>
            <a:pPr marL="1600200" lvl="3" indent="-457200">
              <a:buFont typeface="+mj-lt"/>
              <a:buAutoNum type="arabicParenR"/>
            </a:pPr>
            <a:r>
              <a:rPr lang="es-MX" sz="2000" dirty="0" smtClean="0"/>
              <a:t>Debería el suicidio de ser mayor en los reclutas. Las cifras no muestran esto.</a:t>
            </a:r>
          </a:p>
          <a:p>
            <a:pPr marL="1600200" lvl="3" indent="-457200">
              <a:buFont typeface="+mj-lt"/>
              <a:buAutoNum type="arabicParenR"/>
            </a:pPr>
            <a:r>
              <a:rPr lang="es-MX" sz="2000" dirty="0" smtClean="0"/>
              <a:t>Debería de ser menor en los oficiales para los que la vida es menos penosa. Las cifras muestran lo contrario.</a:t>
            </a:r>
          </a:p>
          <a:p>
            <a:pPr marL="1600200" lvl="3" indent="-457200">
              <a:buFont typeface="+mj-lt"/>
              <a:buAutoNum type="arabicParenR"/>
            </a:pPr>
            <a:r>
              <a:rPr lang="es-MX" sz="2000" dirty="0" smtClean="0"/>
              <a:t>Los suicidios deberían de ser menos en los voluntarios. Las cifras no muestran esto.</a:t>
            </a:r>
            <a:endParaRPr lang="es-MX" sz="2000" dirty="0"/>
          </a:p>
        </p:txBody>
      </p:sp>
    </p:spTree>
    <p:extLst>
      <p:ext uri="{BB962C8B-B14F-4D97-AF65-F5344CB8AC3E}">
        <p14:creationId xmlns:p14="http://schemas.microsoft.com/office/powerpoint/2010/main" xmlns="" val="690141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260648"/>
            <a:ext cx="7745505" cy="6192689"/>
          </a:xfrm>
        </p:spPr>
        <p:txBody>
          <a:bodyPr>
            <a:noAutofit/>
          </a:bodyPr>
          <a:lstStyle/>
          <a:p>
            <a:r>
              <a:rPr lang="es-MX" dirty="0" smtClean="0"/>
              <a:t>En conclusión: El suicidio ataca más a los más favorecidos por la vida militar.</a:t>
            </a:r>
          </a:p>
          <a:p>
            <a:pPr lvl="1">
              <a:buFont typeface="Courier New" pitchFamily="49" charset="0"/>
              <a:buChar char="o"/>
            </a:pPr>
            <a:r>
              <a:rPr lang="es-MX" sz="2400" dirty="0" smtClean="0"/>
              <a:t>Explicación: En el ejército poco cuenta el individuo (319)</a:t>
            </a:r>
          </a:p>
          <a:p>
            <a:pPr lvl="1">
              <a:buFont typeface="Courier New" pitchFamily="49" charset="0"/>
              <a:buChar char="o"/>
            </a:pPr>
            <a:r>
              <a:rPr lang="es-MX" sz="2400" dirty="0" err="1" smtClean="0"/>
              <a:t>Reverificación</a:t>
            </a:r>
            <a:r>
              <a:rPr lang="es-MX" sz="2400" dirty="0" smtClean="0"/>
              <a:t>: </a:t>
            </a:r>
          </a:p>
          <a:p>
            <a:pPr marL="1234440" lvl="2" indent="-457200">
              <a:buFont typeface="+mj-lt"/>
              <a:buAutoNum type="alphaLcParenR"/>
            </a:pPr>
            <a:r>
              <a:rPr lang="es-MX" dirty="0" smtClean="0"/>
              <a:t>Más suicidios militares donde son menores en la sociedad civil. Cifras.</a:t>
            </a:r>
          </a:p>
          <a:p>
            <a:pPr marL="1234440" lvl="2" indent="-457200">
              <a:buFont typeface="+mj-lt"/>
              <a:buAutoNum type="alphaLcParenR"/>
            </a:pPr>
            <a:r>
              <a:rPr lang="es-MX" dirty="0" smtClean="0"/>
              <a:t>Las tropas escogidas tienen más altos coeficientes de suicidio (323)</a:t>
            </a:r>
          </a:p>
          <a:p>
            <a:pPr marL="1234440" lvl="2" indent="-457200">
              <a:buFont typeface="+mj-lt"/>
              <a:buAutoNum type="alphaLcParenR"/>
            </a:pPr>
            <a:r>
              <a:rPr lang="es-MX" dirty="0" smtClean="0"/>
              <a:t>El suicidio militar está en todas partes en decadencia. Cifras. Porque se ha producido un retroceso en el espíritu militar</a:t>
            </a:r>
          </a:p>
          <a:p>
            <a:r>
              <a:rPr lang="es-MX" dirty="0" smtClean="0"/>
              <a:t>No todos los suicidios militares serán altruistas, pero el medio sí (326) Su alta tasa contradice, también, que el suicidio sea un fenómeno individual.</a:t>
            </a:r>
          </a:p>
          <a:p>
            <a:r>
              <a:rPr lang="es-MX" dirty="0" smtClean="0"/>
              <a:t>En última instancia su causa es moral (326). El criterio: como afecta a la conciencia moral (329).</a:t>
            </a:r>
            <a:endParaRPr lang="es-MX" dirty="0"/>
          </a:p>
        </p:txBody>
      </p:sp>
    </p:spTree>
    <p:extLst>
      <p:ext uri="{BB962C8B-B14F-4D97-AF65-F5344CB8AC3E}">
        <p14:creationId xmlns:p14="http://schemas.microsoft.com/office/powerpoint/2010/main" xmlns="" val="3987552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99247" y="2248347"/>
            <a:ext cx="7745505" cy="4349005"/>
          </a:xfrm>
        </p:spPr>
        <p:txBody>
          <a:bodyPr/>
          <a:lstStyle/>
          <a:p>
            <a:r>
              <a:rPr lang="es-MX" dirty="0" smtClean="0"/>
              <a:t>Premisa: Hay una relación entre la manera de ejercer la acción reguladora por la sociedad y la tasa de </a:t>
            </a:r>
            <a:r>
              <a:rPr lang="es-MX" dirty="0"/>
              <a:t>s</a:t>
            </a:r>
            <a:r>
              <a:rPr lang="es-MX" dirty="0" smtClean="0"/>
              <a:t>uicidios (330).</a:t>
            </a:r>
          </a:p>
          <a:p>
            <a:r>
              <a:rPr lang="es-MX" dirty="0" smtClean="0"/>
              <a:t>Observación: Las crisis económicas agravan los suicidios. ¿A qué se debe?</a:t>
            </a:r>
          </a:p>
          <a:p>
            <a:pPr marL="868680" lvl="1" indent="-457200">
              <a:buFont typeface="+mj-lt"/>
              <a:buAutoNum type="alphaLcParenR"/>
            </a:pPr>
            <a:r>
              <a:rPr lang="es-MX" dirty="0" smtClean="0"/>
              <a:t>¿Al aumento en la miseria? Si así fuera deberían de disminuir en las épocas de prosperidad. Cifras no muestran esto. En épocas de acelerada prosperidad también aumentan cifras.</a:t>
            </a:r>
          </a:p>
          <a:p>
            <a:pPr marL="868680" lvl="1" indent="-457200">
              <a:buFont typeface="+mj-lt"/>
              <a:buAutoNum type="alphaLcParenR"/>
            </a:pPr>
            <a:r>
              <a:rPr lang="es-MX" dirty="0" smtClean="0"/>
              <a:t>¿Al disminuir el nivel de vida? Tampoco</a:t>
            </a:r>
          </a:p>
          <a:p>
            <a:pPr marL="868680" lvl="1" indent="-457200">
              <a:buFont typeface="+mj-lt"/>
              <a:buAutoNum type="alphaLcParenR"/>
            </a:pPr>
            <a:endParaRPr lang="es-MX" dirty="0"/>
          </a:p>
        </p:txBody>
      </p:sp>
      <p:sp>
        <p:nvSpPr>
          <p:cNvPr id="3" name="2 Título"/>
          <p:cNvSpPr>
            <a:spLocks noGrp="1"/>
          </p:cNvSpPr>
          <p:nvPr>
            <p:ph type="title"/>
          </p:nvPr>
        </p:nvSpPr>
        <p:spPr/>
        <p:txBody>
          <a:bodyPr/>
          <a:lstStyle/>
          <a:p>
            <a:r>
              <a:rPr lang="es-MX" dirty="0" smtClean="0"/>
              <a:t>Suicidio </a:t>
            </a:r>
            <a:r>
              <a:rPr lang="es-MX" dirty="0" err="1" smtClean="0"/>
              <a:t>Anómico</a:t>
            </a:r>
            <a:endParaRPr lang="es-MX" dirty="0"/>
          </a:p>
        </p:txBody>
      </p:sp>
    </p:spTree>
    <p:extLst>
      <p:ext uri="{BB962C8B-B14F-4D97-AF65-F5344CB8AC3E}">
        <p14:creationId xmlns:p14="http://schemas.microsoft.com/office/powerpoint/2010/main" xmlns="" val="2628420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332656"/>
            <a:ext cx="8064896" cy="6192688"/>
          </a:xfrm>
        </p:spPr>
        <p:txBody>
          <a:bodyPr>
            <a:normAutofit/>
          </a:bodyPr>
          <a:lstStyle/>
          <a:p>
            <a:r>
              <a:rPr lang="es-MX" dirty="0" smtClean="0"/>
              <a:t>Conclusión: Luego en las crisis aumentan los suicidios porque son perturbaciones del orden colectivo (336). Toda rotura de equilibrio empuja al suicidio. ¿Por qué?</a:t>
            </a:r>
          </a:p>
          <a:p>
            <a:r>
              <a:rPr lang="es-MX" dirty="0" smtClean="0"/>
              <a:t>Explicación: Un ser vivo estará satisfecho si lleva una vida de acuerdo a sus medios (337), pero la regulación de los deseos del hombre no pueden ser individuales, puesto que estos son ilimitados, sino colectivos (339). A las necesidades morales solo puede oponerse un poder moral (340). La retribución moral está de acuerdo a las diferentes funciones que se desempeñen (341). A cada clase social le está asignado un límite a la satisfacción de sus deseos, pero este límite no es constante, dependerá del crecimiento de la renta nacional y de los cambios en las ideas morales (342), pero no basta la norma social sino también el convencimiento individual (343</a:t>
            </a:r>
            <a:r>
              <a:rPr lang="es-MX" dirty="0" smtClean="0"/>
              <a:t>)</a:t>
            </a:r>
            <a:endParaRPr lang="es-MX" dirty="0"/>
          </a:p>
        </p:txBody>
      </p:sp>
    </p:spTree>
    <p:extLst>
      <p:ext uri="{BB962C8B-B14F-4D97-AF65-F5344CB8AC3E}">
        <p14:creationId xmlns:p14="http://schemas.microsoft.com/office/powerpoint/2010/main" xmlns="" val="42832014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232</TotalTime>
  <Words>1679</Words>
  <Application>Microsoft Office PowerPoint</Application>
  <PresentationFormat>Presentación en pantalla (4:3)</PresentationFormat>
  <Paragraphs>112</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Cartoné</vt:lpstr>
      <vt:lpstr>Durkheim</vt:lpstr>
      <vt:lpstr>El suicidio Cap. IV</vt:lpstr>
      <vt:lpstr>Diapositiva 3</vt:lpstr>
      <vt:lpstr>Diapositiva 4</vt:lpstr>
      <vt:lpstr>Diapositiva 5</vt:lpstr>
      <vt:lpstr>Diapositiva 6</vt:lpstr>
      <vt:lpstr>Diapositiva 7</vt:lpstr>
      <vt:lpstr>Suicidio Anómico</vt:lpstr>
      <vt:lpstr>Diapositiva 9</vt:lpstr>
      <vt:lpstr>Diapositiva 10</vt:lpstr>
      <vt:lpstr>Diapositiva 11</vt:lpstr>
      <vt:lpstr>Diapositiva 12</vt:lpstr>
      <vt:lpstr>Diapositiva 13</vt:lpstr>
      <vt:lpstr>Cap. VI</vt:lpstr>
      <vt:lpstr>Diapositiva 15</vt:lpstr>
      <vt:lpstr>Cap. I</vt:lpstr>
      <vt:lpstr>Diapositiva 17</vt:lpstr>
      <vt:lpstr>Libro II, Cap. II</vt:lpstr>
      <vt:lpstr>Diapositiva 19</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Durkheim</dc:title>
  <dc:creator>UAM</dc:creator>
  <cp:lastModifiedBy>UAM-I</cp:lastModifiedBy>
  <cp:revision>25</cp:revision>
  <dcterms:created xsi:type="dcterms:W3CDTF">2013-03-25T19:31:02Z</dcterms:created>
  <dcterms:modified xsi:type="dcterms:W3CDTF">2013-04-03T19:37:11Z</dcterms:modified>
</cp:coreProperties>
</file>