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4D7BACC-EBB3-48E2-A247-B12FA6699D31}" type="datetimeFigureOut">
              <a:rPr lang="es-ES" smtClean="0"/>
              <a:pPr/>
              <a:t>03/04/2013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02F0220-158E-463E-91F7-972A0F87E08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Metodología  de m. weber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Enrique de la Garza Toledo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710952"/>
          </a:xfrm>
        </p:spPr>
        <p:txBody>
          <a:bodyPr/>
          <a:lstStyle/>
          <a:p>
            <a:r>
              <a:rPr lang="es-MX" dirty="0" smtClean="0"/>
              <a:t>Antecedente: historicismo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270104"/>
            <a:ext cx="4042792" cy="59544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sz="2400" dirty="0" smtClean="0"/>
              <a:t>Motivos de la acción</a:t>
            </a:r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283968" y="1353384"/>
            <a:ext cx="1656184" cy="10081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s-MX" sz="2200" dirty="0" smtClean="0"/>
              <a:t>Ciencias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s-MX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Naturaleza</a:t>
            </a:r>
            <a:endParaRPr kumimoji="0" lang="es-E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283968" y="2649528"/>
            <a:ext cx="1656184" cy="100811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R="0" lvl="0" indent="158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s-MX" sz="2200" dirty="0" smtClean="0"/>
              <a:t>Ciencias del espíritu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6012160" y="1353384"/>
            <a:ext cx="1728192" cy="7920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R="0" lvl="0" indent="158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s-MX" sz="2200" dirty="0" smtClean="0"/>
              <a:t>(Explicación causal)</a:t>
            </a:r>
            <a:endParaRPr kumimoji="0" lang="es-E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012160" y="2433504"/>
            <a:ext cx="2160240" cy="108012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R="0" lvl="0" indent="158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es-MX" sz="2200" dirty="0" smtClean="0"/>
              <a:t>(Comprensión de los motivos de la acción)</a:t>
            </a:r>
            <a:endParaRPr kumimoji="0" lang="es-E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779912" y="1857440"/>
            <a:ext cx="432048" cy="36004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>
            <a:endCxn id="5" idx="1"/>
          </p:cNvCxnSpPr>
          <p:nvPr/>
        </p:nvCxnSpPr>
        <p:spPr>
          <a:xfrm>
            <a:off x="3779912" y="2793544"/>
            <a:ext cx="504056" cy="36004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899592" y="3883695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 smtClean="0"/>
              <a:t>Motivo: Significados que dan razones a los actores para actuar</a:t>
            </a:r>
            <a:endParaRPr lang="es-ES" sz="2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899592" y="4891807"/>
            <a:ext cx="7344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 smtClean="0"/>
              <a:t>El método empático + intuición  (acto psicológico)</a:t>
            </a:r>
            <a:endParaRPr lang="es-ES" sz="2200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323528" y="5641864"/>
            <a:ext cx="7344816" cy="5954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 startAt="2"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 irrepetible del hecho histórico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+mj-lt"/>
              <a:buAutoNum type="arabicPeriod" startAt="2"/>
              <a:tabLst/>
              <a:defRPr/>
            </a:pPr>
            <a:endParaRPr kumimoji="0" lang="es-E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143000"/>
          </a:xfrm>
        </p:spPr>
        <p:txBody>
          <a:bodyPr/>
          <a:lstStyle/>
          <a:p>
            <a:r>
              <a:rPr lang="es-MX" dirty="0" smtClean="0"/>
              <a:t>WEBER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Ontología: </a:t>
            </a:r>
          </a:p>
          <a:p>
            <a:pPr marL="749808" lvl="1" indent="-457200">
              <a:buFont typeface="+mj-lt"/>
              <a:buAutoNum type="arabicPeriod"/>
            </a:pPr>
            <a:r>
              <a:rPr lang="es-MX" dirty="0" smtClean="0"/>
              <a:t>No 2 ciencias, pero solo es real lo concreto</a:t>
            </a:r>
          </a:p>
          <a:p>
            <a:pPr marL="749808" lvl="1" indent="-457200">
              <a:buFont typeface="+mj-lt"/>
              <a:buAutoNum type="arabicPeriod"/>
            </a:pPr>
            <a:r>
              <a:rPr lang="es-MX" dirty="0" smtClean="0"/>
              <a:t>Realidad sin estructuras, no abarca aspectos esenciales, sólo aspectos parciales</a:t>
            </a:r>
          </a:p>
          <a:p>
            <a:pPr marL="749808" lvl="1" indent="-457200">
              <a:buFont typeface="+mj-lt"/>
              <a:buAutoNum type="arabicPeriod"/>
            </a:pPr>
            <a:r>
              <a:rPr lang="es-MX" dirty="0" smtClean="0"/>
              <a:t>Los valores guían la investigación (son tratados como un dato)</a:t>
            </a:r>
          </a:p>
          <a:p>
            <a:pPr marL="987552" lvl="2" indent="-457200">
              <a:buFont typeface="+mj-lt"/>
              <a:buAutoNum type="alphaLcParenR"/>
            </a:pPr>
            <a:r>
              <a:rPr lang="es-MX" dirty="0" smtClean="0"/>
              <a:t>Los aspectos que interesan </a:t>
            </a:r>
            <a:r>
              <a:rPr lang="es-MX" dirty="0" smtClean="0"/>
              <a:t>(ética protestante)</a:t>
            </a:r>
            <a:endParaRPr lang="es-MX" dirty="0" smtClean="0"/>
          </a:p>
          <a:p>
            <a:pPr marL="987552" lvl="2" indent="-457200">
              <a:buFont typeface="+mj-lt"/>
              <a:buAutoNum type="alphaLcParenR"/>
            </a:pPr>
            <a:r>
              <a:rPr lang="es-MX" dirty="0" smtClean="0"/>
              <a:t>La relación causal, por ejemplo</a:t>
            </a:r>
          </a:p>
          <a:p>
            <a:pPr marL="987552" lvl="2" indent="-457200">
              <a:buNone/>
            </a:pPr>
            <a:r>
              <a:rPr lang="es-MX" dirty="0" smtClean="0"/>
              <a:t> </a:t>
            </a:r>
          </a:p>
          <a:p>
            <a:pPr marL="987552" lvl="2" indent="-457200">
              <a:buNone/>
            </a:pPr>
            <a:r>
              <a:rPr lang="es-MX" dirty="0" smtClean="0"/>
              <a:t>	ética protestante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355976" y="4881354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Desarrollo capitalista</a:t>
            </a:r>
            <a:endParaRPr lang="es-ES" sz="2000" dirty="0"/>
          </a:p>
        </p:txBody>
      </p:sp>
      <p:sp>
        <p:nvSpPr>
          <p:cNvPr id="5" name="4 Flecha derecha"/>
          <p:cNvSpPr/>
          <p:nvPr/>
        </p:nvSpPr>
        <p:spPr>
          <a:xfrm>
            <a:off x="3707904" y="5157192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264696"/>
          </a:xfrm>
        </p:spPr>
        <p:txBody>
          <a:bodyPr/>
          <a:lstStyle/>
          <a:p>
            <a:r>
              <a:rPr lang="es-MX" dirty="0" smtClean="0"/>
              <a:t>El </a:t>
            </a:r>
            <a:r>
              <a:rPr lang="es-MX" dirty="0" err="1" smtClean="0"/>
              <a:t>Verstehen</a:t>
            </a:r>
            <a:r>
              <a:rPr lang="es-MX" dirty="0" smtClean="0"/>
              <a:t> (comprensión) del significado de la acción (substituye significado por motivo)</a:t>
            </a:r>
          </a:p>
          <a:p>
            <a:r>
              <a:rPr lang="es-MX" dirty="0" smtClean="0"/>
              <a:t>El </a:t>
            </a:r>
            <a:r>
              <a:rPr lang="es-MX" dirty="0" err="1" smtClean="0"/>
              <a:t>Verstehen</a:t>
            </a:r>
            <a:r>
              <a:rPr lang="es-MX" dirty="0" smtClean="0"/>
              <a:t> no es intuitivo o vivencial (revivir en uno) sino se somete a verificación empírica. La comprensión del significado se debe interpretar = comprender el significado subjetivo de la acción. </a:t>
            </a:r>
          </a:p>
          <a:p>
            <a:r>
              <a:rPr lang="es-MX" dirty="0" smtClean="0"/>
              <a:t>Las causas son infinitas, la ciencia debe combinar con las explicación causal, en una </a:t>
            </a:r>
            <a:r>
              <a:rPr lang="es-MX" dirty="0" smtClean="0"/>
              <a:t> </a:t>
            </a:r>
            <a:r>
              <a:rPr lang="es-MX" dirty="0" smtClean="0"/>
              <a:t>comprensión</a:t>
            </a:r>
          </a:p>
          <a:p>
            <a:pPr lvl="1"/>
            <a:r>
              <a:rPr lang="es-MX" dirty="0" smtClean="0"/>
              <a:t>Explicación interpretativa =causación interpretativa o adecuada (solo con cierta probabilidad de que ocurra en condiciones semejantes) (solo certidumbre: hipótesis causales de cierta certidumbre)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87228"/>
            <a:ext cx="7239000" cy="1531552"/>
          </a:xfrm>
        </p:spPr>
        <p:txBody>
          <a:bodyPr/>
          <a:lstStyle/>
          <a:p>
            <a:pPr lvl="1"/>
            <a:r>
              <a:rPr lang="es-MX" dirty="0" smtClean="0"/>
              <a:t>      No leyes universales, y no hipotético deductivo (la realidad no es deducible)</a:t>
            </a:r>
          </a:p>
          <a:p>
            <a:pPr lvl="1"/>
            <a:r>
              <a:rPr lang="es-MX" dirty="0" smtClean="0"/>
              <a:t>Cada fenómeno es único, pero se pueden usar: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3263492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 smtClean="0"/>
              <a:t>Tipos ideales</a:t>
            </a:r>
            <a:endParaRPr lang="es-ES" sz="2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131840" y="2255381"/>
            <a:ext cx="42484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 smtClean="0"/>
              <a:t>Abstracciones </a:t>
            </a:r>
          </a:p>
          <a:p>
            <a:pPr marL="354013" indent="-88900">
              <a:buFont typeface="Wingdings" pitchFamily="2" charset="2"/>
              <a:buChar char="ü"/>
            </a:pPr>
            <a:r>
              <a:rPr lang="es-MX" sz="2200" dirty="0" smtClean="0"/>
              <a:t>No existen en la realidad</a:t>
            </a:r>
          </a:p>
          <a:p>
            <a:pPr marL="354013" indent="-88900">
              <a:buFont typeface="Wingdings" pitchFamily="2" charset="2"/>
              <a:buChar char="ü"/>
            </a:pPr>
            <a:r>
              <a:rPr lang="es-MX" sz="2200" dirty="0" smtClean="0"/>
              <a:t>No es un promedio</a:t>
            </a:r>
          </a:p>
          <a:p>
            <a:pPr marL="354013" indent="-88900">
              <a:buFont typeface="Wingdings" pitchFamily="2" charset="2"/>
              <a:buChar char="ü"/>
            </a:pPr>
            <a:r>
              <a:rPr lang="es-MX" sz="2200" dirty="0" smtClean="0"/>
              <a:t>Se destacan unilateralmente rasgos</a:t>
            </a:r>
          </a:p>
          <a:p>
            <a:pPr marL="354013" indent="-88900">
              <a:buFont typeface="Wingdings" pitchFamily="2" charset="2"/>
              <a:buChar char="ü"/>
            </a:pPr>
            <a:r>
              <a:rPr lang="es-MX" sz="2200" dirty="0" smtClean="0"/>
              <a:t>Depende de valores</a:t>
            </a:r>
          </a:p>
          <a:p>
            <a:pPr marL="354013" indent="-88900">
              <a:buFont typeface="Wingdings" pitchFamily="2" charset="2"/>
              <a:buChar char="ü"/>
            </a:pPr>
            <a:r>
              <a:rPr lang="es-MX" sz="2200" dirty="0" smtClean="0"/>
              <a:t>No se refutan si son adecuados o no al problema</a:t>
            </a:r>
          </a:p>
          <a:p>
            <a:pPr marL="354013" indent="-88900">
              <a:buFont typeface="Wingdings" pitchFamily="2" charset="2"/>
              <a:buChar char="ü"/>
            </a:pPr>
            <a:r>
              <a:rPr lang="es-MX" sz="2200" dirty="0" smtClean="0"/>
              <a:t>Deben ser flexibles porque realidad cambia</a:t>
            </a:r>
            <a:endParaRPr lang="es-ES" sz="2200" dirty="0"/>
          </a:p>
        </p:txBody>
      </p:sp>
      <p:sp>
        <p:nvSpPr>
          <p:cNvPr id="6" name="5 Elipse"/>
          <p:cNvSpPr/>
          <p:nvPr/>
        </p:nvSpPr>
        <p:spPr>
          <a:xfrm>
            <a:off x="1259632" y="95923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1331640" y="110325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1187624" y="112002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1531552"/>
          </a:xfrm>
        </p:spPr>
        <p:txBody>
          <a:bodyPr/>
          <a:lstStyle/>
          <a:p>
            <a:pPr lvl="1"/>
            <a:r>
              <a:rPr lang="es-MX" dirty="0" smtClean="0"/>
              <a:t>      La comprensión del sentido subjetivo no es psicológica y no interesa el mundo interno, es el investigador el que lo adjudica y se verifica por medio del tipos ideales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1259632" y="98072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Elipse"/>
          <p:cNvSpPr/>
          <p:nvPr/>
        </p:nvSpPr>
        <p:spPr>
          <a:xfrm>
            <a:off x="1331640" y="1124744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1187624" y="114151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67544" y="2708920"/>
            <a:ext cx="7239000" cy="201622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21208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No leyes sino “conexiones causales adecuadas” que son heurísticas</a:t>
            </a:r>
          </a:p>
          <a:p>
            <a:pPr marL="521208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tabLst/>
              <a:defRPr/>
            </a:pPr>
            <a:r>
              <a:rPr lang="es-MX" sz="2300" dirty="0">
                <a:solidFill>
                  <a:schemeClr val="tx1">
                    <a:tint val="85000"/>
                  </a:schemeClr>
                </a:solidFill>
              </a:rPr>
              <a:t>	</a:t>
            </a:r>
            <a:r>
              <a:rPr lang="es-MX" sz="2300" dirty="0" smtClean="0">
                <a:solidFill>
                  <a:schemeClr val="tx1">
                    <a:tint val="85000"/>
                  </a:schemeClr>
                </a:solidFill>
              </a:rPr>
              <a:t>El objetivo del tipo ideal y de la causación adecuada no es conocer lo general sino lo concreto</a:t>
            </a:r>
            <a:endParaRPr kumimoji="0" lang="es-ES" sz="23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1269976" y="278092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1341984" y="2924944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1197968" y="294171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467544" y="4921784"/>
            <a:ext cx="7239000" cy="1531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21208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4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s-MX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La ciencia no encuentra conexiones entre cosas sino entre tipos ideales</a:t>
            </a:r>
            <a:endParaRPr kumimoji="0" lang="es-ES" sz="23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1269976" y="499379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1341984" y="513780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1197968" y="515457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65400"/>
            <a:ext cx="7239000" cy="770344"/>
          </a:xfrm>
        </p:spPr>
        <p:txBody>
          <a:bodyPr/>
          <a:lstStyle/>
          <a:p>
            <a:r>
              <a:rPr lang="es-MX" dirty="0" smtClean="0"/>
              <a:t>Objetividad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29496"/>
            <a:ext cx="7239000" cy="1963600"/>
          </a:xfrm>
        </p:spPr>
        <p:txBody>
          <a:bodyPr/>
          <a:lstStyle/>
          <a:p>
            <a:r>
              <a:rPr lang="es-MX" dirty="0" smtClean="0"/>
              <a:t>No es tarea de la ciencia el deber ser sino el ser</a:t>
            </a:r>
          </a:p>
          <a:p>
            <a:pPr>
              <a:buNone/>
            </a:pPr>
            <a:r>
              <a:rPr lang="es-MX" dirty="0" smtClean="0"/>
              <a:t>	No se contrapone objetividad con intervención de valores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770344"/>
          </a:xfrm>
        </p:spPr>
        <p:txBody>
          <a:bodyPr/>
          <a:lstStyle/>
          <a:p>
            <a:r>
              <a:rPr lang="es-MX" dirty="0" smtClean="0"/>
              <a:t>La sociología</a:t>
            </a:r>
            <a:endParaRPr lang="es-ES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1080120"/>
          </a:xfrm>
        </p:spPr>
        <p:txBody>
          <a:bodyPr/>
          <a:lstStyle/>
          <a:p>
            <a:r>
              <a:rPr lang="es-MX" dirty="0" smtClean="0"/>
              <a:t>La acción social dotada de sentido </a:t>
            </a:r>
            <a:r>
              <a:rPr lang="es-MX" u="sng" dirty="0" smtClean="0"/>
              <a:t>subjetivo y mentado</a:t>
            </a:r>
            <a:endParaRPr lang="es-ES" u="sng" dirty="0"/>
          </a:p>
        </p:txBody>
      </p:sp>
      <p:sp>
        <p:nvSpPr>
          <p:cNvPr id="6" name="5 CuadroTexto"/>
          <p:cNvSpPr txBox="1"/>
          <p:nvPr/>
        </p:nvSpPr>
        <p:spPr>
          <a:xfrm>
            <a:off x="971600" y="2716465"/>
            <a:ext cx="66247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 smtClean="0"/>
              <a:t>Relación de medios       Fines (en lugar de causa/efecto)</a:t>
            </a:r>
          </a:p>
          <a:p>
            <a:pPr marL="442913">
              <a:buFont typeface="Wingdings" pitchFamily="2" charset="2"/>
              <a:buChar char="ü"/>
            </a:pPr>
            <a:r>
              <a:rPr lang="es-MX" sz="2200" dirty="0"/>
              <a:t>	</a:t>
            </a:r>
            <a:r>
              <a:rPr lang="es-MX" sz="2200" dirty="0" smtClean="0"/>
              <a:t>Si los medios son adecuados a los fines</a:t>
            </a:r>
          </a:p>
          <a:p>
            <a:pPr marL="442913">
              <a:buFont typeface="Wingdings" pitchFamily="2" charset="2"/>
              <a:buChar char="ü"/>
            </a:pPr>
            <a:r>
              <a:rPr lang="es-MX" sz="2200" dirty="0" smtClean="0"/>
              <a:t>   El significado de los fines</a:t>
            </a:r>
            <a:endParaRPr lang="es-ES" sz="2200" dirty="0" smtClean="0"/>
          </a:p>
          <a:p>
            <a:r>
              <a:rPr lang="es-MX" sz="2200" dirty="0" smtClean="0"/>
              <a:t>A la ciencia sí le toca decir que se puede y que se quiere. </a:t>
            </a:r>
          </a:p>
          <a:p>
            <a:endParaRPr lang="es-MX" sz="2200" dirty="0"/>
          </a:p>
          <a:p>
            <a:r>
              <a:rPr lang="es-MX" sz="2200" dirty="0" smtClean="0"/>
              <a:t>Lo intencional</a:t>
            </a:r>
          </a:p>
        </p:txBody>
      </p:sp>
      <p:cxnSp>
        <p:nvCxnSpPr>
          <p:cNvPr id="8" name="7 Conector recto"/>
          <p:cNvCxnSpPr/>
          <p:nvPr/>
        </p:nvCxnSpPr>
        <p:spPr>
          <a:xfrm>
            <a:off x="3563888" y="2932489"/>
            <a:ext cx="36004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Flecha abajo"/>
          <p:cNvSpPr/>
          <p:nvPr/>
        </p:nvSpPr>
        <p:spPr>
          <a:xfrm>
            <a:off x="1403648" y="1988840"/>
            <a:ext cx="2880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54777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/>
              <a:t>A Weber no le interesan los significados reales ni cómo se construyen      no introduce la subjetividad concreta sino la tipo ideal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Aunque trata de sintetizar historicismo con positivismo es más lo primero que lo segundo</a:t>
            </a:r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5580112" y="211608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Elipse"/>
          <p:cNvSpPr/>
          <p:nvPr/>
        </p:nvSpPr>
        <p:spPr>
          <a:xfrm>
            <a:off x="5652120" y="2260104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Elipse"/>
          <p:cNvSpPr/>
          <p:nvPr/>
        </p:nvSpPr>
        <p:spPr>
          <a:xfrm>
            <a:off x="5508104" y="227687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99</TotalTime>
  <Words>399</Words>
  <Application>Microsoft Office PowerPoint</Application>
  <PresentationFormat>Presentación en pantalla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Opulento</vt:lpstr>
      <vt:lpstr>Metodología  de m. weber</vt:lpstr>
      <vt:lpstr>Antecedente: historicismo</vt:lpstr>
      <vt:lpstr>WEBER</vt:lpstr>
      <vt:lpstr>Diapositiva 4</vt:lpstr>
      <vt:lpstr>Diapositiva 5</vt:lpstr>
      <vt:lpstr>Diapositiva 6</vt:lpstr>
      <vt:lpstr>Objetividad</vt:lpstr>
      <vt:lpstr>La sociología</vt:lpstr>
      <vt:lpstr>críticas</vt:lpstr>
    </vt:vector>
  </TitlesOfParts>
  <Company>UAM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  de m. weber</dc:title>
  <dc:creator>Marcela Hernandez</dc:creator>
  <cp:lastModifiedBy>UAM-I</cp:lastModifiedBy>
  <cp:revision>19</cp:revision>
  <dcterms:created xsi:type="dcterms:W3CDTF">2013-04-03T16:53:01Z</dcterms:created>
  <dcterms:modified xsi:type="dcterms:W3CDTF">2013-04-03T21:26:07Z</dcterms:modified>
</cp:coreProperties>
</file>