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58" r:id="rId15"/>
    <p:sldId id="271" r:id="rId16"/>
    <p:sldId id="272" r:id="rId17"/>
    <p:sldId id="273" r:id="rId18"/>
    <p:sldId id="274" r:id="rId19"/>
    <p:sldId id="275" r:id="rId20"/>
    <p:sldId id="279" r:id="rId21"/>
    <p:sldId id="281" r:id="rId22"/>
    <p:sldId id="276" r:id="rId2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03E46C2-70AB-4A95-A8BB-07CE1B03B862}" type="datetimeFigureOut">
              <a:rPr lang="es-MX" smtClean="0"/>
              <a:pPr/>
              <a:t>05/01/2016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C4E9A3-9433-4C67-A40D-460E97DB38D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03E46C2-70AB-4A95-A8BB-07CE1B03B862}" type="datetimeFigureOut">
              <a:rPr lang="es-MX" smtClean="0"/>
              <a:pPr/>
              <a:t>05/01/2016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C4E9A3-9433-4C67-A40D-460E97DB38D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03E46C2-70AB-4A95-A8BB-07CE1B03B862}" type="datetimeFigureOut">
              <a:rPr lang="es-MX" smtClean="0"/>
              <a:pPr/>
              <a:t>05/01/2016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C4E9A3-9433-4C67-A40D-460E97DB38D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03E46C2-70AB-4A95-A8BB-07CE1B03B862}" type="datetimeFigureOut">
              <a:rPr lang="es-MX" smtClean="0"/>
              <a:pPr/>
              <a:t>05/01/2016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C4E9A3-9433-4C67-A40D-460E97DB38D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03E46C2-70AB-4A95-A8BB-07CE1B03B862}" type="datetimeFigureOut">
              <a:rPr lang="es-MX" smtClean="0"/>
              <a:pPr/>
              <a:t>05/01/2016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C4E9A3-9433-4C67-A40D-460E97DB38D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03E46C2-70AB-4A95-A8BB-07CE1B03B862}" type="datetimeFigureOut">
              <a:rPr lang="es-MX" smtClean="0"/>
              <a:pPr/>
              <a:t>05/01/2016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FC4E9A3-9433-4C67-A40D-460E97DB38D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03E46C2-70AB-4A95-A8BB-07CE1B03B862}" type="datetimeFigureOut">
              <a:rPr lang="es-MX" smtClean="0"/>
              <a:pPr/>
              <a:t>05/01/2016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FC4E9A3-9433-4C67-A40D-460E97DB38D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03E46C2-70AB-4A95-A8BB-07CE1B03B862}" type="datetimeFigureOut">
              <a:rPr lang="es-MX" smtClean="0"/>
              <a:pPr/>
              <a:t>05/01/2016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FC4E9A3-9433-4C67-A40D-460E97DB38D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03E46C2-70AB-4A95-A8BB-07CE1B03B862}" type="datetimeFigureOut">
              <a:rPr lang="es-MX" smtClean="0"/>
              <a:pPr/>
              <a:t>05/01/2016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FC4E9A3-9433-4C67-A40D-460E97DB38D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03E46C2-70AB-4A95-A8BB-07CE1B03B862}" type="datetimeFigureOut">
              <a:rPr lang="es-MX" smtClean="0"/>
              <a:pPr/>
              <a:t>05/01/2016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FC4E9A3-9433-4C67-A40D-460E97DB38D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03E46C2-70AB-4A95-A8BB-07CE1B03B862}" type="datetimeFigureOut">
              <a:rPr lang="es-MX" smtClean="0"/>
              <a:pPr/>
              <a:t>05/01/2016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FC4E9A3-9433-4C67-A40D-460E97DB38D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3E46C2-70AB-4A95-A8BB-07CE1B03B862}" type="datetimeFigureOut">
              <a:rPr lang="es-MX" smtClean="0"/>
              <a:pPr/>
              <a:t>05/01/2016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4E9A3-9433-4C67-A40D-460E97DB38D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dirty="0" smtClean="0"/>
              <a:t>El Relativismo y el </a:t>
            </a:r>
            <a:r>
              <a:rPr lang="es-MX" dirty="0" err="1" smtClean="0"/>
              <a:t>antifudamentacionismo</a:t>
            </a:r>
            <a:r>
              <a:rPr lang="es-MX" dirty="0" smtClean="0"/>
              <a:t/>
            </a:r>
            <a:br>
              <a:rPr lang="es-MX" dirty="0" smtClean="0"/>
            </a:br>
            <a:r>
              <a:rPr lang="es-MX" dirty="0" smtClean="0"/>
              <a:t>en las Ciencias Sociales</a:t>
            </a:r>
            <a:endParaRPr lang="es-MX" dirty="0"/>
          </a:p>
        </p:txBody>
      </p:sp>
      <p:sp>
        <p:nvSpPr>
          <p:cNvPr id="3" name="2 Subtítulo"/>
          <p:cNvSpPr>
            <a:spLocks noGrp="1"/>
          </p:cNvSpPr>
          <p:nvPr>
            <p:ph type="subTitle" idx="1"/>
          </p:nvPr>
        </p:nvSpPr>
        <p:spPr/>
        <p:txBody>
          <a:bodyPr/>
          <a:lstStyle/>
          <a:p>
            <a:r>
              <a:rPr lang="es-MX" dirty="0" smtClean="0"/>
              <a:t>Enrique de la Garza</a:t>
            </a:r>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Situación actual</a:t>
            </a:r>
            <a:endParaRPr lang="es-MX" dirty="0"/>
          </a:p>
        </p:txBody>
      </p:sp>
      <p:sp>
        <p:nvSpPr>
          <p:cNvPr id="3" name="2 Marcador de contenido"/>
          <p:cNvSpPr>
            <a:spLocks noGrp="1"/>
          </p:cNvSpPr>
          <p:nvPr>
            <p:ph idx="1"/>
          </p:nvPr>
        </p:nvSpPr>
        <p:spPr/>
        <p:txBody>
          <a:bodyPr>
            <a:normAutofit fontScale="70000" lnSpcReduction="20000"/>
          </a:bodyPr>
          <a:lstStyle/>
          <a:p>
            <a:pPr>
              <a:buNone/>
            </a:pPr>
            <a:r>
              <a:rPr lang="es-MX" dirty="0" smtClean="0"/>
              <a:t>2. La respuesta del pragmatismo (</a:t>
            </a:r>
            <a:r>
              <a:rPr lang="es-MX" dirty="0" err="1" smtClean="0"/>
              <a:t>Rorty</a:t>
            </a:r>
            <a:r>
              <a:rPr lang="es-MX" dirty="0" smtClean="0"/>
              <a:t>)</a:t>
            </a:r>
          </a:p>
          <a:p>
            <a:pPr>
              <a:buNone/>
            </a:pPr>
            <a:r>
              <a:rPr lang="es-MX" dirty="0"/>
              <a:t> </a:t>
            </a:r>
            <a:r>
              <a:rPr lang="es-MX" dirty="0" smtClean="0"/>
              <a:t>   El pragmatismo no es un relativismo, porque la verdad se corresponde con la acción exitosa (el fin de la epistemología)</a:t>
            </a:r>
          </a:p>
          <a:p>
            <a:pPr>
              <a:buNone/>
            </a:pPr>
            <a:r>
              <a:rPr lang="es-MX" dirty="0" smtClean="0"/>
              <a:t>    La verdad son creencias mejor justificadas (para la comunidad) para nuestra acción</a:t>
            </a:r>
          </a:p>
          <a:p>
            <a:pPr>
              <a:buNone/>
            </a:pPr>
            <a:r>
              <a:rPr lang="es-MX" dirty="0" smtClean="0"/>
              <a:t>Quine (</a:t>
            </a:r>
            <a:r>
              <a:rPr lang="es-MX" dirty="0" err="1" smtClean="0"/>
              <a:t>postempirismo</a:t>
            </a:r>
            <a:r>
              <a:rPr lang="es-MX" dirty="0" smtClean="0"/>
              <a:t>): abandonar la epistemología y sustituirla por la psicología cognitiva</a:t>
            </a:r>
          </a:p>
          <a:p>
            <a:pPr>
              <a:buNone/>
            </a:pPr>
            <a:r>
              <a:rPr lang="es-MX" dirty="0" smtClean="0"/>
              <a:t>No resuelve problemas: ¿Cuando una acción es exitosa (la comunidad)? Pareciera dos pasos atrás del concepto de hombre racional (al menos esta considera una medida del éxito en la ganancia pero en relación con los costos); tampoco resuelve las conexiones entre contexto, actor, reflexividad y resultados de la acción</a:t>
            </a:r>
          </a:p>
          <a:p>
            <a:pPr>
              <a:buNone/>
            </a:pPr>
            <a:r>
              <a:rPr lang="es-MX" dirty="0" smtClean="0"/>
              <a:t>No hay fundamento ni teórico ni epistemológico, no hay método, lo que hay son resultados exitosos y no. La verdad no es explicativa</a:t>
            </a:r>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Discusión</a:t>
            </a:r>
            <a:endParaRPr lang="es-MX" dirty="0"/>
          </a:p>
        </p:txBody>
      </p:sp>
      <p:sp>
        <p:nvSpPr>
          <p:cNvPr id="3" name="2 Marcador de contenido"/>
          <p:cNvSpPr>
            <a:spLocks noGrp="1"/>
          </p:cNvSpPr>
          <p:nvPr>
            <p:ph idx="1"/>
          </p:nvPr>
        </p:nvSpPr>
        <p:spPr/>
        <p:txBody>
          <a:bodyPr>
            <a:normAutofit fontScale="55000" lnSpcReduction="20000"/>
          </a:bodyPr>
          <a:lstStyle/>
          <a:p>
            <a:pPr>
              <a:buNone/>
            </a:pPr>
            <a:r>
              <a:rPr lang="es-MX" dirty="0" smtClean="0"/>
              <a:t>Ejes centrales:</a:t>
            </a:r>
          </a:p>
          <a:p>
            <a:pPr marL="514350" indent="-514350">
              <a:buAutoNum type="arabicPeriod"/>
            </a:pPr>
            <a:r>
              <a:rPr lang="es-MX" dirty="0" smtClean="0"/>
              <a:t>La realidad no tiene estructura </a:t>
            </a:r>
          </a:p>
          <a:p>
            <a:pPr marL="514350" indent="-514350">
              <a:buNone/>
            </a:pPr>
            <a:r>
              <a:rPr lang="es-MX" dirty="0" smtClean="0"/>
              <a:t>No hay un orden más allá del lenguaje (</a:t>
            </a:r>
            <a:r>
              <a:rPr lang="es-MX" dirty="0" err="1" smtClean="0"/>
              <a:t>textualismo</a:t>
            </a:r>
            <a:r>
              <a:rPr lang="es-MX" dirty="0" smtClean="0"/>
              <a:t>)</a:t>
            </a:r>
          </a:p>
          <a:p>
            <a:pPr marL="514350" indent="-514350">
              <a:buNone/>
            </a:pPr>
            <a:r>
              <a:rPr lang="es-MX" dirty="0" smtClean="0"/>
              <a:t>El texto es objetivación no representacional</a:t>
            </a:r>
          </a:p>
          <a:p>
            <a:pPr marL="514350" indent="-514350">
              <a:buNone/>
            </a:pPr>
            <a:r>
              <a:rPr lang="es-MX" dirty="0" smtClean="0"/>
              <a:t>2. Clave en el concepto de objetivación. Lo objetivado no es solo el lenguaje sino las propias prácticas que dan </a:t>
            </a:r>
            <a:r>
              <a:rPr lang="es-MX" dirty="0" err="1" smtClean="0"/>
              <a:t>orígen</a:t>
            </a:r>
            <a:r>
              <a:rPr lang="es-MX" dirty="0" smtClean="0"/>
              <a:t> a realidades de segundo o más órdenes</a:t>
            </a:r>
          </a:p>
          <a:p>
            <a:pPr marL="514350" indent="-514350">
              <a:buNone/>
            </a:pPr>
            <a:r>
              <a:rPr lang="es-MX" dirty="0" smtClean="0"/>
              <a:t>Estas son realidades </a:t>
            </a:r>
            <a:r>
              <a:rPr lang="es-MX" dirty="0" err="1" smtClean="0"/>
              <a:t>transubjetivas</a:t>
            </a:r>
            <a:r>
              <a:rPr lang="es-MX" dirty="0" smtClean="0"/>
              <a:t> y </a:t>
            </a:r>
            <a:r>
              <a:rPr lang="es-MX" dirty="0" err="1" smtClean="0"/>
              <a:t>translinguísticas</a:t>
            </a:r>
            <a:r>
              <a:rPr lang="es-MX" dirty="0" smtClean="0"/>
              <a:t> y, en lo inmediato, pueden no ser significativas para sus creadores.</a:t>
            </a:r>
          </a:p>
          <a:p>
            <a:pPr marL="514350" indent="-514350">
              <a:buNone/>
            </a:pPr>
            <a:r>
              <a:rPr lang="es-MX" dirty="0" err="1" smtClean="0"/>
              <a:t>Baskar</a:t>
            </a:r>
            <a:r>
              <a:rPr lang="es-MX" dirty="0" smtClean="0"/>
              <a:t>: el mundo tiene estructuras, independientes de su significado.</a:t>
            </a:r>
          </a:p>
          <a:p>
            <a:pPr marL="514350" indent="-514350">
              <a:buNone/>
            </a:pPr>
            <a:r>
              <a:rPr lang="es-MX" dirty="0" smtClean="0"/>
              <a:t>La objetivación de los significados en un lenguaje o en un texto no son arbitrarios: son resultados colectivos, intersubjetivos, acotados por estructuras y en relación con acciones</a:t>
            </a:r>
          </a:p>
          <a:p>
            <a:pPr marL="514350" indent="-514350">
              <a:buNone/>
            </a:pPr>
            <a:r>
              <a:rPr lang="es-MX" dirty="0" smtClean="0"/>
              <a:t>No solo los significados y el lenguaje pueden objetivarse sino los propios esquemas de dar sentido:</a:t>
            </a:r>
          </a:p>
          <a:p>
            <a:pPr marL="514350" indent="-514350">
              <a:buNone/>
            </a:pPr>
            <a:r>
              <a:rPr lang="es-MX" dirty="0" err="1" smtClean="0"/>
              <a:t>Lucien</a:t>
            </a:r>
            <a:r>
              <a:rPr lang="es-MX" dirty="0" smtClean="0"/>
              <a:t> </a:t>
            </a:r>
            <a:r>
              <a:rPr lang="es-MX" dirty="0" err="1" smtClean="0"/>
              <a:t>Febre</a:t>
            </a:r>
            <a:r>
              <a:rPr lang="es-MX" dirty="0" smtClean="0"/>
              <a:t>: estructuras de pensamiento</a:t>
            </a:r>
          </a:p>
          <a:p>
            <a:pPr marL="514350" indent="-514350">
              <a:buNone/>
            </a:pPr>
            <a:r>
              <a:rPr lang="es-MX" dirty="0" err="1" smtClean="0"/>
              <a:t>Bordieu</a:t>
            </a:r>
            <a:r>
              <a:rPr lang="es-MX" dirty="0" smtClean="0"/>
              <a:t>: </a:t>
            </a:r>
            <a:r>
              <a:rPr lang="es-MX" dirty="0" err="1" smtClean="0"/>
              <a:t>Habitus</a:t>
            </a:r>
            <a:endParaRPr lang="es-MX" dirty="0"/>
          </a:p>
          <a:p>
            <a:pPr marL="514350" indent="-514350">
              <a:buNone/>
            </a:pPr>
            <a:r>
              <a:rPr lang="es-MX" dirty="0" err="1" smtClean="0"/>
              <a:t>Shutz</a:t>
            </a:r>
            <a:r>
              <a:rPr lang="es-MX" dirty="0" smtClean="0"/>
              <a:t>: significado objetivo</a:t>
            </a: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Discusión (2)</a:t>
            </a:r>
            <a:endParaRPr lang="es-MX" dirty="0"/>
          </a:p>
        </p:txBody>
      </p:sp>
      <p:sp>
        <p:nvSpPr>
          <p:cNvPr id="3" name="2 Marcador de contenido"/>
          <p:cNvSpPr>
            <a:spLocks noGrp="1"/>
          </p:cNvSpPr>
          <p:nvPr>
            <p:ph idx="1"/>
          </p:nvPr>
        </p:nvSpPr>
        <p:spPr/>
        <p:txBody>
          <a:bodyPr>
            <a:normAutofit fontScale="55000" lnSpcReduction="20000"/>
          </a:bodyPr>
          <a:lstStyle/>
          <a:p>
            <a:pPr>
              <a:buNone/>
            </a:pPr>
            <a:r>
              <a:rPr lang="es-MX" dirty="0" smtClean="0"/>
              <a:t>La única relación que el pragmatismo reconoce del pensamiento con la realidad es el éxito, pero falla porque:</a:t>
            </a:r>
          </a:p>
          <a:p>
            <a:pPr marL="514350" indent="-514350">
              <a:buAutoNum type="arabicPeriod"/>
            </a:pPr>
            <a:r>
              <a:rPr lang="es-MX" dirty="0" smtClean="0"/>
              <a:t>La acción, aun la reiterada (reproductiva) implica reflexión: porque la rutina es siempre aprendida, porque las reglas rutinarias son esquematizaciones del flujo de la realidad que pueden  ser alteradas, exigen el monitoreo permanente de la conciencia para corregir; las prácticas extraordinarias requieren más reflexión antes de emprender la acción (sin negar que hay pensamientos vagos que no pueden expresarse en palabras y el </a:t>
            </a:r>
            <a:r>
              <a:rPr lang="es-MX" dirty="0" err="1" smtClean="0"/>
              <a:t>inconciente</a:t>
            </a:r>
            <a:r>
              <a:rPr lang="es-MX" dirty="0" smtClean="0"/>
              <a:t>).</a:t>
            </a:r>
          </a:p>
          <a:p>
            <a:pPr marL="514350" indent="-514350">
              <a:buNone/>
            </a:pPr>
            <a:r>
              <a:rPr lang="es-MX" dirty="0" smtClean="0"/>
              <a:t>Se equivoca </a:t>
            </a:r>
            <a:r>
              <a:rPr lang="es-MX" dirty="0" err="1" smtClean="0"/>
              <a:t>Hiddeger</a:t>
            </a:r>
            <a:r>
              <a:rPr lang="es-MX" dirty="0" smtClean="0"/>
              <a:t>: ser en el mundo es </a:t>
            </a:r>
            <a:r>
              <a:rPr lang="es-MX" dirty="0" err="1" smtClean="0"/>
              <a:t>prereflexivo</a:t>
            </a:r>
            <a:r>
              <a:rPr lang="es-MX" dirty="0" smtClean="0"/>
              <a:t>, solo cuando se entra en cuestionamiento es reflexivo (acción sin reflexión implica a un ser sin sujeto): el conocimiento tácito</a:t>
            </a:r>
          </a:p>
          <a:p>
            <a:pPr marL="514350" indent="-514350">
              <a:buNone/>
            </a:pPr>
            <a:r>
              <a:rPr lang="es-MX" dirty="0" smtClean="0"/>
              <a:t>2. </a:t>
            </a:r>
            <a:r>
              <a:rPr lang="es-MX" dirty="0" err="1" smtClean="0"/>
              <a:t>Bajtin</a:t>
            </a:r>
            <a:r>
              <a:rPr lang="es-MX" dirty="0" smtClean="0"/>
              <a:t>, por el contrario: en el diálogo se construye el significado (interaccionista), pero no resuelve la diferencia entre subjetividad y cultura y la mediación del poder</a:t>
            </a:r>
          </a:p>
          <a:p>
            <a:pPr marL="514350" indent="-514350">
              <a:buNone/>
            </a:pPr>
            <a:r>
              <a:rPr lang="es-MX" dirty="0" smtClean="0"/>
              <a:t>3. James: consenso y comunidad ¿y el poder?</a:t>
            </a:r>
          </a:p>
          <a:p>
            <a:pPr marL="514350" indent="-514350">
              <a:buNone/>
            </a:pPr>
            <a:r>
              <a:rPr lang="es-MX" dirty="0" smtClean="0"/>
              <a:t>     </a:t>
            </a:r>
            <a:r>
              <a:rPr lang="es-MX" dirty="0" err="1" smtClean="0"/>
              <a:t>Rorty</a:t>
            </a:r>
            <a:r>
              <a:rPr lang="es-MX" dirty="0" smtClean="0"/>
              <a:t>: abandonar la objetividad por la comunidad</a:t>
            </a:r>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Discusión (3)</a:t>
            </a:r>
            <a:endParaRPr lang="es-MX" dirty="0"/>
          </a:p>
        </p:txBody>
      </p:sp>
      <p:sp>
        <p:nvSpPr>
          <p:cNvPr id="3" name="2 Marcador de contenido"/>
          <p:cNvSpPr>
            <a:spLocks noGrp="1"/>
          </p:cNvSpPr>
          <p:nvPr>
            <p:ph idx="1"/>
          </p:nvPr>
        </p:nvSpPr>
        <p:spPr/>
        <p:txBody>
          <a:bodyPr/>
          <a:lstStyle/>
          <a:p>
            <a:pPr>
              <a:buNone/>
            </a:pPr>
            <a:r>
              <a:rPr lang="es-MX" dirty="0" smtClean="0"/>
              <a:t>2. No acción como acto reflejo, algún nivel de reflexión está involucrado, pero la reflexión se da en el marco de presiones estructurales e interacciones.</a:t>
            </a:r>
          </a:p>
          <a:p>
            <a:pPr>
              <a:buNone/>
            </a:pPr>
            <a:r>
              <a:rPr lang="es-MX" dirty="0" smtClean="0"/>
              <a:t>La práctica científica, implica poner en juego teorías, métodos, técnicas, someterse a la intersubjetividad de la comunidad, relaciones de poder. Nunca es puro imaginario arbitrario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Discusión (4)</a:t>
            </a:r>
            <a:endParaRPr lang="es-MX" dirty="0"/>
          </a:p>
        </p:txBody>
      </p:sp>
      <p:sp>
        <p:nvSpPr>
          <p:cNvPr id="3" name="2 Marcador de contenido"/>
          <p:cNvSpPr>
            <a:spLocks noGrp="1"/>
          </p:cNvSpPr>
          <p:nvPr>
            <p:ph idx="1"/>
          </p:nvPr>
        </p:nvSpPr>
        <p:spPr/>
        <p:txBody>
          <a:bodyPr>
            <a:normAutofit fontScale="92500" lnSpcReduction="20000"/>
          </a:bodyPr>
          <a:lstStyle/>
          <a:p>
            <a:pPr>
              <a:buNone/>
            </a:pPr>
            <a:r>
              <a:rPr lang="es-MX" dirty="0" smtClean="0"/>
              <a:t>3. El </a:t>
            </a:r>
            <a:r>
              <a:rPr lang="es-MX" dirty="0" err="1" smtClean="0"/>
              <a:t>representacionismo</a:t>
            </a:r>
            <a:endParaRPr lang="es-MX" dirty="0" smtClean="0"/>
          </a:p>
          <a:p>
            <a:pPr>
              <a:buNone/>
            </a:pPr>
            <a:r>
              <a:rPr lang="es-MX" dirty="0" smtClean="0"/>
              <a:t>Representación no significa correspondencia de uno a uno. La representación no es el objeto pero tampoco es independiente del mismo. Es una representación mediada por:</a:t>
            </a:r>
          </a:p>
          <a:p>
            <a:pPr>
              <a:buNone/>
            </a:pPr>
            <a:r>
              <a:rPr lang="es-MX" dirty="0" smtClean="0"/>
              <a:t>*concepción de la realidad</a:t>
            </a:r>
          </a:p>
          <a:p>
            <a:pPr>
              <a:buNone/>
            </a:pPr>
            <a:r>
              <a:rPr lang="es-MX" dirty="0" smtClean="0"/>
              <a:t>*epistemología</a:t>
            </a:r>
          </a:p>
          <a:p>
            <a:pPr>
              <a:buNone/>
            </a:pPr>
            <a:r>
              <a:rPr lang="es-MX" dirty="0" smtClean="0"/>
              <a:t>*Teoría</a:t>
            </a:r>
          </a:p>
          <a:p>
            <a:pPr>
              <a:buNone/>
            </a:pPr>
            <a:r>
              <a:rPr lang="es-MX" dirty="0" smtClean="0"/>
              <a:t>*Método</a:t>
            </a:r>
          </a:p>
          <a:p>
            <a:pPr>
              <a:buNone/>
            </a:pPr>
            <a:r>
              <a:rPr lang="es-MX" dirty="0" smtClean="0"/>
              <a:t>*contexto (poder, cultura, lenguaje)</a:t>
            </a:r>
            <a:endParaRPr lang="es-MX"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Discusión (5)</a:t>
            </a:r>
            <a:endParaRPr lang="es-MX" dirty="0"/>
          </a:p>
        </p:txBody>
      </p:sp>
      <p:sp>
        <p:nvSpPr>
          <p:cNvPr id="3" name="2 Marcador de contenido"/>
          <p:cNvSpPr>
            <a:spLocks noGrp="1"/>
          </p:cNvSpPr>
          <p:nvPr>
            <p:ph idx="1"/>
          </p:nvPr>
        </p:nvSpPr>
        <p:spPr/>
        <p:txBody>
          <a:bodyPr>
            <a:normAutofit fontScale="92500" lnSpcReduction="20000"/>
          </a:bodyPr>
          <a:lstStyle/>
          <a:p>
            <a:r>
              <a:rPr lang="es-MX" dirty="0" smtClean="0"/>
              <a:t>El error del pragmatismo es que desprecia la reflexión en la práctica porque no concibe jerarquías en formas de reflexión (las verdades para este son lingüísticas, con coherencia en el lenguaje que nos guían para la acción). En la ciencia hay reflexión guiada por teorías y métodos</a:t>
            </a:r>
          </a:p>
          <a:p>
            <a:r>
              <a:rPr lang="es-MX" dirty="0" smtClean="0"/>
              <a:t>La prueba en la práctica es intersubjetiva</a:t>
            </a:r>
          </a:p>
          <a:p>
            <a:r>
              <a:rPr lang="es-MX" dirty="0" smtClean="0"/>
              <a:t>Intersubjetividad no debe implicar necesariamente el consenso, también la hegemonía (no hay comunidad ideal del diálogo)</a:t>
            </a:r>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Discusión (6)</a:t>
            </a:r>
            <a:endParaRPr lang="es-MX" dirty="0"/>
          </a:p>
        </p:txBody>
      </p:sp>
      <p:sp>
        <p:nvSpPr>
          <p:cNvPr id="3" name="2 Marcador de contenido"/>
          <p:cNvSpPr>
            <a:spLocks noGrp="1"/>
          </p:cNvSpPr>
          <p:nvPr>
            <p:ph idx="1"/>
          </p:nvPr>
        </p:nvSpPr>
        <p:spPr/>
        <p:txBody>
          <a:bodyPr>
            <a:noAutofit/>
          </a:bodyPr>
          <a:lstStyle/>
          <a:p>
            <a:pPr>
              <a:buNone/>
            </a:pPr>
            <a:r>
              <a:rPr lang="es-MX" sz="1600" dirty="0" smtClean="0"/>
              <a:t>2. La prueba por la praxis</a:t>
            </a:r>
          </a:p>
          <a:p>
            <a:pPr>
              <a:buNone/>
            </a:pPr>
            <a:r>
              <a:rPr lang="es-MX" sz="1600" dirty="0" smtClean="0"/>
              <a:t>Praxis no es igual a práctica, puede haber prácticas recurrentes, aparentemente sin intervención de la reflexión del sujeto,</a:t>
            </a:r>
          </a:p>
          <a:p>
            <a:pPr>
              <a:buNone/>
            </a:pPr>
            <a:r>
              <a:rPr lang="es-MX" sz="1600" dirty="0" smtClean="0"/>
              <a:t>Praxis es transformación de la realidad y del propio sujeto con intervención de su subjetividad, de tal forma que no se reduce a los resultados, tampoco estos son deterministas, sino que  hay un espacio de posibilidades para la acción viable en la coyuntura</a:t>
            </a:r>
          </a:p>
          <a:p>
            <a:pPr>
              <a:buNone/>
            </a:pPr>
            <a:r>
              <a:rPr lang="es-MX" sz="1600" dirty="0" smtClean="0"/>
              <a:t>De tal manera que en la explicaciones de un fenómeno pueden intervenir motivos, reglas y causas</a:t>
            </a:r>
          </a:p>
          <a:p>
            <a:pPr>
              <a:buNone/>
            </a:pPr>
            <a:r>
              <a:rPr lang="es-MX" sz="1600" dirty="0" smtClean="0"/>
              <a:t>El concepto de causa interviene cuando pensamos en la articulación con realidades objetivas que van más allá de la conciencia de sus creadores</a:t>
            </a:r>
          </a:p>
          <a:p>
            <a:pPr>
              <a:buNone/>
            </a:pPr>
            <a:r>
              <a:rPr lang="es-MX" sz="1600" dirty="0" smtClean="0"/>
              <a:t>Pero motivos, normas, causas están subordinadas a la reconstrucción de la Totalidad en el pensamiento, a la reconstrucción del objeto concreto a partir de múltiples determinaciones, no todas objetivas.</a:t>
            </a:r>
          </a:p>
          <a:p>
            <a:pPr>
              <a:buNone/>
            </a:pPr>
            <a:r>
              <a:rPr lang="es-MX" sz="1600" dirty="0" smtClean="0"/>
              <a:t>Asimismo, la verificación queda subsumida en la reconstrucción de la Totalidad</a:t>
            </a:r>
          </a:p>
          <a:p>
            <a:pPr>
              <a:buNone/>
            </a:pPr>
            <a:r>
              <a:rPr lang="es-MX" sz="1600" dirty="0" smtClean="0"/>
              <a:t>A diferencia de los pragmatistas y sus resabios positivistas, la subjetividad (</a:t>
            </a:r>
            <a:r>
              <a:rPr lang="es-MX" sz="1600" dirty="0" err="1" smtClean="0"/>
              <a:t>Habermas</a:t>
            </a:r>
            <a:r>
              <a:rPr lang="es-MX" sz="1600" dirty="0" smtClean="0"/>
              <a:t>) se puede conocer objetivamente (Freud) o bien, entre conocimiento científico y el que no lo es, no hay criterio de demarcación, sino un continuum (Putnam) o mejor dicho, los conceptos teóricos pueden en la Teorías mezclarse con términos del lenguaje común formando no sistemas sino configuraciones y la prueba empírica siempre implica argumentación y formas de razonamiento deductivas junto a las de la vida cotidiana.</a:t>
            </a:r>
            <a:endParaRPr lang="es-MX"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Método</a:t>
            </a:r>
            <a:endParaRPr lang="es-MX" dirty="0"/>
          </a:p>
        </p:txBody>
      </p:sp>
      <p:sp>
        <p:nvSpPr>
          <p:cNvPr id="3" name="2 Marcador de contenido"/>
          <p:cNvSpPr>
            <a:spLocks noGrp="1"/>
          </p:cNvSpPr>
          <p:nvPr>
            <p:ph idx="1"/>
          </p:nvPr>
        </p:nvSpPr>
        <p:spPr/>
        <p:txBody>
          <a:bodyPr/>
          <a:lstStyle/>
          <a:p>
            <a:pPr>
              <a:buNone/>
            </a:pPr>
            <a:r>
              <a:rPr lang="es-MX" dirty="0" smtClean="0"/>
              <a:t>No hay método sino métodos con diferentes fundamentos y niveles de coherencia en cuanto a concepción de la realidad y posicionamiento del investigador en el contexto.</a:t>
            </a:r>
          </a:p>
          <a:p>
            <a:pPr>
              <a:buNone/>
            </a:pPr>
            <a:r>
              <a:rPr lang="es-MX" dirty="0" smtClean="0"/>
              <a:t>No necesariamente la investigación debe seguir la prueba de las hipótesis, porque estas están subsumidas a la reconstrucción de la realidad</a:t>
            </a:r>
            <a:endParaRPr lang="es-MX"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Método (2)</a:t>
            </a:r>
            <a:endParaRPr lang="es-MX" dirty="0"/>
          </a:p>
        </p:txBody>
      </p:sp>
      <p:sp>
        <p:nvSpPr>
          <p:cNvPr id="3" name="2 Marcador de contenido"/>
          <p:cNvSpPr>
            <a:spLocks noGrp="1"/>
          </p:cNvSpPr>
          <p:nvPr>
            <p:ph idx="1"/>
          </p:nvPr>
        </p:nvSpPr>
        <p:spPr/>
        <p:txBody>
          <a:bodyPr/>
          <a:lstStyle/>
          <a:p>
            <a:pPr>
              <a:buNone/>
            </a:pPr>
            <a:r>
              <a:rPr lang="es-MX" dirty="0" smtClean="0"/>
              <a:t>1. La teorías no son sistemas hipotéticos deductivos, pero tiene  estructuras </a:t>
            </a:r>
            <a:r>
              <a:rPr lang="es-MX" dirty="0" err="1" smtClean="0"/>
              <a:t>configuracionales</a:t>
            </a:r>
            <a:r>
              <a:rPr lang="es-MX" dirty="0" smtClean="0"/>
              <a:t> (términos teóricos, del lenguaje común, relaciones deductivas y de las formas de razonamiento cotidianas). Su papel no es deductivo sino proporcionar conceptos ordenadores desligados de hipótesis</a:t>
            </a:r>
            <a:endParaRPr lang="es-MX"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Método (4)</a:t>
            </a:r>
            <a:endParaRPr lang="es-MX" dirty="0"/>
          </a:p>
        </p:txBody>
      </p:sp>
      <p:sp>
        <p:nvSpPr>
          <p:cNvPr id="3" name="2 Marcador de contenido"/>
          <p:cNvSpPr>
            <a:spLocks noGrp="1"/>
          </p:cNvSpPr>
          <p:nvPr>
            <p:ph idx="1"/>
          </p:nvPr>
        </p:nvSpPr>
        <p:spPr/>
        <p:txBody>
          <a:bodyPr>
            <a:noAutofit/>
          </a:bodyPr>
          <a:lstStyle/>
          <a:p>
            <a:pPr>
              <a:buNone/>
            </a:pPr>
            <a:r>
              <a:rPr lang="es-MX" sz="2000" dirty="0" smtClean="0"/>
              <a:t>2. La relación entre concepto ordenador e indicador no es deductiva sino reconstructiva</a:t>
            </a:r>
          </a:p>
          <a:p>
            <a:pPr>
              <a:buNone/>
            </a:pPr>
            <a:r>
              <a:rPr lang="es-MX" sz="2000" dirty="0" smtClean="0"/>
              <a:t>3. El dato empírico depende de la teoría, de los valores e intereses del investigador, pero también de la cultura de los investigados. En esta medida no es puro imaginario, su anclaje es con la realidad de los investigados</a:t>
            </a:r>
          </a:p>
          <a:p>
            <a:pPr>
              <a:buNone/>
            </a:pPr>
            <a:r>
              <a:rPr lang="es-MX" sz="2000" dirty="0" smtClean="0"/>
              <a:t>4. La prueba es por un lado con datos empíricos que no son nunca definitivos por razones 3), pero principalmente se da en la reconstrucción de la realidad en el pensamiento: por niveles de realidad objetivada, junto a los espacios de prácticas y creaciones de significados</a:t>
            </a:r>
          </a:p>
          <a:p>
            <a:pPr>
              <a:buNone/>
            </a:pPr>
            <a:r>
              <a:rPr lang="es-MX" sz="2000" dirty="0" smtClean="0"/>
              <a:t>5. La prueba es en la praxis de los resultados, que en las ciencias sociales,  puede ser la definición del espacio de lo posible para la acción viable en la coyuntura. Es decir, la praxis no depende solo del conocimiento, sino también de la estructuras objetivas y la interacción entre sujetos</a:t>
            </a:r>
            <a:endParaRPr lang="es-MX"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Planteamiento del Problema</a:t>
            </a:r>
            <a:endParaRPr lang="es-MX" dirty="0"/>
          </a:p>
        </p:txBody>
      </p:sp>
      <p:sp>
        <p:nvSpPr>
          <p:cNvPr id="3" name="2 Marcador de contenido"/>
          <p:cNvSpPr>
            <a:spLocks noGrp="1"/>
          </p:cNvSpPr>
          <p:nvPr>
            <p:ph idx="1"/>
          </p:nvPr>
        </p:nvSpPr>
        <p:spPr/>
        <p:txBody>
          <a:bodyPr>
            <a:normAutofit fontScale="92500" lnSpcReduction="20000"/>
          </a:bodyPr>
          <a:lstStyle/>
          <a:p>
            <a:pPr>
              <a:buNone/>
            </a:pPr>
            <a:r>
              <a:rPr lang="es-MX" dirty="0" smtClean="0"/>
              <a:t>El Problema es de las relaciones entre </a:t>
            </a:r>
            <a:r>
              <a:rPr lang="es-MX" dirty="0"/>
              <a:t>p</a:t>
            </a:r>
            <a:r>
              <a:rPr lang="es-MX" dirty="0" smtClean="0"/>
              <a:t>ensamiento y realidad.</a:t>
            </a:r>
          </a:p>
          <a:p>
            <a:pPr>
              <a:buNone/>
            </a:pPr>
            <a:r>
              <a:rPr lang="es-MX" dirty="0" smtClean="0"/>
              <a:t>Sí la realidad tiene una estructura más allá de la subjetividad o del lenguaje del sujeto</a:t>
            </a:r>
          </a:p>
          <a:p>
            <a:pPr>
              <a:buNone/>
            </a:pPr>
            <a:r>
              <a:rPr lang="es-MX" dirty="0" smtClean="0"/>
              <a:t>Sí la ciencia implica un método ( hay varios métodos) que permite un mejor acercamiento a la realidad</a:t>
            </a:r>
          </a:p>
          <a:p>
            <a:pPr>
              <a:buNone/>
            </a:pPr>
            <a:r>
              <a:rPr lang="es-MX" dirty="0" smtClean="0"/>
              <a:t>Sí la prueba es de ese mejor acercamiento</a:t>
            </a:r>
          </a:p>
          <a:p>
            <a:pPr>
              <a:buNone/>
            </a:pPr>
            <a:r>
              <a:rPr lang="es-MX" dirty="0" smtClean="0"/>
              <a:t>Sí la ciencia debe fundarse en una metodología y esta en una epistemología</a:t>
            </a:r>
            <a:endParaRPr lang="es-MX"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a:t>
            </a:r>
            <a:r>
              <a:rPr lang="es-MX" dirty="0" smtClean="0"/>
              <a:t>Configuración Subjetiva</a:t>
            </a:r>
            <a:endParaRPr lang="es-MX" dirty="0"/>
          </a:p>
        </p:txBody>
      </p:sp>
      <p:sp>
        <p:nvSpPr>
          <p:cNvPr id="3" name="2 Marcador de contenido"/>
          <p:cNvSpPr>
            <a:spLocks noGrp="1"/>
          </p:cNvSpPr>
          <p:nvPr>
            <p:ph idx="1"/>
          </p:nvPr>
        </p:nvSpPr>
        <p:spPr/>
        <p:txBody>
          <a:bodyPr>
            <a:normAutofit fontScale="92500" lnSpcReduction="20000"/>
          </a:bodyPr>
          <a:lstStyle/>
          <a:p>
            <a:r>
              <a:rPr lang="es-MX" dirty="0" smtClean="0"/>
              <a:t>Concepto de códigos para develar el significado</a:t>
            </a:r>
          </a:p>
          <a:p>
            <a:r>
              <a:rPr lang="es-MX" dirty="0" smtClean="0"/>
              <a:t>De Configuración de Códigos subjetivos =configuración subjetiva</a:t>
            </a:r>
          </a:p>
          <a:p>
            <a:r>
              <a:rPr lang="es-MX" dirty="0" smtClean="0"/>
              <a:t>Los actores son parcialmente reflexivos en sus acciones</a:t>
            </a:r>
          </a:p>
          <a:p>
            <a:r>
              <a:rPr lang="es-MX" dirty="0" smtClean="0"/>
              <a:t>La comprensión de significados implica argumentación, intersubjetividad entre investigador e investigado (los motivos subjetivos del actor), pero también tener una función los datos empíricos (signos, señales también), la Teoría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¿Hay método de comprensión de significados?</a:t>
            </a:r>
            <a:endParaRPr lang="es-MX" dirty="0"/>
          </a:p>
        </p:txBody>
      </p:sp>
      <p:sp>
        <p:nvSpPr>
          <p:cNvPr id="3" name="2 Marcador de contenido"/>
          <p:cNvSpPr>
            <a:spLocks noGrp="1"/>
          </p:cNvSpPr>
          <p:nvPr>
            <p:ph idx="1"/>
          </p:nvPr>
        </p:nvSpPr>
        <p:spPr/>
        <p:txBody>
          <a:bodyPr>
            <a:normAutofit fontScale="92500" lnSpcReduction="10000"/>
          </a:bodyPr>
          <a:lstStyle/>
          <a:p>
            <a:r>
              <a:rPr lang="es-MX" dirty="0" smtClean="0"/>
              <a:t>El dato de subjetividad no solo es de conciencia sino reconstruido en contexto </a:t>
            </a:r>
            <a:r>
              <a:rPr lang="es-MX" dirty="0" err="1" smtClean="0"/>
              <a:t>extradiscursivo</a:t>
            </a:r>
            <a:r>
              <a:rPr lang="es-MX" dirty="0" smtClean="0"/>
              <a:t> y de interacciones bajo la guía heurística de la Teoría en reconstrucción</a:t>
            </a:r>
          </a:p>
          <a:p>
            <a:r>
              <a:rPr lang="es-MX" dirty="0" smtClean="0"/>
              <a:t>Aproximarse al significado como probabilidad, a las razones para, más aquellas razones no conscientes en el sujeto</a:t>
            </a:r>
          </a:p>
          <a:p>
            <a:r>
              <a:rPr lang="es-MX" dirty="0" smtClean="0"/>
              <a:t>Finalmente se prueba en la Reconstrucción de la Totalidad (comprensión y explicación) y en la praxis</a:t>
            </a:r>
          </a:p>
          <a:p>
            <a:pPr>
              <a:buNone/>
            </a:pPr>
            <a:endParaRPr lang="es-MX"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¿Ciencia sin fundamentos?</a:t>
            </a:r>
            <a:endParaRPr lang="es-MX" dirty="0"/>
          </a:p>
        </p:txBody>
      </p:sp>
      <p:sp>
        <p:nvSpPr>
          <p:cNvPr id="3" name="2 Marcador de contenido"/>
          <p:cNvSpPr>
            <a:spLocks noGrp="1"/>
          </p:cNvSpPr>
          <p:nvPr>
            <p:ph idx="1"/>
          </p:nvPr>
        </p:nvSpPr>
        <p:spPr/>
        <p:txBody>
          <a:bodyPr>
            <a:normAutofit fontScale="62500" lnSpcReduction="20000"/>
          </a:bodyPr>
          <a:lstStyle/>
          <a:p>
            <a:pPr>
              <a:buNone/>
            </a:pPr>
            <a:r>
              <a:rPr lang="es-MX" dirty="0" smtClean="0"/>
              <a:t>La ciencia no opera al simple azar o solo por intuición, aunque ambos jueguen un papel</a:t>
            </a:r>
          </a:p>
          <a:p>
            <a:pPr>
              <a:buNone/>
            </a:pPr>
            <a:r>
              <a:rPr lang="es-MX" dirty="0" smtClean="0"/>
              <a:t>La ciencia es reflexionada a partir de teorías y métodos antes de probarse en la praxis</a:t>
            </a:r>
          </a:p>
          <a:p>
            <a:pPr>
              <a:buNone/>
            </a:pPr>
            <a:r>
              <a:rPr lang="es-MX" dirty="0" smtClean="0"/>
              <a:t>La prueba en la praxis presupone fundamentos ontológicos, epistemológicos, metodológicos y técnicos, los resultados dependen de los anteriores pero también de la realidad externa al sujeto.</a:t>
            </a:r>
          </a:p>
          <a:p>
            <a:pPr>
              <a:buNone/>
            </a:pPr>
            <a:r>
              <a:rPr lang="es-MX" dirty="0" smtClean="0"/>
              <a:t>Por lo tanto la ciencia se fundamenta, aunque estos no son infalibles, estos pueden cambiar, haberlos rígidos (positivismo) o flexibles (</a:t>
            </a:r>
            <a:r>
              <a:rPr lang="es-MX" dirty="0" err="1" smtClean="0"/>
              <a:t>configuracionismo</a:t>
            </a:r>
            <a:r>
              <a:rPr lang="es-MX" dirty="0" smtClean="0"/>
              <a:t>)</a:t>
            </a:r>
          </a:p>
          <a:p>
            <a:pPr>
              <a:buNone/>
            </a:pPr>
            <a:r>
              <a:rPr lang="es-MX" dirty="0" smtClean="0"/>
              <a:t>Hermenéutica, </a:t>
            </a:r>
            <a:r>
              <a:rPr lang="es-MX" dirty="0" err="1" smtClean="0"/>
              <a:t>postpositivismo</a:t>
            </a:r>
            <a:r>
              <a:rPr lang="es-MX" dirty="0" smtClean="0"/>
              <a:t>, </a:t>
            </a:r>
            <a:r>
              <a:rPr lang="es-MX" dirty="0" err="1" smtClean="0"/>
              <a:t>textualismo</a:t>
            </a:r>
            <a:r>
              <a:rPr lang="es-MX" dirty="0" smtClean="0"/>
              <a:t>, pragmatismo han hecho críticas válidas pero han tirado al niño junto con el agua sucia</a:t>
            </a:r>
          </a:p>
          <a:p>
            <a:pPr>
              <a:buNone/>
            </a:pPr>
            <a:r>
              <a:rPr lang="es-MX" dirty="0" smtClean="0"/>
              <a:t>La academia latinoamericana necesita volver a tener una conciencia epistemológica y ontológica que la asiente en nuestra realidad y no en modas pasajeras.</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Antecedentes</a:t>
            </a:r>
            <a:endParaRPr lang="es-MX" dirty="0"/>
          </a:p>
        </p:txBody>
      </p:sp>
      <p:sp>
        <p:nvSpPr>
          <p:cNvPr id="3" name="2 Marcador de contenido"/>
          <p:cNvSpPr>
            <a:spLocks noGrp="1"/>
          </p:cNvSpPr>
          <p:nvPr>
            <p:ph idx="1"/>
          </p:nvPr>
        </p:nvSpPr>
        <p:spPr/>
        <p:txBody>
          <a:bodyPr>
            <a:normAutofit fontScale="92500" lnSpcReduction="10000"/>
          </a:bodyPr>
          <a:lstStyle/>
          <a:p>
            <a:r>
              <a:rPr lang="es-MX" dirty="0" smtClean="0"/>
              <a:t>En el siglo XX, durante varios decenios (hasta años 60s) predominó en la epistemología y la metodología de la ciencia el positivismo lógico</a:t>
            </a:r>
          </a:p>
          <a:p>
            <a:r>
              <a:rPr lang="es-MX" dirty="0" smtClean="0"/>
              <a:t>Trató de fundamentar al proceso de investigación en una lógica deductiva, del marco teórico a la prueba empírica (hipotético deductivo) + una prueba basada en la inducción</a:t>
            </a:r>
          </a:p>
          <a:p>
            <a:r>
              <a:rPr lang="es-MX" dirty="0" err="1" smtClean="0"/>
              <a:t>Popper</a:t>
            </a:r>
            <a:r>
              <a:rPr lang="es-MX" dirty="0" smtClean="0"/>
              <a:t>: “Conocimiento en el sentido objetivo es conocimiento sin sujeto”. No depende del sujeto ni del contexto, se exige racionalidad instantánea</a:t>
            </a:r>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Críticas</a:t>
            </a:r>
            <a:endParaRPr lang="es-MX" dirty="0"/>
          </a:p>
        </p:txBody>
      </p:sp>
      <p:sp>
        <p:nvSpPr>
          <p:cNvPr id="3" name="2 Marcador de contenido"/>
          <p:cNvSpPr>
            <a:spLocks noGrp="1"/>
          </p:cNvSpPr>
          <p:nvPr>
            <p:ph idx="1"/>
          </p:nvPr>
        </p:nvSpPr>
        <p:spPr/>
        <p:txBody>
          <a:bodyPr>
            <a:normAutofit fontScale="85000" lnSpcReduction="10000"/>
          </a:bodyPr>
          <a:lstStyle/>
          <a:p>
            <a:r>
              <a:rPr lang="es-MX" dirty="0" smtClean="0"/>
              <a:t>Las críticas se acumularon en contra del positivismo lógico: giro lingüístico, hermenéutico e interpretativo</a:t>
            </a:r>
          </a:p>
          <a:p>
            <a:pPr>
              <a:buNone/>
            </a:pPr>
            <a:r>
              <a:rPr lang="es-MX" dirty="0" smtClean="0"/>
              <a:t>*No fue posible asegurar la deducción en cada paso del hipotético deductivo: teoría no sistema deductivo; hipótesis no deducidas de la teoría; indicadores no deducidos de los conceptos teóricos; improcedente considerar al dato empírico como algo dado en la realidad; importancia los componentes histórico-culturales, de intereses, de poder en el conocimiento científico</a:t>
            </a:r>
          </a:p>
          <a:p>
            <a:pPr>
              <a:buNone/>
            </a:pPr>
            <a:endParaRPr lang="es-MX" dirty="0" smtClean="0"/>
          </a:p>
          <a:p>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Consecuencias</a:t>
            </a:r>
            <a:endParaRPr lang="es-MX" dirty="0"/>
          </a:p>
        </p:txBody>
      </p:sp>
      <p:sp>
        <p:nvSpPr>
          <p:cNvPr id="3" name="2 Marcador de contenido"/>
          <p:cNvSpPr>
            <a:spLocks noGrp="1"/>
          </p:cNvSpPr>
          <p:nvPr>
            <p:ph idx="1"/>
          </p:nvPr>
        </p:nvSpPr>
        <p:spPr/>
        <p:txBody>
          <a:bodyPr>
            <a:normAutofit fontScale="92500"/>
          </a:bodyPr>
          <a:lstStyle/>
          <a:p>
            <a:pPr>
              <a:buNone/>
            </a:pPr>
            <a:r>
              <a:rPr lang="es-MX" dirty="0" smtClean="0"/>
              <a:t>1. La oleada Hermenéutica en torno del significado y su interpretación: la doble hermenéutica es insalvable. No hay método de interpretación de significados.</a:t>
            </a:r>
          </a:p>
          <a:p>
            <a:pPr>
              <a:buNone/>
            </a:pPr>
            <a:r>
              <a:rPr lang="es-MX" dirty="0" smtClean="0"/>
              <a:t>2. Fin de los grandes discursos, proyectos, sujetos</a:t>
            </a:r>
          </a:p>
          <a:p>
            <a:pPr>
              <a:buNone/>
            </a:pPr>
            <a:r>
              <a:rPr lang="es-MX" dirty="0"/>
              <a:t> </a:t>
            </a:r>
            <a:r>
              <a:rPr lang="es-MX" dirty="0" smtClean="0"/>
              <a:t>   Origen más consistente en Husserl: la esencia es el sentido que el ser tiene para el ego; el objeto no es el mundo sino la propia conciencia; identificación sujeto-objeto: subjetivismo</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Consecuencias (2)</a:t>
            </a:r>
            <a:endParaRPr lang="es-MX" dirty="0"/>
          </a:p>
        </p:txBody>
      </p:sp>
      <p:sp>
        <p:nvSpPr>
          <p:cNvPr id="3" name="2 Marcador de contenido"/>
          <p:cNvSpPr>
            <a:spLocks noGrp="1"/>
          </p:cNvSpPr>
          <p:nvPr>
            <p:ph idx="1"/>
          </p:nvPr>
        </p:nvSpPr>
        <p:spPr/>
        <p:txBody>
          <a:bodyPr>
            <a:normAutofit fontScale="92500" lnSpcReduction="10000"/>
          </a:bodyPr>
          <a:lstStyle/>
          <a:p>
            <a:pPr>
              <a:buNone/>
            </a:pPr>
            <a:r>
              <a:rPr lang="es-MX" dirty="0" smtClean="0"/>
              <a:t>3. Constructivismo: el centrado en el lenguaje; el centrado en la interacción</a:t>
            </a:r>
          </a:p>
          <a:p>
            <a:pPr>
              <a:buNone/>
            </a:pPr>
            <a:r>
              <a:rPr lang="es-MX" dirty="0" err="1" smtClean="0"/>
              <a:t>Gadamer</a:t>
            </a:r>
            <a:r>
              <a:rPr lang="es-MX" dirty="0" smtClean="0"/>
              <a:t>: el lenguaje construye al mundo no lo representa. La realidad social se reduce a significados</a:t>
            </a:r>
          </a:p>
          <a:p>
            <a:pPr>
              <a:buNone/>
            </a:pPr>
            <a:r>
              <a:rPr lang="es-MX" dirty="0" smtClean="0"/>
              <a:t>Giro lingüístico (</a:t>
            </a:r>
            <a:r>
              <a:rPr lang="es-MX" dirty="0" err="1" smtClean="0"/>
              <a:t>Winch</a:t>
            </a:r>
            <a:r>
              <a:rPr lang="es-MX" dirty="0" smtClean="0"/>
              <a:t>, </a:t>
            </a:r>
            <a:r>
              <a:rPr lang="es-MX" dirty="0" err="1" smtClean="0"/>
              <a:t>sapir</a:t>
            </a:r>
            <a:r>
              <a:rPr lang="es-MX" dirty="0" smtClean="0"/>
              <a:t>)</a:t>
            </a:r>
          </a:p>
          <a:p>
            <a:pPr>
              <a:buNone/>
            </a:pPr>
            <a:r>
              <a:rPr lang="es-MX" dirty="0" smtClean="0"/>
              <a:t>4. </a:t>
            </a:r>
            <a:r>
              <a:rPr lang="es-MX" dirty="0" err="1" smtClean="0"/>
              <a:t>Interaccionismo</a:t>
            </a:r>
            <a:r>
              <a:rPr lang="es-MX" dirty="0" smtClean="0"/>
              <a:t>: la realidad se construye en la interacción, entendida como significados compartidos. Finalmente la realidad es tal como la concibe el sujeto en interacción</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Consecuencias (3)</a:t>
            </a:r>
            <a:endParaRPr lang="es-MX" dirty="0"/>
          </a:p>
        </p:txBody>
      </p:sp>
      <p:sp>
        <p:nvSpPr>
          <p:cNvPr id="3" name="2 Marcador de contenido"/>
          <p:cNvSpPr>
            <a:spLocks noGrp="1"/>
          </p:cNvSpPr>
          <p:nvPr>
            <p:ph idx="1"/>
          </p:nvPr>
        </p:nvSpPr>
        <p:spPr/>
        <p:txBody>
          <a:bodyPr/>
          <a:lstStyle/>
          <a:p>
            <a:pPr>
              <a:buNone/>
            </a:pPr>
            <a:r>
              <a:rPr lang="es-MX" dirty="0" smtClean="0"/>
              <a:t>5. </a:t>
            </a:r>
            <a:r>
              <a:rPr lang="es-MX" dirty="0" err="1" smtClean="0"/>
              <a:t>Textualismo</a:t>
            </a:r>
            <a:r>
              <a:rPr lang="es-MX" dirty="0" smtClean="0"/>
              <a:t>: tratando de escapar al subjetivismo, se otorga objetividad a los textos en que se objetivan los actos de conciencia (libros, discursos, etc.). El significado es ideológico, hay que abandonar el significado.</a:t>
            </a:r>
          </a:p>
          <a:p>
            <a:pPr>
              <a:buNone/>
            </a:pPr>
            <a:r>
              <a:rPr lang="es-MX" dirty="0" smtClean="0"/>
              <a:t>Quine: el significado no puede ser observado a diferencia del texto (el positivismo)</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Consecuencias</a:t>
            </a:r>
            <a:endParaRPr lang="es-MX" dirty="0"/>
          </a:p>
        </p:txBody>
      </p:sp>
      <p:sp>
        <p:nvSpPr>
          <p:cNvPr id="3" name="2 Marcador de contenido"/>
          <p:cNvSpPr>
            <a:spLocks noGrp="1"/>
          </p:cNvSpPr>
          <p:nvPr>
            <p:ph idx="1"/>
          </p:nvPr>
        </p:nvSpPr>
        <p:spPr/>
        <p:txBody>
          <a:bodyPr>
            <a:normAutofit fontScale="85000" lnSpcReduction="20000"/>
          </a:bodyPr>
          <a:lstStyle/>
          <a:p>
            <a:pPr>
              <a:buNone/>
            </a:pPr>
            <a:r>
              <a:rPr lang="es-MX" dirty="0" smtClean="0"/>
              <a:t>7. Poder, discurso y verdad</a:t>
            </a:r>
          </a:p>
          <a:p>
            <a:pPr>
              <a:buNone/>
            </a:pPr>
            <a:r>
              <a:rPr lang="es-MX" dirty="0" err="1" smtClean="0"/>
              <a:t>Khun</a:t>
            </a:r>
            <a:r>
              <a:rPr lang="es-MX" dirty="0" smtClean="0"/>
              <a:t>: poder y paradigmas dominantes</a:t>
            </a:r>
          </a:p>
          <a:p>
            <a:pPr>
              <a:buNone/>
            </a:pPr>
            <a:r>
              <a:rPr lang="es-MX" dirty="0" err="1" smtClean="0"/>
              <a:t>Faoucoult</a:t>
            </a:r>
            <a:r>
              <a:rPr lang="es-MX" dirty="0" smtClean="0"/>
              <a:t>: poder y </a:t>
            </a:r>
            <a:r>
              <a:rPr lang="es-MX" dirty="0" err="1" smtClean="0"/>
              <a:t>episteme</a:t>
            </a:r>
            <a:endParaRPr lang="es-MX" dirty="0" smtClean="0"/>
          </a:p>
          <a:p>
            <a:pPr>
              <a:buNone/>
            </a:pPr>
            <a:r>
              <a:rPr lang="es-MX" dirty="0" smtClean="0"/>
              <a:t>8. La verdad como consenso</a:t>
            </a:r>
          </a:p>
          <a:p>
            <a:pPr>
              <a:buNone/>
            </a:pPr>
            <a:r>
              <a:rPr lang="es-MX" dirty="0" smtClean="0"/>
              <a:t>La ola relativista domino  a la filosofía de la ciencia en los años 80 y 90 del siglo XX, más en unos países que otros (Francia). Consecuencia: no hay fundamentos epistemológicos ni metodológicos de la ciencia, puesto que la ciencia es incapaz de hablar con certeza de una realidad externa al sujeto. El método es una ideología más: el agnosticismo postmoderno de los ochenta, dejó a la ciencia en la orfandad.</a:t>
            </a: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nueva situación</a:t>
            </a:r>
            <a:endParaRPr lang="es-MX" dirty="0"/>
          </a:p>
        </p:txBody>
      </p:sp>
      <p:sp>
        <p:nvSpPr>
          <p:cNvPr id="3" name="2 Marcador de contenido"/>
          <p:cNvSpPr>
            <a:spLocks noGrp="1"/>
          </p:cNvSpPr>
          <p:nvPr>
            <p:ph idx="1"/>
          </p:nvPr>
        </p:nvSpPr>
        <p:spPr/>
        <p:txBody>
          <a:bodyPr>
            <a:normAutofit fontScale="92500" lnSpcReduction="20000"/>
          </a:bodyPr>
          <a:lstStyle/>
          <a:p>
            <a:pPr>
              <a:buNone/>
            </a:pPr>
            <a:r>
              <a:rPr lang="es-MX" dirty="0" smtClean="0"/>
              <a:t>1. El </a:t>
            </a:r>
            <a:r>
              <a:rPr lang="es-MX" dirty="0" err="1" smtClean="0"/>
              <a:t>textualismo</a:t>
            </a:r>
            <a:r>
              <a:rPr lang="es-MX" dirty="0" smtClean="0"/>
              <a:t> no resolvió los problemas hermenéuticos</a:t>
            </a:r>
            <a:br>
              <a:rPr lang="es-MX" dirty="0" smtClean="0"/>
            </a:br>
            <a:r>
              <a:rPr lang="es-MX" dirty="0" smtClean="0"/>
              <a:t>1). No pudo resolver el problema del significado del texto objetivado (positivismo ingenuo de análisis de contenido de lo observable en el texto).</a:t>
            </a:r>
          </a:p>
          <a:p>
            <a:pPr>
              <a:buNone/>
            </a:pPr>
            <a:r>
              <a:rPr lang="es-MX" dirty="0"/>
              <a:t> </a:t>
            </a:r>
            <a:r>
              <a:rPr lang="es-MX" dirty="0" smtClean="0"/>
              <a:t>   2). No convincente desligar el texto de sus condiciones de producción, incluyendo sujetos de discurso</a:t>
            </a:r>
          </a:p>
          <a:p>
            <a:pPr>
              <a:buNone/>
            </a:pPr>
            <a:r>
              <a:rPr lang="es-MX" dirty="0"/>
              <a:t> </a:t>
            </a:r>
            <a:r>
              <a:rPr lang="es-MX" dirty="0" smtClean="0"/>
              <a:t>    3). El significado del texto sigue presente con problemas puntualizados por los hermeneutas</a:t>
            </a:r>
            <a:endParaRPr lang="es-MX"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2037</Words>
  <Application>Microsoft Office PowerPoint</Application>
  <PresentationFormat>Presentación en pantalla (4:3)</PresentationFormat>
  <Paragraphs>114</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El Relativismo y el antifudamentacionismo en las Ciencias Sociales</vt:lpstr>
      <vt:lpstr>Planteamiento del Problema</vt:lpstr>
      <vt:lpstr>Antecedentes</vt:lpstr>
      <vt:lpstr>Críticas</vt:lpstr>
      <vt:lpstr>Consecuencias</vt:lpstr>
      <vt:lpstr>Consecuencias (2)</vt:lpstr>
      <vt:lpstr>Consecuencias (3)</vt:lpstr>
      <vt:lpstr>Consecuencias</vt:lpstr>
      <vt:lpstr>La nueva situación</vt:lpstr>
      <vt:lpstr>Situación actual</vt:lpstr>
      <vt:lpstr>Discusión</vt:lpstr>
      <vt:lpstr>Discusión (2)</vt:lpstr>
      <vt:lpstr>Discusión (3)</vt:lpstr>
      <vt:lpstr>Discusión (4)</vt:lpstr>
      <vt:lpstr>Discusión (5)</vt:lpstr>
      <vt:lpstr>Discusión (6)</vt:lpstr>
      <vt:lpstr>El Método</vt:lpstr>
      <vt:lpstr>El Método (2)</vt:lpstr>
      <vt:lpstr>El Método (4)</vt:lpstr>
      <vt:lpstr>La Configuración Subjetiva</vt:lpstr>
      <vt:lpstr>¿Hay método de comprensión de significados?</vt:lpstr>
      <vt:lpstr>¿Ciencia sin fundamentos?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Relativismo y el atifudemantacionalismo</dc:title>
  <dc:creator>UAMI</dc:creator>
  <cp:lastModifiedBy>UAMI</cp:lastModifiedBy>
  <cp:revision>21</cp:revision>
  <dcterms:created xsi:type="dcterms:W3CDTF">2015-04-26T16:00:24Z</dcterms:created>
  <dcterms:modified xsi:type="dcterms:W3CDTF">2016-01-05T19:11:17Z</dcterms:modified>
</cp:coreProperties>
</file>