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05D2BEB-BCE8-4EBF-8864-31B78F6D0555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B9A5850-DB67-4E5E-B0E7-A43B21C9183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Contexto de la obra de Weber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</a:t>
            </a:r>
            <a:r>
              <a:rPr lang="es-MX" dirty="0" smtClean="0"/>
              <a:t>Toledo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154616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259632" y="404665"/>
            <a:ext cx="7272808" cy="3938736"/>
          </a:xfrm>
        </p:spPr>
        <p:txBody>
          <a:bodyPr>
            <a:normAutofit lnSpcReduction="10000"/>
          </a:bodyPr>
          <a:lstStyle/>
          <a:p>
            <a:pPr marL="475488" indent="-457200">
              <a:buSzPct val="85000"/>
              <a:buFont typeface="+mj-lt"/>
              <a:buAutoNum type="alphaLcParenR"/>
            </a:pPr>
            <a:endParaRPr lang="es-MX" sz="2400" dirty="0" smtClean="0"/>
          </a:p>
          <a:p>
            <a:pPr marL="475488" indent="-457200">
              <a:buSzPct val="85000"/>
              <a:buNone/>
            </a:pPr>
            <a:r>
              <a:rPr lang="es-MX" sz="2400" dirty="0" smtClean="0"/>
              <a:t>Weber (1864-1920) Clase media</a:t>
            </a:r>
          </a:p>
          <a:p>
            <a:pPr marL="475488" indent="-457200">
              <a:buSzPct val="85000"/>
              <a:buFont typeface="+mj-lt"/>
              <a:buAutoNum type="alphaLcParenR"/>
            </a:pPr>
            <a:endParaRPr lang="es-MX" sz="2400" dirty="0" smtClean="0"/>
          </a:p>
          <a:p>
            <a:pPr marL="475488" indent="-457200">
              <a:buSzPct val="85000"/>
              <a:buFont typeface="+mj-lt"/>
              <a:buAutoNum type="alphaLcParenR"/>
            </a:pPr>
            <a:r>
              <a:rPr lang="es-MX" sz="2400" dirty="0" smtClean="0"/>
              <a:t>La</a:t>
            </a:r>
            <a:r>
              <a:rPr lang="es-MX" sz="2400" dirty="0" smtClean="0"/>
              <a:t> </a:t>
            </a:r>
            <a:r>
              <a:rPr lang="es-MX" sz="2400" dirty="0" smtClean="0"/>
              <a:t>Ilustración: Kant y Hegel (fascinación por la Revolución Francesa) que no tuvo Alemania</a:t>
            </a:r>
          </a:p>
          <a:p>
            <a:pPr marL="475488" indent="-457200">
              <a:buSzPct val="85000"/>
              <a:buFont typeface="+mj-lt"/>
              <a:buAutoNum type="alphaLcParenR"/>
            </a:pPr>
            <a:r>
              <a:rPr lang="es-MX" sz="2400" dirty="0" smtClean="0"/>
              <a:t>El fracaso de la Revolución de 1848: los jóvenes Hegelianos y su disolución en el Materialismo</a:t>
            </a:r>
          </a:p>
          <a:p>
            <a:pPr marL="475488" indent="-457200">
              <a:buSzPct val="85000"/>
              <a:buFont typeface="+mj-lt"/>
              <a:buAutoNum type="alphaLcParenR"/>
            </a:pPr>
            <a:r>
              <a:rPr lang="es-MX" sz="2400" dirty="0" smtClean="0"/>
              <a:t>El Marxismo, Internacional, PSDA</a:t>
            </a:r>
          </a:p>
          <a:p>
            <a:pPr marL="475488" indent="-457200">
              <a:buSzPct val="85000"/>
              <a:buFont typeface="+mj-lt"/>
              <a:buAutoNum type="alphaLcParenR"/>
            </a:pPr>
            <a:r>
              <a:rPr lang="es-MX" sz="2400" dirty="0" smtClean="0"/>
              <a:t>Unificación tardía y revolución industrial tardía</a:t>
            </a:r>
          </a:p>
          <a:p>
            <a:pPr marL="475488" indent="-457200">
              <a:buSzPct val="85000"/>
              <a:buFont typeface="+mj-lt"/>
              <a:buAutoNum type="alphaLcParenR"/>
            </a:pPr>
            <a:r>
              <a:rPr lang="es-MX" sz="2400" dirty="0" smtClean="0"/>
              <a:t>Ascenso del Socialismo</a:t>
            </a:r>
            <a:endParaRPr lang="es-MX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4876800"/>
            <a:ext cx="7543800" cy="914400"/>
          </a:xfrm>
        </p:spPr>
        <p:txBody>
          <a:bodyPr/>
          <a:lstStyle/>
          <a:p>
            <a:r>
              <a:rPr lang="es-MX" sz="4000" dirty="0" smtClean="0"/>
              <a:t>I. Alemania atrasada con relación a Francia e Inglaterra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xmlns="" val="281299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835696" y="332656"/>
            <a:ext cx="7056784" cy="4896544"/>
          </a:xfrm>
        </p:spPr>
        <p:txBody>
          <a:bodyPr>
            <a:noAutofit/>
          </a:bodyPr>
          <a:lstStyle/>
          <a:p>
            <a:r>
              <a:rPr lang="es-MX" sz="2400" dirty="0" smtClean="0"/>
              <a:t>Padre funcionario del Imperio</a:t>
            </a:r>
          </a:p>
          <a:p>
            <a:r>
              <a:rPr lang="es-MX" sz="2400" dirty="0" smtClean="0"/>
              <a:t>Madre calvinista</a:t>
            </a:r>
          </a:p>
          <a:p>
            <a:r>
              <a:rPr lang="es-MX" sz="2400" dirty="0" smtClean="0"/>
              <a:t>Estudió Derecho (vida libertina)</a:t>
            </a:r>
          </a:p>
          <a:p>
            <a:r>
              <a:rPr lang="es-MX" sz="2400" dirty="0" smtClean="0"/>
              <a:t>1894 se doctoró y profesor de Berlín</a:t>
            </a:r>
          </a:p>
          <a:p>
            <a:r>
              <a:rPr lang="es-MX" sz="2400" dirty="0" smtClean="0"/>
              <a:t>Vida asceta y reglamentada</a:t>
            </a:r>
          </a:p>
          <a:p>
            <a:r>
              <a:rPr lang="es-MX" sz="2400" dirty="0" smtClean="0"/>
              <a:t>Crisis nerviosa (6 o 7 años sin trabajar)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5085184"/>
            <a:ext cx="7543800" cy="914400"/>
          </a:xfrm>
        </p:spPr>
        <p:txBody>
          <a:bodyPr/>
          <a:lstStyle/>
          <a:p>
            <a:r>
              <a:rPr lang="es-MX" sz="4000" dirty="0" smtClean="0"/>
              <a:t>*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xmlns="" val="70635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 txBox="1">
            <a:spLocks/>
          </p:cNvSpPr>
          <p:nvPr/>
        </p:nvSpPr>
        <p:spPr>
          <a:xfrm>
            <a:off x="1475656" y="520805"/>
            <a:ext cx="7056784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 smtClean="0"/>
              <a:t>1904 recobró actividad académica</a:t>
            </a:r>
          </a:p>
          <a:p>
            <a:pPr lvl="1"/>
            <a:r>
              <a:rPr lang="es-MX" sz="2200" dirty="0" smtClean="0"/>
              <a:t>La </a:t>
            </a:r>
            <a:r>
              <a:rPr lang="es-MX" sz="2200" dirty="0" err="1" smtClean="0"/>
              <a:t>Etica</a:t>
            </a:r>
            <a:r>
              <a:rPr lang="es-MX" sz="2200" dirty="0" smtClean="0"/>
              <a:t> </a:t>
            </a:r>
            <a:r>
              <a:rPr lang="es-MX" sz="2200" dirty="0" smtClean="0"/>
              <a:t>protestante</a:t>
            </a:r>
          </a:p>
          <a:p>
            <a:pPr lvl="1"/>
            <a:r>
              <a:rPr lang="es-MX" sz="2200" dirty="0" smtClean="0"/>
              <a:t>Estudios sobre religiones</a:t>
            </a:r>
          </a:p>
          <a:p>
            <a:pPr lvl="1"/>
            <a:r>
              <a:rPr lang="es-MX" sz="2200" dirty="0" smtClean="0"/>
              <a:t>Economía y </a:t>
            </a:r>
            <a:r>
              <a:rPr lang="es-MX" sz="2200" dirty="0" smtClean="0"/>
              <a:t>Sociedad </a:t>
            </a:r>
            <a:r>
              <a:rPr lang="es-MX" sz="2200" dirty="0" smtClean="0"/>
              <a:t>(no terminada) (1920)</a:t>
            </a:r>
          </a:p>
          <a:p>
            <a:pPr lvl="1"/>
            <a:r>
              <a:rPr lang="es-MX" sz="2200" dirty="0" smtClean="0"/>
              <a:t>Participó en la política</a:t>
            </a:r>
          </a:p>
          <a:p>
            <a:r>
              <a:rPr lang="es-MX" sz="2400" dirty="0" smtClean="0"/>
              <a:t>Influencias intelectuales: La polémica del Historicismo</a:t>
            </a:r>
            <a:endParaRPr lang="es-MX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475656" y="4481245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Escuela </a:t>
            </a:r>
          </a:p>
          <a:p>
            <a:r>
              <a:rPr lang="es-MX" sz="2200" dirty="0" smtClean="0"/>
              <a:t>histórica</a:t>
            </a:r>
            <a:endParaRPr lang="es-MX" sz="2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419872" y="4142690"/>
            <a:ext cx="4608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Hecho irrepetible </a:t>
            </a:r>
            <a:r>
              <a:rPr lang="es-MX" sz="2200" dirty="0" err="1" smtClean="0"/>
              <a:t>v.s.</a:t>
            </a:r>
            <a:r>
              <a:rPr lang="es-MX" sz="2200" dirty="0" smtClean="0"/>
              <a:t> universales</a:t>
            </a:r>
          </a:p>
          <a:p>
            <a:endParaRPr lang="es-MX" sz="2200" dirty="0"/>
          </a:p>
          <a:p>
            <a:r>
              <a:rPr lang="es-MX" sz="2200" dirty="0" smtClean="0"/>
              <a:t>Comprensión del sentido subjetivo de la acción</a:t>
            </a:r>
            <a:endParaRPr lang="es-MX" sz="2200" dirty="0"/>
          </a:p>
        </p:txBody>
      </p:sp>
      <p:sp>
        <p:nvSpPr>
          <p:cNvPr id="7" name="6 Abrir llave"/>
          <p:cNvSpPr/>
          <p:nvPr/>
        </p:nvSpPr>
        <p:spPr>
          <a:xfrm>
            <a:off x="2915816" y="4142690"/>
            <a:ext cx="432048" cy="144655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2598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187624" y="188640"/>
            <a:ext cx="7041976" cy="5112567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Para Weber la comprensión del sentido subjetivo no es por intuición (acto psicológico) sino verificación de causalidades = es una explicación causal</a:t>
            </a:r>
          </a:p>
          <a:p>
            <a:r>
              <a:rPr lang="es-MX" sz="2400" dirty="0" smtClean="0"/>
              <a:t>La comprensión incluye a la explicación causal</a:t>
            </a:r>
          </a:p>
          <a:p>
            <a:endParaRPr lang="es-MX" sz="2400" dirty="0"/>
          </a:p>
          <a:p>
            <a:r>
              <a:rPr lang="es-MX" sz="2400" dirty="0" smtClean="0"/>
              <a:t>Los valores, distinción ente Juicio de valor (esto no es para las ciencias) y relación de valor (si están en relación con valores </a:t>
            </a:r>
          </a:p>
          <a:p>
            <a:pPr marL="841248" lvl="1" indent="-457200">
              <a:buFont typeface="+mj-lt"/>
              <a:buAutoNum type="arabicPeriod"/>
            </a:pPr>
            <a:r>
              <a:rPr lang="es-MX" sz="2200" dirty="0" smtClean="0"/>
              <a:t>Escoge el objeto</a:t>
            </a:r>
          </a:p>
          <a:p>
            <a:pPr marL="841248" lvl="1" indent="-457200">
              <a:buFont typeface="+mj-lt"/>
              <a:buAutoNum type="arabicPeriod"/>
            </a:pPr>
            <a:r>
              <a:rPr lang="es-MX" sz="2200" dirty="0" smtClean="0"/>
              <a:t>La relación causal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5322912"/>
            <a:ext cx="7543800" cy="914400"/>
          </a:xfrm>
        </p:spPr>
        <p:txBody>
          <a:bodyPr/>
          <a:lstStyle/>
          <a:p>
            <a:r>
              <a:rPr lang="es-MX" dirty="0" err="1" smtClean="0"/>
              <a:t>Rossi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4067944" y="242088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(Causación adecuada)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7987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>
            <a:spLocks noGrp="1"/>
          </p:cNvSpPr>
          <p:nvPr>
            <p:ph idx="1"/>
          </p:nvPr>
        </p:nvSpPr>
        <p:spPr>
          <a:xfrm>
            <a:off x="1187624" y="332656"/>
            <a:ext cx="7041976" cy="6408712"/>
          </a:xfrm>
        </p:spPr>
        <p:txBody>
          <a:bodyPr>
            <a:normAutofit/>
          </a:bodyPr>
          <a:lstStyle/>
          <a:p>
            <a:pPr marL="631825" indent="0">
              <a:buNone/>
            </a:pPr>
            <a:r>
              <a:rPr lang="es-MX" sz="2200" dirty="0" smtClean="0"/>
              <a:t>Realidad sin estructura, no factores esenciales, relaciones causales parciales asociados a valores </a:t>
            </a:r>
          </a:p>
          <a:p>
            <a:pPr marL="631825" indent="0">
              <a:buNone/>
            </a:pPr>
            <a:r>
              <a:rPr lang="es-MX" sz="2200" dirty="0" smtClean="0"/>
              <a:t>Causación adecuada</a:t>
            </a:r>
          </a:p>
          <a:p>
            <a:pPr marL="631825" indent="0">
              <a:buNone/>
            </a:pPr>
            <a:r>
              <a:rPr lang="es-MX" sz="2200" dirty="0" smtClean="0"/>
              <a:t>Su idea de causa no es </a:t>
            </a:r>
            <a:r>
              <a:rPr lang="es-MX" sz="2200" dirty="0" smtClean="0"/>
              <a:t>la</a:t>
            </a:r>
            <a:r>
              <a:rPr lang="es-MX" sz="2200" dirty="0" smtClean="0"/>
              <a:t> </a:t>
            </a:r>
            <a:r>
              <a:rPr lang="es-MX" sz="2200" dirty="0" smtClean="0"/>
              <a:t>positivista, esa causa es condicional</a:t>
            </a:r>
          </a:p>
          <a:p>
            <a:r>
              <a:rPr lang="es-MX" sz="2400" dirty="0" smtClean="0"/>
              <a:t>Lo general y lo particular: Se resuelve por el tipo ideal y sus relaciones, que no </a:t>
            </a:r>
            <a:r>
              <a:rPr lang="es-MX" sz="2400" dirty="0" smtClean="0"/>
              <a:t>adquieren </a:t>
            </a:r>
            <a:r>
              <a:rPr lang="es-MX" sz="2400" dirty="0" smtClean="0"/>
              <a:t>la forma de ley necesaria sino probables reglas de validez (probable en un sentido heurístico) (posibilidad objetiva)</a:t>
            </a:r>
          </a:p>
          <a:p>
            <a:pPr marL="271463" indent="0">
              <a:buNone/>
            </a:pPr>
            <a:r>
              <a:rPr lang="es-MX" sz="2400" dirty="0" smtClean="0"/>
              <a:t>La explicación será individual, pero pasa por lo general pero no como sistema hipotético deductivo</a:t>
            </a:r>
          </a:p>
          <a:p>
            <a:r>
              <a:rPr lang="es-MX" sz="2400" dirty="0" smtClean="0"/>
              <a:t>Si se buscan</a:t>
            </a:r>
          </a:p>
          <a:p>
            <a:pPr>
              <a:buNone/>
            </a:pPr>
            <a:r>
              <a:rPr lang="es-MX" sz="2400" dirty="0" smtClean="0"/>
              <a:t>      </a:t>
            </a:r>
            <a:r>
              <a:rPr lang="es-MX" sz="2400" dirty="0" smtClean="0"/>
              <a:t>uniformidades pero no son leyes positivistas</a:t>
            </a:r>
          </a:p>
          <a:p>
            <a:endParaRPr lang="es-MX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02304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>
            <a:spLocks noGrp="1"/>
          </p:cNvSpPr>
          <p:nvPr>
            <p:ph idx="1"/>
          </p:nvPr>
        </p:nvSpPr>
        <p:spPr>
          <a:xfrm>
            <a:off x="1187624" y="188640"/>
            <a:ext cx="7041976" cy="5112567"/>
          </a:xfrm>
        </p:spPr>
        <p:txBody>
          <a:bodyPr>
            <a:normAutofit/>
          </a:bodyPr>
          <a:lstStyle/>
          <a:p>
            <a:pPr marL="475488" indent="-457200">
              <a:buFont typeface="+mj-lt"/>
              <a:buAutoNum type="arabicPeriod"/>
            </a:pPr>
            <a:r>
              <a:rPr lang="es-MX" sz="2400" dirty="0" smtClean="0"/>
              <a:t>Sociología de la religión (religión y economía)</a:t>
            </a:r>
          </a:p>
          <a:p>
            <a:pPr marL="475488" indent="-457200">
              <a:buFont typeface="+mj-lt"/>
              <a:buAutoNum type="arabicPeriod"/>
            </a:pPr>
            <a:r>
              <a:rPr lang="es-MX" sz="2400" dirty="0" smtClean="0"/>
              <a:t>Sociología política</a:t>
            </a:r>
          </a:p>
          <a:p>
            <a:pPr marL="475488" indent="-457200">
              <a:buFont typeface="+mj-lt"/>
              <a:buAutoNum type="arabicPeriod"/>
            </a:pPr>
            <a:r>
              <a:rPr lang="es-MX" sz="2400" dirty="0" smtClean="0"/>
              <a:t>Burocracia</a:t>
            </a:r>
          </a:p>
          <a:p>
            <a:pPr marL="475488" indent="-457200">
              <a:buFont typeface="+mj-lt"/>
              <a:buAutoNum type="arabicPeriod"/>
            </a:pPr>
            <a:r>
              <a:rPr lang="es-MX" sz="2400" dirty="0" smtClean="0"/>
              <a:t>Metodología</a:t>
            </a:r>
          </a:p>
          <a:p>
            <a:pPr marL="18288" indent="0">
              <a:buNone/>
            </a:pPr>
            <a:r>
              <a:rPr lang="es-MX" sz="2400" dirty="0" smtClean="0"/>
              <a:t>Visión desencantada del futuro, jaula de hierro (burocratización universal)</a:t>
            </a:r>
          </a:p>
          <a:p>
            <a:pPr marL="803275" indent="-255588">
              <a:buFont typeface="Wingdings" pitchFamily="2" charset="2"/>
              <a:buChar char="ü"/>
            </a:pPr>
            <a:r>
              <a:rPr lang="es-MX" sz="2400" dirty="0"/>
              <a:t>	</a:t>
            </a:r>
            <a:r>
              <a:rPr lang="es-MX" sz="2400" dirty="0" smtClean="0"/>
              <a:t>Gran parte de su obra es crítica </a:t>
            </a:r>
            <a:r>
              <a:rPr lang="es-MX" sz="2400" dirty="0" smtClean="0"/>
              <a:t>del </a:t>
            </a:r>
            <a:r>
              <a:rPr lang="es-MX" sz="2400" dirty="0" smtClean="0"/>
              <a:t>materialismo histórico = ética protestante</a:t>
            </a:r>
          </a:p>
          <a:p>
            <a:pPr marL="803275" indent="-255588">
              <a:buFont typeface="Wingdings" pitchFamily="2" charset="2"/>
              <a:buChar char="ü"/>
            </a:pPr>
            <a:r>
              <a:rPr lang="es-MX" sz="2400" dirty="0" smtClean="0"/>
              <a:t>El poder no se deriva siempre de la propiedad </a:t>
            </a:r>
            <a:endParaRPr lang="es-MX" sz="2200" dirty="0"/>
          </a:p>
          <a:p>
            <a:pPr marL="801687" indent="0">
              <a:buNone/>
            </a:pPr>
            <a:r>
              <a:rPr lang="es-MX" sz="2200" dirty="0" smtClean="0"/>
              <a:t>Socialismo = dictadura de los funcionarios</a:t>
            </a:r>
            <a:endParaRPr lang="es-MX" sz="2400" dirty="0" smtClean="0"/>
          </a:p>
        </p:txBody>
      </p:sp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611560" y="5322912"/>
            <a:ext cx="7543800" cy="914400"/>
          </a:xfrm>
        </p:spPr>
        <p:txBody>
          <a:bodyPr/>
          <a:lstStyle/>
          <a:p>
            <a:r>
              <a:rPr lang="es-MX" dirty="0" smtClean="0"/>
              <a:t>Grandes temas de Weber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9256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 txBox="1">
            <a:spLocks/>
          </p:cNvSpPr>
          <p:nvPr/>
        </p:nvSpPr>
        <p:spPr>
          <a:xfrm>
            <a:off x="1187624" y="548680"/>
            <a:ext cx="7041976" cy="5112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/>
              <a:t>Políticamente:</a:t>
            </a:r>
          </a:p>
          <a:p>
            <a:pPr marL="841248" lvl="1" indent="-457200">
              <a:buFont typeface="+mj-lt"/>
              <a:buAutoNum type="arabicPeriod"/>
            </a:pPr>
            <a:r>
              <a:rPr lang="es-MX" sz="2200" dirty="0"/>
              <a:t>Liberal</a:t>
            </a:r>
          </a:p>
          <a:p>
            <a:pPr marL="841248" lvl="1" indent="-457200">
              <a:buFont typeface="+mj-lt"/>
              <a:buAutoNum type="arabicPeriod"/>
            </a:pPr>
            <a:r>
              <a:rPr lang="es-MX" sz="2200" dirty="0"/>
              <a:t>Imperialista, darwinista</a:t>
            </a:r>
          </a:p>
          <a:p>
            <a:pPr marL="841248" lvl="1" indent="-457200">
              <a:buFont typeface="+mj-lt"/>
              <a:buAutoNum type="arabicPeriod"/>
            </a:pPr>
            <a:r>
              <a:rPr lang="es-MX" sz="2200" dirty="0" err="1"/>
              <a:t>Junker</a:t>
            </a:r>
            <a:r>
              <a:rPr lang="es-MX" sz="2200" dirty="0"/>
              <a:t> e industriales temían al </a:t>
            </a:r>
            <a:r>
              <a:rPr lang="es-MX" sz="2200" dirty="0" smtClean="0"/>
              <a:t>socialismo</a:t>
            </a:r>
          </a:p>
          <a:p>
            <a:pPr marL="384048" lvl="1" indent="0">
              <a:buNone/>
            </a:pPr>
            <a:r>
              <a:rPr lang="es-MX" sz="2200" dirty="0"/>
              <a:t>	</a:t>
            </a:r>
            <a:r>
              <a:rPr lang="es-MX" sz="2200" dirty="0" smtClean="0"/>
              <a:t>Alemania aislada contra todos</a:t>
            </a:r>
          </a:p>
          <a:p>
            <a:pPr marL="384048" lvl="1" indent="0">
              <a:buNone/>
            </a:pPr>
            <a:r>
              <a:rPr lang="es-MX" sz="2200" dirty="0" smtClean="0"/>
              <a:t>Mucho activismo político de Weber</a:t>
            </a:r>
          </a:p>
          <a:p>
            <a:pPr marL="384048" lvl="1" indent="0">
              <a:buNone/>
            </a:pPr>
            <a:r>
              <a:rPr lang="es-MX" sz="2200" dirty="0" smtClean="0"/>
              <a:t>Crítica al </a:t>
            </a:r>
            <a:r>
              <a:rPr lang="es-MX" sz="2200" dirty="0" err="1" smtClean="0"/>
              <a:t>Kaiser</a:t>
            </a:r>
            <a:r>
              <a:rPr lang="es-MX" sz="2200" dirty="0" smtClean="0"/>
              <a:t> </a:t>
            </a:r>
            <a:r>
              <a:rPr lang="es-MX" sz="2200" dirty="0" smtClean="0"/>
              <a:t>pero por ineficiente no por autoritario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xmlns="" val="793415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33</TotalTime>
  <Words>362</Words>
  <Application>Microsoft Office PowerPoint</Application>
  <PresentationFormat>Presentación en pantalla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Elemental</vt:lpstr>
      <vt:lpstr>Contexto de la obra de Weber</vt:lpstr>
      <vt:lpstr>I. Alemania atrasada con relación a Francia e Inglaterra</vt:lpstr>
      <vt:lpstr>*</vt:lpstr>
      <vt:lpstr>Diapositiva 4</vt:lpstr>
      <vt:lpstr>Rossi</vt:lpstr>
      <vt:lpstr>Diapositiva 6</vt:lpstr>
      <vt:lpstr>Grandes temas de Weber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de la obra de Weber</dc:title>
  <dc:creator>UAM</dc:creator>
  <cp:lastModifiedBy>UAM-I</cp:lastModifiedBy>
  <cp:revision>10</cp:revision>
  <dcterms:created xsi:type="dcterms:W3CDTF">2013-04-02T19:22:59Z</dcterms:created>
  <dcterms:modified xsi:type="dcterms:W3CDTF">2013-04-03T19:21:54Z</dcterms:modified>
</cp:coreProperties>
</file>