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D1691A-584F-4E56-98B4-4E636AD8B28B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71F09-02BC-400B-859B-F4D32CD73BF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 smtClean="0"/>
              <a:t>Durkheim</a:t>
            </a:r>
            <a:r>
              <a:rPr lang="es-MX" dirty="0" smtClean="0"/>
              <a:t>: contexto y obra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36227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39752" y="19776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MX" sz="3200" dirty="0" smtClean="0"/>
              <a:t>I. Durkheim: Contexto y obra (1858-1917)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1475656"/>
            <a:ext cx="6400800" cy="3474720"/>
          </a:xfrm>
        </p:spPr>
        <p:txBody>
          <a:bodyPr/>
          <a:lstStyle/>
          <a:p>
            <a:r>
              <a:rPr lang="es-MX" dirty="0" smtClean="0"/>
              <a:t>Producción intelectual comienza en 1893y concluye en 1912</a:t>
            </a:r>
          </a:p>
          <a:p>
            <a:endParaRPr lang="es-MX" dirty="0"/>
          </a:p>
          <a:p>
            <a:endParaRPr lang="es-MX" sz="3200" dirty="0"/>
          </a:p>
          <a:p>
            <a:r>
              <a:rPr lang="es-MX" dirty="0" smtClean="0"/>
              <a:t>Problemáticas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555776" y="2195736"/>
            <a:ext cx="50405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dirty="0" smtClean="0"/>
              <a:t>Desarrollo de la industrialización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/>
              <a:t>C</a:t>
            </a:r>
            <a:r>
              <a:rPr lang="es-MX" dirty="0" smtClean="0"/>
              <a:t>risis cíclicas capitalistas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 smtClean="0"/>
              <a:t>Conflictos políticos y sociales en Francia (Guerra con Alemania; comuna de París; tercera república)  </a:t>
            </a:r>
          </a:p>
          <a:p>
            <a:pPr marL="631825"/>
            <a:r>
              <a:rPr lang="es-MX" dirty="0" smtClean="0"/>
              <a:t>1879 a 1902: Gobiernos inestables con peligro de restauración monárquica</a:t>
            </a:r>
          </a:p>
          <a:p>
            <a:pPr marL="631825"/>
            <a:endParaRPr lang="es-MX" dirty="0" smtClean="0"/>
          </a:p>
          <a:p>
            <a:pPr marL="631825"/>
            <a:r>
              <a:rPr lang="es-MX" dirty="0" smtClean="0"/>
              <a:t>1902 a 1911: Estabilidad</a:t>
            </a:r>
          </a:p>
          <a:p>
            <a:pPr marL="631825"/>
            <a:endParaRPr lang="es-MX" dirty="0"/>
          </a:p>
          <a:p>
            <a:pPr marL="631825"/>
            <a:endParaRPr lang="es-MX" dirty="0"/>
          </a:p>
          <a:p>
            <a:pPr marL="631825"/>
            <a:r>
              <a:rPr lang="es-MX" dirty="0" smtClean="0"/>
              <a:t>1911 a 1914: Inestabilidad </a:t>
            </a:r>
          </a:p>
          <a:p>
            <a:pPr marL="271463"/>
            <a:endParaRPr lang="es-MX" dirty="0" smtClean="0"/>
          </a:p>
          <a:p>
            <a:pPr marL="271463"/>
            <a:endParaRPr lang="es-MX" dirty="0"/>
          </a:p>
          <a:p>
            <a:pPr marL="285750" indent="-285750">
              <a:buFont typeface="Wingdings" pitchFamily="2" charset="2"/>
              <a:buChar char="ü"/>
            </a:pPr>
            <a:r>
              <a:rPr lang="es-MX" dirty="0" smtClean="0"/>
              <a:t>Revolución en las ciencias naturales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6228184" y="4149080"/>
            <a:ext cx="27363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Clase obrera ganada por el socialismo de </a:t>
            </a:r>
            <a:r>
              <a:rPr lang="es-MX" sz="1600" dirty="0" err="1" smtClean="0"/>
              <a:t>Jaurés</a:t>
            </a:r>
            <a:r>
              <a:rPr lang="es-MX" sz="1600" dirty="0" smtClean="0"/>
              <a:t> o el sindicalismo de Sorel.</a:t>
            </a:r>
          </a:p>
          <a:p>
            <a:endParaRPr lang="es-MX" sz="1600" dirty="0"/>
          </a:p>
          <a:p>
            <a:r>
              <a:rPr lang="es-MX" sz="1600" dirty="0" smtClean="0"/>
              <a:t>Sindicalismo Revolucionario </a:t>
            </a:r>
          </a:p>
          <a:p>
            <a:r>
              <a:rPr lang="es-MX" sz="1600" dirty="0" smtClean="0"/>
              <a:t>Crisis Marroquí</a:t>
            </a:r>
          </a:p>
          <a:p>
            <a:r>
              <a:rPr lang="es-MX" sz="1600" dirty="0" smtClean="0"/>
              <a:t>Demostraciones antibélicas</a:t>
            </a:r>
          </a:p>
        </p:txBody>
      </p:sp>
      <p:sp>
        <p:nvSpPr>
          <p:cNvPr id="6" name="5 Flecha abajo"/>
          <p:cNvSpPr/>
          <p:nvPr/>
        </p:nvSpPr>
        <p:spPr>
          <a:xfrm>
            <a:off x="7380312" y="4941168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Abrir llave"/>
          <p:cNvSpPr/>
          <p:nvPr/>
        </p:nvSpPr>
        <p:spPr>
          <a:xfrm>
            <a:off x="5868144" y="4205406"/>
            <a:ext cx="360040" cy="735762"/>
          </a:xfrm>
          <a:prstGeom prst="leftBrace">
            <a:avLst>
              <a:gd name="adj1" fmla="val 33417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3464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1475656"/>
            <a:ext cx="6400800" cy="3474720"/>
          </a:xfrm>
        </p:spPr>
        <p:txBody>
          <a:bodyPr/>
          <a:lstStyle/>
          <a:p>
            <a:r>
              <a:rPr lang="es-MX" dirty="0" smtClean="0"/>
              <a:t>Su problema: la integración social (desarrollo armónico del organismo social)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11560" y="3648217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Proyecto metodológico</a:t>
            </a:r>
            <a:endParaRPr lang="es-MX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148064" y="2386335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600" dirty="0" smtClean="0"/>
          </a:p>
        </p:txBody>
      </p:sp>
      <p:sp>
        <p:nvSpPr>
          <p:cNvPr id="9" name="8 Abrir llave"/>
          <p:cNvSpPr/>
          <p:nvPr/>
        </p:nvSpPr>
        <p:spPr>
          <a:xfrm>
            <a:off x="3679185" y="2755811"/>
            <a:ext cx="502852" cy="2184921"/>
          </a:xfrm>
          <a:prstGeom prst="leftBrace">
            <a:avLst>
              <a:gd name="adj1" fmla="val 23115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4283968" y="2766407"/>
            <a:ext cx="3960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sz="2000" dirty="0" smtClean="0"/>
              <a:t>Polémica del positivismo </a:t>
            </a:r>
            <a:r>
              <a:rPr lang="es-MX" sz="2000" dirty="0" err="1" smtClean="0"/>
              <a:t>v.s.</a:t>
            </a:r>
            <a:r>
              <a:rPr lang="es-MX" sz="2000" dirty="0" smtClean="0"/>
              <a:t> individualismo, ciencia empírica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MX" sz="2000" dirty="0" smtClean="0"/>
              <a:t>No simplemente extrapolar el método de las ciencias naturales a las sociales, sino por analogía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xmlns="" val="82909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123728" y="26977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MX" sz="3200" dirty="0" smtClean="0"/>
              <a:t>II. Obra y biografía</a:t>
            </a:r>
            <a:endParaRPr lang="es-MX" sz="3200" dirty="0"/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280920" cy="5616624"/>
          </a:xfrm>
        </p:spPr>
        <p:txBody>
          <a:bodyPr>
            <a:noAutofit/>
          </a:bodyPr>
          <a:lstStyle/>
          <a:p>
            <a:r>
              <a:rPr lang="es-MX" sz="2400" dirty="0" smtClean="0"/>
              <a:t>Influyeron en él Descartes y Rousseau, Saint </a:t>
            </a:r>
            <a:r>
              <a:rPr lang="es-MX" sz="2400" dirty="0" err="1" smtClean="0"/>
              <a:t>Simon</a:t>
            </a:r>
            <a:r>
              <a:rPr lang="es-MX" sz="2400" dirty="0" smtClean="0"/>
              <a:t>, Comte.</a:t>
            </a:r>
          </a:p>
          <a:p>
            <a:r>
              <a:rPr lang="es-MX" sz="2400" dirty="0" smtClean="0"/>
              <a:t>Síntesis entre empirismo y utilitarismo británico, idealismo alemán</a:t>
            </a:r>
          </a:p>
          <a:p>
            <a:pPr marL="822960" lvl="1" indent="-457200">
              <a:buSzPct val="80000"/>
              <a:buFont typeface="+mj-lt"/>
              <a:buAutoNum type="alphaLcParenR"/>
            </a:pPr>
            <a:r>
              <a:rPr lang="es-MX" dirty="0" smtClean="0"/>
              <a:t>Utilitarismo: </a:t>
            </a:r>
            <a:r>
              <a:rPr lang="es-MX" dirty="0" smtClean="0"/>
              <a:t>Economía </a:t>
            </a:r>
            <a:r>
              <a:rPr lang="es-MX" dirty="0" smtClean="0"/>
              <a:t>clásica (las necesidades definen metas y el conocimiento los instrumentos para la acción)</a:t>
            </a:r>
          </a:p>
          <a:p>
            <a:pPr marL="1097280" lvl="2" indent="-457200">
              <a:buSzPct val="80000"/>
              <a:buFont typeface="+mj-lt"/>
              <a:buAutoNum type="arabicParenR"/>
            </a:pPr>
            <a:r>
              <a:rPr lang="es-MX" dirty="0" smtClean="0"/>
              <a:t>Analiza las bases de la acción del individuo (toma las necesidades como dadas)</a:t>
            </a:r>
          </a:p>
          <a:p>
            <a:pPr marL="1097280" lvl="2" indent="-457200">
              <a:buSzPct val="80000"/>
              <a:buFont typeface="+mj-lt"/>
              <a:buAutoNum type="arabicParenR"/>
            </a:pPr>
            <a:r>
              <a:rPr lang="es-MX" dirty="0" smtClean="0"/>
              <a:t>El problema del orden: cómo se puede tener estabilidad si sólo el egoísmo une a los hombres</a:t>
            </a:r>
            <a:endParaRPr lang="es-MX" dirty="0"/>
          </a:p>
          <a:p>
            <a:pPr marL="822960" lvl="1" indent="-457200">
              <a:buSzPct val="80000"/>
              <a:buFont typeface="+mj-lt"/>
              <a:buAutoNum type="alphaLcParenR"/>
            </a:pPr>
            <a:r>
              <a:rPr lang="es-MX" dirty="0" smtClean="0"/>
              <a:t>Idealismo alemán: lo subjetivo como central en la explicación sociológica. Durkheim aceptó la idea de Descartes de objetividad del hecho social</a:t>
            </a:r>
          </a:p>
          <a:p>
            <a:pPr marL="822960" lvl="1" indent="-457200">
              <a:buSzPct val="80000"/>
              <a:buFont typeface="+mj-lt"/>
              <a:buAutoNum type="alphaLcParenR"/>
            </a:pPr>
            <a:r>
              <a:rPr lang="es-MX" dirty="0" smtClean="0"/>
              <a:t>Rousseau influyó con la idea de asociación sin coerción y aceptación de la voluntad general. </a:t>
            </a:r>
          </a:p>
        </p:txBody>
      </p:sp>
    </p:spTree>
    <p:extLst>
      <p:ext uri="{BB962C8B-B14F-4D97-AF65-F5344CB8AC3E}">
        <p14:creationId xmlns:p14="http://schemas.microsoft.com/office/powerpoint/2010/main" xmlns="" val="1742789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79712" y="34178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MX" sz="3200" dirty="0" smtClean="0"/>
              <a:t>Sus grandes problemas</a:t>
            </a:r>
            <a:endParaRPr lang="es-MX" sz="3200" dirty="0"/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1196752"/>
            <a:ext cx="8280920" cy="5616624"/>
          </a:xfrm>
        </p:spPr>
        <p:txBody>
          <a:bodyPr>
            <a:noAutofit/>
          </a:bodyPr>
          <a:lstStyle/>
          <a:p>
            <a:pPr marL="502920" indent="-457200">
              <a:buSzPct val="100000"/>
              <a:buFont typeface="+mj-lt"/>
              <a:buAutoNum type="alphaUcPeriod"/>
            </a:pPr>
            <a:r>
              <a:rPr lang="es-MX" dirty="0" smtClean="0"/>
              <a:t>El orden: No se puede explicar solo por relación contractual sino por “elementos no contractuales del contrato” = normas culturales generalizadas, no negociables, existen con anterioridad a los acuerdos, se han desarrollado con el tiempo</a:t>
            </a:r>
          </a:p>
          <a:p>
            <a:pPr marL="502920" indent="-457200">
              <a:buSzPct val="100000"/>
              <a:buFont typeface="+mj-lt"/>
              <a:buAutoNum type="alphaUcPeriod"/>
            </a:pPr>
            <a:endParaRPr lang="es-MX" dirty="0"/>
          </a:p>
          <a:p>
            <a:pPr marL="502920" indent="-457200">
              <a:buSzPct val="100000"/>
              <a:buFont typeface="+mj-lt"/>
              <a:buAutoNum type="alphaUcPeriod"/>
            </a:pPr>
            <a:endParaRPr lang="es-MX" dirty="0" smtClean="0"/>
          </a:p>
          <a:p>
            <a:pPr marL="502920" indent="-457200">
              <a:buSzPct val="100000"/>
              <a:buFont typeface="+mj-lt"/>
              <a:buAutoNum type="alphaUcPeriod"/>
            </a:pPr>
            <a:endParaRPr lang="es-MX" dirty="0" smtClean="0"/>
          </a:p>
          <a:p>
            <a:pPr marL="502920" indent="-457200">
              <a:buSzPct val="100000"/>
              <a:buFont typeface="+mj-lt"/>
              <a:buAutoNum type="alphaUcPeriod"/>
            </a:pPr>
            <a:endParaRPr lang="es-MX" dirty="0"/>
          </a:p>
          <a:p>
            <a:pPr marL="45720" indent="0">
              <a:buSzPct val="100000"/>
              <a:buNone/>
            </a:pPr>
            <a:endParaRPr lang="es-MX" dirty="0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827584" y="3760004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Conciencia colectiva (sistema de creencias y sentimientos comunes)</a:t>
            </a:r>
            <a:endParaRPr lang="es-MX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707904" y="4113947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Su núcleo </a:t>
            </a:r>
            <a:r>
              <a:rPr lang="es-MX" sz="2000" dirty="0" smtClean="0"/>
              <a:t>central</a:t>
            </a:r>
            <a:r>
              <a:rPr lang="es-MX" sz="2000" dirty="0" smtClean="0"/>
              <a:t> </a:t>
            </a:r>
            <a:r>
              <a:rPr lang="es-MX" sz="2000" dirty="0" smtClean="0"/>
              <a:t>los valores</a:t>
            </a:r>
            <a:endParaRPr lang="es-MX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27584" y="5457418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Solidaridad (capacidad de integrar)</a:t>
            </a:r>
            <a:endParaRPr lang="es-MX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652120" y="5149641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Mecánica</a:t>
            </a:r>
          </a:p>
          <a:p>
            <a:endParaRPr lang="es-MX" sz="2000" dirty="0" smtClean="0"/>
          </a:p>
          <a:p>
            <a:r>
              <a:rPr lang="es-MX" sz="2000" dirty="0" smtClean="0"/>
              <a:t>Orgánica</a:t>
            </a:r>
            <a:endParaRPr lang="es-MX" sz="2000" dirty="0"/>
          </a:p>
        </p:txBody>
      </p:sp>
      <p:sp>
        <p:nvSpPr>
          <p:cNvPr id="11" name="10 Abrir llave"/>
          <p:cNvSpPr/>
          <p:nvPr/>
        </p:nvSpPr>
        <p:spPr>
          <a:xfrm>
            <a:off x="5220072" y="5219617"/>
            <a:ext cx="360040" cy="875712"/>
          </a:xfrm>
          <a:prstGeom prst="leftBrace">
            <a:avLst>
              <a:gd name="adj1" fmla="val 33417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abajo"/>
          <p:cNvSpPr/>
          <p:nvPr/>
        </p:nvSpPr>
        <p:spPr>
          <a:xfrm>
            <a:off x="2267744" y="2953980"/>
            <a:ext cx="432048" cy="7630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Flecha abajo"/>
          <p:cNvSpPr/>
          <p:nvPr/>
        </p:nvSpPr>
        <p:spPr>
          <a:xfrm>
            <a:off x="2267744" y="4610164"/>
            <a:ext cx="432048" cy="7630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2855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1124744"/>
            <a:ext cx="8280920" cy="4248472"/>
          </a:xfrm>
        </p:spPr>
        <p:txBody>
          <a:bodyPr>
            <a:noAutofit/>
          </a:bodyPr>
          <a:lstStyle/>
          <a:p>
            <a:pPr marL="502920" indent="-457200">
              <a:buSzPct val="100000"/>
              <a:buFont typeface="+mj-lt"/>
              <a:buAutoNum type="alphaUcPeriod" startAt="2"/>
            </a:pPr>
            <a:r>
              <a:rPr lang="es-MX" dirty="0" smtClean="0"/>
              <a:t>El método</a:t>
            </a:r>
          </a:p>
          <a:p>
            <a:pPr lvl="1">
              <a:buSzPct val="100000"/>
              <a:buFont typeface="Wingdings" pitchFamily="2" charset="2"/>
              <a:buChar char="ü"/>
            </a:pPr>
            <a:r>
              <a:rPr lang="es-MX" dirty="0" smtClean="0"/>
              <a:t>La sociedad existe objetivamente y puede estudiarse empíricamente (lo valorativo como hecho social)</a:t>
            </a:r>
          </a:p>
          <a:p>
            <a:pPr lvl="1">
              <a:buSzPct val="100000"/>
              <a:buFont typeface="Wingdings" pitchFamily="2" charset="2"/>
              <a:buChar char="ü"/>
            </a:pPr>
            <a:r>
              <a:rPr lang="es-MX" dirty="0" smtClean="0"/>
              <a:t>La neutralidad del observador    </a:t>
            </a:r>
            <a:r>
              <a:rPr lang="es-MX" dirty="0" err="1" smtClean="0"/>
              <a:t>v.s.</a:t>
            </a:r>
            <a:r>
              <a:rPr lang="es-MX" dirty="0" smtClean="0"/>
              <a:t>    Idealismo alemán </a:t>
            </a:r>
          </a:p>
          <a:p>
            <a:pPr marL="365760" lvl="1" indent="0">
              <a:buSzPct val="100000"/>
              <a:buNone/>
            </a:pPr>
            <a:endParaRPr lang="es-MX" dirty="0" smtClean="0"/>
          </a:p>
          <a:p>
            <a:pPr marL="550863" lvl="1" indent="-457200">
              <a:buSzPct val="100000"/>
              <a:buFont typeface="+mj-lt"/>
              <a:buAutoNum type="alphaUcPeriod" startAt="3"/>
            </a:pPr>
            <a:r>
              <a:rPr lang="es-MX" dirty="0" smtClean="0"/>
              <a:t>Cultura: la religión como matriz de las culturas</a:t>
            </a:r>
          </a:p>
          <a:p>
            <a:pPr marL="825183" lvl="2" indent="-457200">
              <a:buSzPct val="100000"/>
              <a:buFont typeface="Wingdings" pitchFamily="2" charset="2"/>
              <a:buChar char="ü"/>
            </a:pPr>
            <a:r>
              <a:rPr lang="es-MX" sz="2000" dirty="0" smtClean="0"/>
              <a:t>Diferencia entre sagrado y profano (el carácter simbólico de lo sagrado)</a:t>
            </a:r>
          </a:p>
          <a:p>
            <a:pPr marL="825183" lvl="2" indent="-457200">
              <a:buSzPct val="100000"/>
              <a:buFont typeface="Wingdings" pitchFamily="2" charset="2"/>
              <a:buChar char="ü"/>
            </a:pPr>
            <a:r>
              <a:rPr lang="es-MX" sz="2000" dirty="0" smtClean="0"/>
              <a:t>La integración como función del sistema de representaciones colectivas</a:t>
            </a:r>
            <a:endParaRPr lang="es-MX" sz="2000" dirty="0"/>
          </a:p>
          <a:p>
            <a:pPr marL="502920" indent="-457200">
              <a:buSzPct val="100000"/>
              <a:buFont typeface="+mj-lt"/>
              <a:buAutoNum type="alphaUcPeriod" startAt="2"/>
            </a:pPr>
            <a:endParaRPr lang="es-MX" dirty="0" smtClean="0"/>
          </a:p>
          <a:p>
            <a:pPr marL="502920" indent="-457200">
              <a:buSzPct val="100000"/>
              <a:buFont typeface="+mj-lt"/>
              <a:buAutoNum type="alphaUcPeriod" startAt="2"/>
            </a:pPr>
            <a:endParaRPr lang="es-MX" dirty="0" smtClean="0"/>
          </a:p>
          <a:p>
            <a:pPr marL="502920" indent="-457200">
              <a:buSzPct val="100000"/>
              <a:buFont typeface="+mj-lt"/>
              <a:buAutoNum type="alphaUcPeriod" startAt="2"/>
            </a:pPr>
            <a:endParaRPr lang="es-MX" dirty="0"/>
          </a:p>
          <a:p>
            <a:pPr marL="45720" indent="0">
              <a:buSzPct val="100000"/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1723022456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</TotalTime>
  <Words>381</Words>
  <Application>Microsoft Office PowerPoint</Application>
  <PresentationFormat>Presentación en pantalla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Transmisión de listas</vt:lpstr>
      <vt:lpstr>Durkheim: contexto y obra</vt:lpstr>
      <vt:lpstr>I. Durkheim: Contexto y obra (1858-1917)</vt:lpstr>
      <vt:lpstr>Diapositiva 3</vt:lpstr>
      <vt:lpstr>II. Obra y biografía</vt:lpstr>
      <vt:lpstr>Sus grandes problemas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UAM</dc:creator>
  <cp:lastModifiedBy>UAM-I</cp:lastModifiedBy>
  <cp:revision>9</cp:revision>
  <dcterms:created xsi:type="dcterms:W3CDTF">2013-03-25T17:29:29Z</dcterms:created>
  <dcterms:modified xsi:type="dcterms:W3CDTF">2013-04-03T21:14:09Z</dcterms:modified>
</cp:coreProperties>
</file>